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5143500" cx="9144000"/>
  <p:notesSz cx="6858000" cy="9144000"/>
  <p:embeddedFontLst>
    <p:embeddedFont>
      <p:font typeface="Economica"/>
      <p:regular r:id="rId19"/>
      <p:bold r:id="rId20"/>
      <p:italic r:id="rId21"/>
      <p:boldItalic r:id="rId22"/>
    </p:embeddedFont>
    <p:embeddedFont>
      <p:font typeface="Open Sa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CD7FF0E-8D70-42F0-9600-19B304CD68AE}">
  <a:tblStyle styleId="{ACD7FF0E-8D70-42F0-9600-19B304CD68A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Economica-bold.fntdata"/><Relationship Id="rId22" Type="http://schemas.openxmlformats.org/officeDocument/2006/relationships/font" Target="fonts/Economica-boldItalic.fntdata"/><Relationship Id="rId21" Type="http://schemas.openxmlformats.org/officeDocument/2006/relationships/font" Target="fonts/Economica-italic.fntdata"/><Relationship Id="rId24" Type="http://schemas.openxmlformats.org/officeDocument/2006/relationships/font" Target="fonts/OpenSans-bold.fntdata"/><Relationship Id="rId23" Type="http://schemas.openxmlformats.org/officeDocument/2006/relationships/font" Target="fonts/OpenSans-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OpenSans-boldItalic.fntdata"/><Relationship Id="rId25" Type="http://schemas.openxmlformats.org/officeDocument/2006/relationships/font" Target="fonts/OpenSans-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font" Target="fonts/Economica-regular.fntdata"/><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f01e7fe60c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f01e7fe60c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f01e7fe60c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f01e7fe60c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f01e7fe60c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f01e7fe60c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f01e7fe60c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f01e7fe60c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f01e7fe60c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f01e7fe60c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f01e7fe60c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f01e7fe60c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From a health point of view, it was safest to buy e-liquids from Latvia, because those liquids comply with the rules agreed in the European Union, have been tested in the laboratory, and there is a selection on flavoured e-liquids.</a:t>
            </a:r>
            <a:endParaRPr/>
          </a:p>
          <a:p>
            <a:pPr indent="-298450" lvl="0" marL="457200" rtl="0" algn="l">
              <a:spcBef>
                <a:spcPts val="0"/>
              </a:spcBef>
              <a:spcAft>
                <a:spcPts val="0"/>
              </a:spcAft>
              <a:buSzPts val="1100"/>
              <a:buChar char="●"/>
            </a:pPr>
            <a:r>
              <a:rPr lang="en"/>
              <a:t>Even if consumer knows how to mix e-liquids and buy the right ingredients, your results are not tested. At the same time this is way you can get the preferred e-liquids much cheaper. </a:t>
            </a:r>
            <a:endParaRPr/>
          </a:p>
          <a:p>
            <a:pPr indent="-298450" lvl="0" marL="457200" rtl="0" algn="l">
              <a:spcBef>
                <a:spcPts val="0"/>
              </a:spcBef>
              <a:spcAft>
                <a:spcPts val="0"/>
              </a:spcAft>
              <a:buSzPts val="1100"/>
              <a:buChar char="●"/>
            </a:pPr>
            <a:r>
              <a:rPr lang="en"/>
              <a:t>E-liquids purchased from the black market are also not tested and you can not be sure of their origin. In Estonia, it happened that black market sellers and buyers were mainly minors. All the anti-e-cigarette officials, who claimed to protect the children, turned children to black market dealers. If you think all the parents were worried, that was not the case.</a:t>
            </a:r>
            <a:r>
              <a:rPr lang="en"/>
              <a:t> For some parent it was ok that their child earned his/her pocket money</a:t>
            </a: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Ministry of Finance said that by reducing the rate of excise duty, the revenue from excise duty would not cover the costs related to the collection of excise duty.</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f01e7fe60c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f01e7fe60c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1" marL="914400" rtl="0" algn="l">
              <a:lnSpc>
                <a:spcPct val="115000"/>
              </a:lnSpc>
              <a:spcBef>
                <a:spcPts val="0"/>
              </a:spcBef>
              <a:spcAft>
                <a:spcPts val="0"/>
              </a:spcAft>
              <a:buClr>
                <a:schemeClr val="dk1"/>
              </a:buClr>
              <a:buSzPts val="1400"/>
              <a:buFont typeface="Open Sans"/>
              <a:buChar char="○"/>
            </a:pPr>
            <a:r>
              <a:rPr lang="en" sz="1400">
                <a:solidFill>
                  <a:schemeClr val="dk1"/>
                </a:solidFill>
                <a:latin typeface="Open Sans"/>
                <a:ea typeface="Open Sans"/>
                <a:cs typeface="Open Sans"/>
                <a:sym typeface="Open Sans"/>
              </a:rPr>
              <a:t>That’s because schools and hobby schools </a:t>
            </a:r>
            <a:r>
              <a:rPr lang="en" sz="1400">
                <a:solidFill>
                  <a:schemeClr val="dk1"/>
                </a:solidFill>
                <a:latin typeface="Open Sans"/>
                <a:ea typeface="Open Sans"/>
                <a:cs typeface="Open Sans"/>
                <a:sym typeface="Open Sans"/>
              </a:rPr>
              <a:t>were one of the main places</a:t>
            </a:r>
            <a:r>
              <a:rPr lang="en" sz="1400">
                <a:solidFill>
                  <a:schemeClr val="dk1"/>
                </a:solidFill>
                <a:latin typeface="Open Sans"/>
                <a:ea typeface="Open Sans"/>
                <a:cs typeface="Open Sans"/>
                <a:sym typeface="Open Sans"/>
              </a:rPr>
              <a:t> to sell and buy illicit e-liquids</a:t>
            </a:r>
            <a:r>
              <a:rPr lang="en" sz="1400">
                <a:solidFill>
                  <a:schemeClr val="dk1"/>
                </a:solidFill>
                <a:latin typeface="Open Sans"/>
                <a:ea typeface="Open Sans"/>
                <a:cs typeface="Open Sans"/>
                <a:sym typeface="Open Sans"/>
              </a:rPr>
              <a:t>.</a:t>
            </a:r>
            <a:endParaRPr sz="1800">
              <a:solidFill>
                <a:srgbClr val="695D46"/>
              </a:solidFill>
              <a:latin typeface="Open Sans"/>
              <a:ea typeface="Open Sans"/>
              <a:cs typeface="Open Sans"/>
              <a:sym typeface="Open San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f01e7fe60c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f01e7fe60c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f01e7fe60c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f01e7fe60c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f01e7fe60c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f01e7fe60c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Same happened in Finland</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f01e7fe60c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f01e7fe60c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f01e7fe60c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f01e7fe60c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nna.ee/e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3680"/>
              <a:t>Estonian experience on regulatory and tax policy</a:t>
            </a:r>
            <a:endParaRPr sz="3680"/>
          </a:p>
        </p:txBody>
      </p:sp>
      <p:sp>
        <p:nvSpPr>
          <p:cNvPr id="63" name="Google Shape;63;p13"/>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en"/>
              <a:t>Ingmar Kurg</a:t>
            </a:r>
            <a:br>
              <a:rPr lang="en"/>
            </a:br>
            <a:r>
              <a:rPr lang="en"/>
              <a:t>NNA Smoke-Free Estonia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User survey 2021</a:t>
            </a:r>
            <a:endParaRPr/>
          </a:p>
        </p:txBody>
      </p:sp>
      <p:pic>
        <p:nvPicPr>
          <p:cNvPr id="119" name="Google Shape;119;p22"/>
          <p:cNvPicPr preferRelativeResize="0"/>
          <p:nvPr/>
        </p:nvPicPr>
        <p:blipFill>
          <a:blip r:embed="rId3">
            <a:alphaModFix/>
          </a:blip>
          <a:stretch>
            <a:fillRect/>
          </a:stretch>
        </p:blipFill>
        <p:spPr>
          <a:xfrm>
            <a:off x="319088" y="1109663"/>
            <a:ext cx="3933825" cy="2466975"/>
          </a:xfrm>
          <a:prstGeom prst="rect">
            <a:avLst/>
          </a:prstGeom>
          <a:noFill/>
          <a:ln>
            <a:noFill/>
          </a:ln>
        </p:spPr>
      </p:pic>
      <p:pic>
        <p:nvPicPr>
          <p:cNvPr id="120" name="Google Shape;120;p22" title="Chart"/>
          <p:cNvPicPr preferRelativeResize="0"/>
          <p:nvPr/>
        </p:nvPicPr>
        <p:blipFill>
          <a:blip r:embed="rId4">
            <a:alphaModFix/>
          </a:blip>
          <a:stretch>
            <a:fillRect/>
          </a:stretch>
        </p:blipFill>
        <p:spPr>
          <a:xfrm>
            <a:off x="4176713" y="1071025"/>
            <a:ext cx="4586287" cy="353438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User survey 2021</a:t>
            </a:r>
            <a:endParaRPr/>
          </a:p>
        </p:txBody>
      </p:sp>
      <p:pic>
        <p:nvPicPr>
          <p:cNvPr id="126" name="Google Shape;126;p23" title="Chart"/>
          <p:cNvPicPr preferRelativeResize="0"/>
          <p:nvPr/>
        </p:nvPicPr>
        <p:blipFill>
          <a:blip r:embed="rId3">
            <a:alphaModFix/>
          </a:blip>
          <a:stretch>
            <a:fillRect/>
          </a:stretch>
        </p:blipFill>
        <p:spPr>
          <a:xfrm>
            <a:off x="4504734" y="1071025"/>
            <a:ext cx="3805645" cy="3691476"/>
          </a:xfrm>
          <a:prstGeom prst="rect">
            <a:avLst/>
          </a:prstGeom>
          <a:noFill/>
          <a:ln>
            <a:noFill/>
          </a:ln>
        </p:spPr>
      </p:pic>
      <p:pic>
        <p:nvPicPr>
          <p:cNvPr id="127" name="Google Shape;127;p23" title="Chart"/>
          <p:cNvPicPr preferRelativeResize="0"/>
          <p:nvPr/>
        </p:nvPicPr>
        <p:blipFill>
          <a:blip r:embed="rId4">
            <a:alphaModFix/>
          </a:blip>
          <a:stretch>
            <a:fillRect/>
          </a:stretch>
        </p:blipFill>
        <p:spPr>
          <a:xfrm>
            <a:off x="533400" y="1071025"/>
            <a:ext cx="3514133" cy="3538038"/>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4"/>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Thank you!</a:t>
            </a:r>
            <a:endParaRPr/>
          </a:p>
        </p:txBody>
      </p:sp>
      <p:sp>
        <p:nvSpPr>
          <p:cNvPr id="133" name="Google Shape;133;p24"/>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Topics</a:t>
            </a:r>
            <a:endParaRPr/>
          </a:p>
        </p:txBody>
      </p:sp>
      <p:sp>
        <p:nvSpPr>
          <p:cNvPr id="69" name="Google Shape;69;p1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Estonian E-liquids’ tax break</a:t>
            </a:r>
            <a:endParaRPr/>
          </a:p>
          <a:p>
            <a:pPr indent="-342900" lvl="0" marL="457200" rtl="0" algn="l">
              <a:spcBef>
                <a:spcPts val="0"/>
              </a:spcBef>
              <a:spcAft>
                <a:spcPts val="0"/>
              </a:spcAft>
              <a:buSzPts val="1800"/>
              <a:buChar char="●"/>
            </a:pPr>
            <a:r>
              <a:rPr lang="en"/>
              <a:t>Excise duty on safer tobacco and nicotine </a:t>
            </a:r>
            <a:r>
              <a:rPr lang="en"/>
              <a:t>products</a:t>
            </a:r>
            <a:endParaRPr/>
          </a:p>
          <a:p>
            <a:pPr indent="-342900" lvl="0" marL="457200" rtl="0" algn="l">
              <a:spcBef>
                <a:spcPts val="0"/>
              </a:spcBef>
              <a:spcAft>
                <a:spcPts val="0"/>
              </a:spcAft>
              <a:buSzPts val="1800"/>
              <a:buChar char="●"/>
            </a:pPr>
            <a:r>
              <a:rPr lang="en"/>
              <a:t>Flavours of safer tobacco and nicotine products</a:t>
            </a:r>
            <a:endParaRPr/>
          </a:p>
          <a:p>
            <a:pPr indent="-342900" lvl="0" marL="457200" rtl="0" algn="l">
              <a:spcBef>
                <a:spcPts val="0"/>
              </a:spcBef>
              <a:spcAft>
                <a:spcPts val="0"/>
              </a:spcAft>
              <a:buSzPts val="1800"/>
              <a:buChar char="●"/>
            </a:pPr>
            <a:r>
              <a:rPr lang="en"/>
              <a:t>E-cigarette, tobacco-free snus and heated tobacco user survey 2021</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E-liquid tax break</a:t>
            </a:r>
            <a:endParaRPr/>
          </a:p>
        </p:txBody>
      </p:sp>
      <p:sp>
        <p:nvSpPr>
          <p:cNvPr id="75" name="Google Shape;75;p1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In Estonia, the excise duty rate for e-liquids is 0,2 euros per milliliter. </a:t>
            </a:r>
            <a:endParaRPr/>
          </a:p>
          <a:p>
            <a:pPr indent="0" lvl="0" marL="0" rtl="0" algn="l">
              <a:spcBef>
                <a:spcPts val="1200"/>
              </a:spcBef>
              <a:spcAft>
                <a:spcPts val="0"/>
              </a:spcAft>
              <a:buNone/>
            </a:pPr>
            <a:r>
              <a:rPr lang="en"/>
              <a:t>BUT, in the period 01.04.2021-31.12.2022, e-liquids are not subject to excise duty. WHY?</a:t>
            </a:r>
            <a:endParaRPr/>
          </a:p>
          <a:p>
            <a:pPr indent="-325755" lvl="0" marL="457200" rtl="0" algn="l">
              <a:spcBef>
                <a:spcPts val="1200"/>
              </a:spcBef>
              <a:spcAft>
                <a:spcPts val="0"/>
              </a:spcAft>
              <a:buSzPct val="100000"/>
              <a:buChar char="●"/>
            </a:pPr>
            <a:r>
              <a:rPr lang="en"/>
              <a:t>Legal e-liquids were expensive in Estonia and users began to:</a:t>
            </a:r>
            <a:endParaRPr/>
          </a:p>
          <a:p>
            <a:pPr indent="-304165" lvl="1" marL="914400" rtl="0" algn="l">
              <a:spcBef>
                <a:spcPts val="0"/>
              </a:spcBef>
              <a:spcAft>
                <a:spcPts val="0"/>
              </a:spcAft>
              <a:buSzPct val="100000"/>
              <a:buChar char="○"/>
            </a:pPr>
            <a:r>
              <a:rPr lang="en"/>
              <a:t>buy e-liquids on the black market,</a:t>
            </a:r>
            <a:endParaRPr/>
          </a:p>
          <a:p>
            <a:pPr indent="-304165" lvl="1" marL="914400" rtl="0" algn="l">
              <a:spcBef>
                <a:spcPts val="0"/>
              </a:spcBef>
              <a:spcAft>
                <a:spcPts val="0"/>
              </a:spcAft>
              <a:buSzPct val="100000"/>
              <a:buChar char="○"/>
            </a:pPr>
            <a:r>
              <a:rPr lang="en"/>
              <a:t>mix e-liquids themselves,</a:t>
            </a:r>
            <a:endParaRPr/>
          </a:p>
          <a:p>
            <a:pPr indent="-304165" lvl="1" marL="914400" rtl="0" algn="l">
              <a:spcBef>
                <a:spcPts val="0"/>
              </a:spcBef>
              <a:spcAft>
                <a:spcPts val="0"/>
              </a:spcAft>
              <a:buSzPct val="100000"/>
              <a:buChar char="○"/>
            </a:pPr>
            <a:r>
              <a:rPr lang="en"/>
              <a:t>buy e-liquids from other countries, mainly from Latvia.</a:t>
            </a:r>
            <a:br>
              <a:rPr lang="en"/>
            </a:br>
            <a:endParaRPr/>
          </a:p>
          <a:p>
            <a:pPr indent="-325755" lvl="0" marL="457200" rtl="0" algn="l">
              <a:spcBef>
                <a:spcPts val="0"/>
              </a:spcBef>
              <a:spcAft>
                <a:spcPts val="0"/>
              </a:spcAft>
              <a:buSzPct val="100000"/>
              <a:buChar char="●"/>
            </a:pPr>
            <a:r>
              <a:rPr lang="en"/>
              <a:t>According to various estimates, the black and grey market for e-liquids is accounted for 62-80% of the entire Estonian e-liquids market</a:t>
            </a:r>
            <a:br>
              <a:rPr lang="en"/>
            </a:br>
            <a:endParaRPr/>
          </a:p>
          <a:p>
            <a:pPr indent="-325755" lvl="0" marL="457200" rtl="0" algn="l">
              <a:spcBef>
                <a:spcPts val="0"/>
              </a:spcBef>
              <a:spcAft>
                <a:spcPts val="0"/>
              </a:spcAft>
              <a:buSzPct val="100000"/>
              <a:buChar char="●"/>
            </a:pPr>
            <a:r>
              <a:rPr lang="en"/>
              <a:t>But why not simply reduce the rate of the excise duty?</a:t>
            </a:r>
            <a:endParaRPr/>
          </a:p>
          <a:p>
            <a:pPr indent="-304165" lvl="1" marL="914400" rtl="0" algn="l">
              <a:spcBef>
                <a:spcPts val="0"/>
              </a:spcBef>
              <a:spcAft>
                <a:spcPts val="0"/>
              </a:spcAft>
              <a:buSzPct val="100000"/>
              <a:buChar char="○"/>
            </a:pPr>
            <a:r>
              <a:rPr lang="en"/>
              <a:t>The Ministry of Finance said that the revenue wouldn’t cover the costs of collecting tax</a:t>
            </a:r>
            <a:endParaRPr/>
          </a:p>
          <a:p>
            <a:pPr indent="0" lvl="0" marL="45720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Outcomes of e-liquid tax break</a:t>
            </a:r>
            <a:endParaRPr/>
          </a:p>
        </p:txBody>
      </p:sp>
      <p:sp>
        <p:nvSpPr>
          <p:cNvPr id="81" name="Google Shape;81;p1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Consumers are certainly pleased that the prices of legal e-liquids are lower</a:t>
            </a:r>
            <a:br>
              <a:rPr lang="en"/>
            </a:br>
            <a:endParaRPr sz="1400"/>
          </a:p>
          <a:p>
            <a:pPr indent="-342900" lvl="0" marL="457200" rtl="0" algn="l">
              <a:spcBef>
                <a:spcPts val="0"/>
              </a:spcBef>
              <a:spcAft>
                <a:spcPts val="0"/>
              </a:spcAft>
              <a:buSzPts val="1800"/>
              <a:buChar char="●"/>
            </a:pPr>
            <a:r>
              <a:rPr lang="en"/>
              <a:t>Activity in the black market for e-liquids has decreased</a:t>
            </a:r>
            <a:endParaRPr/>
          </a:p>
          <a:p>
            <a:pPr indent="-317500" lvl="1" marL="914400" rtl="0" algn="l">
              <a:spcBef>
                <a:spcPts val="0"/>
              </a:spcBef>
              <a:spcAft>
                <a:spcPts val="0"/>
              </a:spcAft>
              <a:buSzPts val="1400"/>
              <a:buChar char="○"/>
            </a:pPr>
            <a:r>
              <a:rPr lang="en"/>
              <a:t>It is cheaper and safer to buy legal e-liquids</a:t>
            </a:r>
            <a:endParaRPr/>
          </a:p>
          <a:p>
            <a:pPr indent="-317500" lvl="1" marL="914400" rtl="0" algn="l">
              <a:spcBef>
                <a:spcPts val="0"/>
              </a:spcBef>
              <a:spcAft>
                <a:spcPts val="0"/>
              </a:spcAft>
              <a:buSzPts val="1400"/>
              <a:buChar char="○"/>
            </a:pPr>
            <a:r>
              <a:rPr lang="en"/>
              <a:t>“Secret” social media groups selling e-liquids are not that active</a:t>
            </a:r>
            <a:endParaRPr/>
          </a:p>
          <a:p>
            <a:pPr indent="-317500" lvl="1" marL="914400" rtl="0" algn="l">
              <a:spcBef>
                <a:spcPts val="0"/>
              </a:spcBef>
              <a:spcAft>
                <a:spcPts val="0"/>
              </a:spcAft>
              <a:buSzPts val="1400"/>
              <a:buChar char="○"/>
            </a:pPr>
            <a:r>
              <a:rPr lang="en"/>
              <a:t>As the students were studying at home for a long time, the black market shrank.</a:t>
            </a:r>
            <a:br>
              <a:rPr lang="en"/>
            </a:br>
            <a:endParaRPr/>
          </a:p>
          <a:p>
            <a:pPr indent="-342900" lvl="0" marL="457200" rtl="0" algn="l">
              <a:spcBef>
                <a:spcPts val="0"/>
              </a:spcBef>
              <a:spcAft>
                <a:spcPts val="0"/>
              </a:spcAft>
              <a:buSzPts val="1800"/>
              <a:buChar char="●"/>
            </a:pPr>
            <a:r>
              <a:rPr lang="en"/>
              <a:t>Unfortunately, we do not yet have national e-liquid sales numbers.</a:t>
            </a:r>
            <a:endParaRPr/>
          </a:p>
          <a:p>
            <a:pPr indent="-317500" lvl="1" marL="914400" rtl="0" algn="l">
              <a:spcBef>
                <a:spcPts val="0"/>
              </a:spcBef>
              <a:spcAft>
                <a:spcPts val="0"/>
              </a:spcAft>
              <a:buSzPts val="1400"/>
              <a:buChar char="○"/>
            </a:pPr>
            <a:r>
              <a:rPr lang="en"/>
              <a:t>As e-liquids are on excise duty break, the sales numbers are collected once a year not monthly. We will get an overview of e-liquid sales volumes at the beginning of next year.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Excise duty on tobacco and nicotine products</a:t>
            </a:r>
            <a:endParaRPr/>
          </a:p>
        </p:txBody>
      </p:sp>
      <p:sp>
        <p:nvSpPr>
          <p:cNvPr id="87" name="Google Shape;87;p17"/>
          <p:cNvSpPr txBox="1"/>
          <p:nvPr>
            <p:ph idx="1" type="body"/>
          </p:nvPr>
        </p:nvSpPr>
        <p:spPr>
          <a:xfrm>
            <a:off x="311700" y="1266175"/>
            <a:ext cx="3999900" cy="35853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We believe that excise duty rates on tobacco and nicotine products should depend on harm caused.</a:t>
            </a:r>
            <a:endParaRPr/>
          </a:p>
          <a:p>
            <a:pPr indent="-317500" lvl="0" marL="457200" rtl="0" algn="l">
              <a:spcBef>
                <a:spcPts val="1200"/>
              </a:spcBef>
              <a:spcAft>
                <a:spcPts val="0"/>
              </a:spcAft>
              <a:buSzPts val="1400"/>
              <a:buChar char="●"/>
            </a:pPr>
            <a:r>
              <a:rPr lang="en"/>
              <a:t>The most harmful product would be subject to the highest rate of excise duty.</a:t>
            </a:r>
            <a:br>
              <a:rPr lang="en"/>
            </a:br>
            <a:endParaRPr/>
          </a:p>
          <a:p>
            <a:pPr indent="-317500" lvl="0" marL="457200" rtl="0" algn="l">
              <a:spcBef>
                <a:spcPts val="0"/>
              </a:spcBef>
              <a:spcAft>
                <a:spcPts val="0"/>
              </a:spcAft>
              <a:buSzPts val="1400"/>
              <a:buChar char="●"/>
            </a:pPr>
            <a:r>
              <a:rPr lang="en"/>
              <a:t>The rate of excise duty on other products would depend on their harm compared to the most harmful product.</a:t>
            </a:r>
            <a:br>
              <a:rPr lang="en"/>
            </a:br>
            <a:endParaRPr/>
          </a:p>
          <a:p>
            <a:pPr indent="0" lvl="0" marL="0" rtl="0" algn="l">
              <a:spcBef>
                <a:spcPts val="1200"/>
              </a:spcBef>
              <a:spcAft>
                <a:spcPts val="1200"/>
              </a:spcAft>
              <a:buNone/>
            </a:pPr>
            <a:r>
              <a:rPr lang="en"/>
              <a:t>This way we create an economic incentive for users to switch to a less harmful product.</a:t>
            </a:r>
            <a:endParaRPr/>
          </a:p>
        </p:txBody>
      </p:sp>
      <p:graphicFrame>
        <p:nvGraphicFramePr>
          <p:cNvPr id="88" name="Google Shape;88;p17"/>
          <p:cNvGraphicFramePr/>
          <p:nvPr/>
        </p:nvGraphicFramePr>
        <p:xfrm>
          <a:off x="4345725" y="1266250"/>
          <a:ext cx="3000000" cy="3000000"/>
        </p:xfrm>
        <a:graphic>
          <a:graphicData uri="http://schemas.openxmlformats.org/drawingml/2006/table">
            <a:tbl>
              <a:tblPr>
                <a:noFill/>
                <a:tableStyleId>{ACD7FF0E-8D70-42F0-9600-19B304CD68AE}</a:tableStyleId>
              </a:tblPr>
              <a:tblGrid>
                <a:gridCol w="1069325"/>
                <a:gridCol w="1823550"/>
                <a:gridCol w="1763275"/>
              </a:tblGrid>
              <a:tr h="314125">
                <a:tc>
                  <a:txBody>
                    <a:bodyPr/>
                    <a:lstStyle/>
                    <a:p>
                      <a:pPr indent="0" lvl="0" marL="0" rtl="0" algn="l">
                        <a:spcBef>
                          <a:spcPts val="0"/>
                        </a:spcBef>
                        <a:spcAft>
                          <a:spcPts val="0"/>
                        </a:spcAft>
                        <a:buNone/>
                      </a:pPr>
                      <a:r>
                        <a:rPr b="1" lang="en" sz="1000"/>
                        <a:t>Product</a:t>
                      </a:r>
                      <a:endParaRPr b="1" sz="1000"/>
                    </a:p>
                  </a:txBody>
                  <a:tcPr marT="91425" marB="91425" marR="91425" marL="91425">
                    <a:solidFill>
                      <a:schemeClr val="lt2"/>
                    </a:solidFill>
                  </a:tcPr>
                </a:tc>
                <a:tc>
                  <a:txBody>
                    <a:bodyPr/>
                    <a:lstStyle/>
                    <a:p>
                      <a:pPr indent="0" lvl="0" marL="0" rtl="0" algn="l">
                        <a:spcBef>
                          <a:spcPts val="0"/>
                        </a:spcBef>
                        <a:spcAft>
                          <a:spcPts val="0"/>
                        </a:spcAft>
                        <a:buNone/>
                      </a:pPr>
                      <a:r>
                        <a:rPr b="1" lang="en" sz="1000"/>
                        <a:t>Excise duty rate 2021</a:t>
                      </a:r>
                      <a:endParaRPr b="1" sz="1000"/>
                    </a:p>
                  </a:txBody>
                  <a:tcPr marT="91425" marB="91425" marR="91425" marL="91425">
                    <a:solidFill>
                      <a:schemeClr val="lt2"/>
                    </a:solidFill>
                  </a:tcPr>
                </a:tc>
                <a:tc>
                  <a:txBody>
                    <a:bodyPr/>
                    <a:lstStyle/>
                    <a:p>
                      <a:pPr indent="0" lvl="0" marL="0" rtl="0" algn="l">
                        <a:spcBef>
                          <a:spcPts val="0"/>
                        </a:spcBef>
                        <a:spcAft>
                          <a:spcPts val="0"/>
                        </a:spcAft>
                        <a:buClr>
                          <a:schemeClr val="dk1"/>
                        </a:buClr>
                        <a:buSzPts val="1100"/>
                        <a:buFont typeface="Arial"/>
                        <a:buNone/>
                      </a:pPr>
                      <a:r>
                        <a:rPr b="1" lang="en" sz="1000">
                          <a:solidFill>
                            <a:schemeClr val="dk1"/>
                          </a:solidFill>
                        </a:rPr>
                        <a:t>Excise duty rate 2022</a:t>
                      </a:r>
                      <a:endParaRPr b="1" sz="1000"/>
                    </a:p>
                  </a:txBody>
                  <a:tcPr marT="91425" marB="91425" marR="91425" marL="91425">
                    <a:solidFill>
                      <a:schemeClr val="lt2"/>
                    </a:solidFill>
                  </a:tcPr>
                </a:tc>
              </a:tr>
              <a:tr h="457175">
                <a:tc rowSpan="2">
                  <a:txBody>
                    <a:bodyPr/>
                    <a:lstStyle/>
                    <a:p>
                      <a:pPr indent="0" lvl="0" marL="0" rtl="0" algn="l">
                        <a:spcBef>
                          <a:spcPts val="0"/>
                        </a:spcBef>
                        <a:spcAft>
                          <a:spcPts val="0"/>
                        </a:spcAft>
                        <a:buNone/>
                      </a:pPr>
                      <a:r>
                        <a:rPr lang="en" sz="900"/>
                        <a:t>Cigarettes</a:t>
                      </a:r>
                      <a:endParaRPr sz="900"/>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lang="en" sz="900"/>
                        <a:t>86,50 euros/1000 pcs</a:t>
                      </a:r>
                      <a:endParaRPr sz="900"/>
                    </a:p>
                    <a:p>
                      <a:pPr indent="0" lvl="0" marL="0" rtl="0" algn="ctr">
                        <a:spcBef>
                          <a:spcPts val="0"/>
                        </a:spcBef>
                        <a:spcAft>
                          <a:spcPts val="0"/>
                        </a:spcAft>
                        <a:buNone/>
                      </a:pPr>
                      <a:r>
                        <a:rPr lang="en" sz="900"/>
                        <a:t>+ 30% from retail price</a:t>
                      </a:r>
                      <a:endParaRPr sz="900"/>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lang="en" sz="900"/>
                        <a:t>91,30 euros/1000 pcs</a:t>
                      </a:r>
                      <a:endParaRPr sz="900"/>
                    </a:p>
                    <a:p>
                      <a:pPr indent="0" lvl="0" marL="0" rtl="0" algn="ctr">
                        <a:spcBef>
                          <a:spcPts val="0"/>
                        </a:spcBef>
                        <a:spcAft>
                          <a:spcPts val="0"/>
                        </a:spcAft>
                        <a:buNone/>
                      </a:pPr>
                      <a:r>
                        <a:rPr lang="en" sz="900"/>
                        <a:t>+ 30% from retail price</a:t>
                      </a:r>
                      <a:endParaRPr sz="900"/>
                    </a:p>
                  </a:txBody>
                  <a:tcPr marT="91425" marB="91425" marR="91425" marL="91425"/>
                </a:tc>
              </a:tr>
              <a:tr h="309925">
                <a:tc vMerge="1"/>
                <a:tc>
                  <a:txBody>
                    <a:bodyPr/>
                    <a:lstStyle/>
                    <a:p>
                      <a:pPr indent="0" lvl="0" marL="0" rtl="0" algn="ctr">
                        <a:spcBef>
                          <a:spcPts val="0"/>
                        </a:spcBef>
                        <a:spcAft>
                          <a:spcPts val="0"/>
                        </a:spcAft>
                        <a:buNone/>
                      </a:pPr>
                      <a:r>
                        <a:rPr lang="en" sz="900"/>
                        <a:t>min. 145,60 euros/1000 pcs</a:t>
                      </a:r>
                      <a:endParaRPr sz="900"/>
                    </a:p>
                  </a:txBody>
                  <a:tcPr marT="91425" marB="91425" marR="91425" marL="91425"/>
                </a:tc>
                <a:tc>
                  <a:txBody>
                    <a:bodyPr/>
                    <a:lstStyle/>
                    <a:p>
                      <a:pPr indent="0" lvl="0" marL="0" rtl="0" algn="ctr">
                        <a:spcBef>
                          <a:spcPts val="0"/>
                        </a:spcBef>
                        <a:spcAft>
                          <a:spcPts val="0"/>
                        </a:spcAft>
                        <a:buNone/>
                      </a:pPr>
                      <a:r>
                        <a:rPr lang="en" sz="900"/>
                        <a:t>min. 152,85 euros/1000 pcs</a:t>
                      </a:r>
                      <a:endParaRPr sz="900"/>
                    </a:p>
                  </a:txBody>
                  <a:tcPr marT="91425" marB="91425" marR="91425" marL="91425"/>
                </a:tc>
              </a:tr>
              <a:tr h="320000">
                <a:tc rowSpan="2">
                  <a:txBody>
                    <a:bodyPr/>
                    <a:lstStyle/>
                    <a:p>
                      <a:pPr indent="0" lvl="0" marL="0" rtl="0" algn="l">
                        <a:spcBef>
                          <a:spcPts val="0"/>
                        </a:spcBef>
                        <a:spcAft>
                          <a:spcPts val="0"/>
                        </a:spcAft>
                        <a:buNone/>
                      </a:pPr>
                      <a:r>
                        <a:rPr lang="en" sz="900"/>
                        <a:t>Cigarillos</a:t>
                      </a:r>
                      <a:endParaRPr sz="900"/>
                    </a:p>
                  </a:txBody>
                  <a:tcPr marT="91425" marB="91425" marR="91425" marL="91425"/>
                </a:tc>
                <a:tc gridSpan="2">
                  <a:txBody>
                    <a:bodyPr/>
                    <a:lstStyle/>
                    <a:p>
                      <a:pPr indent="0" lvl="0" marL="0" rtl="0" algn="ctr">
                        <a:spcBef>
                          <a:spcPts val="0"/>
                        </a:spcBef>
                        <a:spcAft>
                          <a:spcPts val="0"/>
                        </a:spcAft>
                        <a:buNone/>
                      </a:pPr>
                      <a:r>
                        <a:rPr lang="en" sz="900"/>
                        <a:t>151 euros/1000 pcs + 10% from retail price</a:t>
                      </a:r>
                      <a:endParaRPr sz="900"/>
                    </a:p>
                  </a:txBody>
                  <a:tcPr marT="91425" marB="91425" marR="91425" marL="91425"/>
                </a:tc>
                <a:tc hMerge="1"/>
              </a:tr>
              <a:tr h="320000">
                <a:tc vMerge="1"/>
                <a:tc gridSpan="2">
                  <a:txBody>
                    <a:bodyPr/>
                    <a:lstStyle/>
                    <a:p>
                      <a:pPr indent="0" lvl="0" marL="0" rtl="0" algn="ctr">
                        <a:spcBef>
                          <a:spcPts val="0"/>
                        </a:spcBef>
                        <a:spcAft>
                          <a:spcPts val="0"/>
                        </a:spcAft>
                        <a:buNone/>
                      </a:pPr>
                      <a:r>
                        <a:rPr lang="en" sz="900"/>
                        <a:t>min. 211 euros/1000 pcs</a:t>
                      </a:r>
                      <a:endParaRPr sz="900"/>
                    </a:p>
                  </a:txBody>
                  <a:tcPr marT="91425" marB="91425" marR="91425" marL="91425"/>
                </a:tc>
                <a:tc hMerge="1"/>
              </a:tr>
              <a:tr h="320000">
                <a:tc rowSpan="2">
                  <a:txBody>
                    <a:bodyPr/>
                    <a:lstStyle/>
                    <a:p>
                      <a:pPr indent="0" lvl="0" marL="0" rtl="0" algn="l">
                        <a:spcBef>
                          <a:spcPts val="0"/>
                        </a:spcBef>
                        <a:spcAft>
                          <a:spcPts val="0"/>
                        </a:spcAft>
                        <a:buNone/>
                      </a:pPr>
                      <a:r>
                        <a:rPr lang="en" sz="900"/>
                        <a:t>Cigars</a:t>
                      </a:r>
                      <a:endParaRPr sz="900"/>
                    </a:p>
                  </a:txBody>
                  <a:tcPr marT="91425" marB="91425" marR="91425" marL="91425"/>
                </a:tc>
                <a:tc gridSpan="2">
                  <a:txBody>
                    <a:bodyPr/>
                    <a:lstStyle/>
                    <a:p>
                      <a:pPr indent="0" lvl="0" marL="0" rtl="0" algn="ctr">
                        <a:spcBef>
                          <a:spcPts val="0"/>
                        </a:spcBef>
                        <a:spcAft>
                          <a:spcPts val="0"/>
                        </a:spcAft>
                        <a:buNone/>
                      </a:pPr>
                      <a:r>
                        <a:rPr lang="en" sz="900"/>
                        <a:t>151 euros/1000 pcs + 10% from retail price</a:t>
                      </a:r>
                      <a:endParaRPr sz="900"/>
                    </a:p>
                  </a:txBody>
                  <a:tcPr marT="91425" marB="91425" marR="91425" marL="91425"/>
                </a:tc>
                <a:tc hMerge="1"/>
              </a:tr>
              <a:tr h="260800">
                <a:tc vMerge="1"/>
                <a:tc gridSpan="2">
                  <a:txBody>
                    <a:bodyPr/>
                    <a:lstStyle/>
                    <a:p>
                      <a:pPr indent="0" lvl="0" marL="0" rtl="0" algn="ctr">
                        <a:spcBef>
                          <a:spcPts val="0"/>
                        </a:spcBef>
                        <a:spcAft>
                          <a:spcPts val="0"/>
                        </a:spcAft>
                        <a:buNone/>
                      </a:pPr>
                      <a:r>
                        <a:rPr lang="en" sz="900"/>
                        <a:t>min. 211 euros/1000 pcs</a:t>
                      </a:r>
                      <a:endParaRPr sz="900"/>
                    </a:p>
                  </a:txBody>
                  <a:tcPr marT="91425" marB="91425" marR="91425" marL="91425"/>
                </a:tc>
                <a:tc hMerge="1"/>
              </a:tr>
              <a:tr h="286975">
                <a:tc>
                  <a:txBody>
                    <a:bodyPr/>
                    <a:lstStyle/>
                    <a:p>
                      <a:pPr indent="0" lvl="0" marL="0" rtl="0" algn="l">
                        <a:spcBef>
                          <a:spcPts val="0"/>
                        </a:spcBef>
                        <a:spcAft>
                          <a:spcPts val="0"/>
                        </a:spcAft>
                        <a:buNone/>
                      </a:pPr>
                      <a:r>
                        <a:rPr lang="en" sz="900"/>
                        <a:t>Smoking tobacco</a:t>
                      </a:r>
                      <a:endParaRPr sz="900"/>
                    </a:p>
                  </a:txBody>
                  <a:tcPr marT="91425" marB="91425" marR="91425" marL="91425"/>
                </a:tc>
                <a:tc>
                  <a:txBody>
                    <a:bodyPr/>
                    <a:lstStyle/>
                    <a:p>
                      <a:pPr indent="0" lvl="0" marL="0" rtl="0" algn="ctr">
                        <a:spcBef>
                          <a:spcPts val="0"/>
                        </a:spcBef>
                        <a:spcAft>
                          <a:spcPts val="0"/>
                        </a:spcAft>
                        <a:buNone/>
                      </a:pPr>
                      <a:r>
                        <a:rPr lang="en" sz="900"/>
                        <a:t>97,10 euros/kilogram</a:t>
                      </a:r>
                      <a:endParaRPr sz="900"/>
                    </a:p>
                  </a:txBody>
                  <a:tcPr marT="91425" marB="91425" marR="91425" marL="91425"/>
                </a:tc>
                <a:tc>
                  <a:txBody>
                    <a:bodyPr/>
                    <a:lstStyle/>
                    <a:p>
                      <a:pPr indent="0" lvl="0" marL="0" rtl="0" algn="ctr">
                        <a:spcBef>
                          <a:spcPts val="0"/>
                        </a:spcBef>
                        <a:spcAft>
                          <a:spcPts val="0"/>
                        </a:spcAft>
                        <a:buNone/>
                      </a:pPr>
                      <a:r>
                        <a:rPr lang="en" sz="900"/>
                        <a:t>101,90 euros/kilogram</a:t>
                      </a:r>
                      <a:endParaRPr sz="900"/>
                    </a:p>
                  </a:txBody>
                  <a:tcPr marT="91425" marB="91425" marR="91425" marL="91425"/>
                </a:tc>
              </a:tr>
              <a:tr h="383175">
                <a:tc>
                  <a:txBody>
                    <a:bodyPr/>
                    <a:lstStyle/>
                    <a:p>
                      <a:pPr indent="0" lvl="0" marL="0" rtl="0" algn="l">
                        <a:spcBef>
                          <a:spcPts val="0"/>
                        </a:spcBef>
                        <a:spcAft>
                          <a:spcPts val="0"/>
                        </a:spcAft>
                        <a:buNone/>
                      </a:pPr>
                      <a:r>
                        <a:rPr lang="en" sz="900"/>
                        <a:t>Solid tobacco substitute</a:t>
                      </a:r>
                      <a:endParaRPr sz="900"/>
                    </a:p>
                  </a:txBody>
                  <a:tcPr marT="91425" marB="91425" marR="91425" marL="91425"/>
                </a:tc>
                <a:tc>
                  <a:txBody>
                    <a:bodyPr/>
                    <a:lstStyle/>
                    <a:p>
                      <a:pPr indent="0" lvl="0" marL="0" rtl="0" algn="ctr">
                        <a:spcBef>
                          <a:spcPts val="0"/>
                        </a:spcBef>
                        <a:spcAft>
                          <a:spcPts val="0"/>
                        </a:spcAft>
                        <a:buNone/>
                      </a:pPr>
                      <a:r>
                        <a:rPr lang="en" sz="900"/>
                        <a:t>97,10 euros/kilogram</a:t>
                      </a:r>
                      <a:endParaRPr sz="900"/>
                    </a:p>
                  </a:txBody>
                  <a:tcPr marT="91425" marB="91425" marR="91425" marL="91425"/>
                </a:tc>
                <a:tc>
                  <a:txBody>
                    <a:bodyPr/>
                    <a:lstStyle/>
                    <a:p>
                      <a:pPr indent="0" lvl="0" marL="0" rtl="0" algn="ctr">
                        <a:spcBef>
                          <a:spcPts val="0"/>
                        </a:spcBef>
                        <a:spcAft>
                          <a:spcPts val="0"/>
                        </a:spcAft>
                        <a:buNone/>
                      </a:pPr>
                      <a:r>
                        <a:rPr lang="en" sz="900"/>
                        <a:t>101,90 euros/kilogram</a:t>
                      </a:r>
                      <a:endParaRPr sz="900"/>
                    </a:p>
                  </a:txBody>
                  <a:tcPr marT="91425" marB="91425" marR="91425" marL="91425"/>
                </a:tc>
              </a:tr>
              <a:tr h="501175">
                <a:tc>
                  <a:txBody>
                    <a:bodyPr/>
                    <a:lstStyle/>
                    <a:p>
                      <a:pPr indent="0" lvl="0" marL="0" rtl="0" algn="l">
                        <a:spcBef>
                          <a:spcPts val="0"/>
                        </a:spcBef>
                        <a:spcAft>
                          <a:spcPts val="0"/>
                        </a:spcAft>
                        <a:buNone/>
                      </a:pPr>
                      <a:r>
                        <a:rPr lang="en" sz="900"/>
                        <a:t>Other alternative product</a:t>
                      </a:r>
                      <a:endParaRPr sz="900"/>
                    </a:p>
                  </a:txBody>
                  <a:tcPr marT="91425" marB="91425" marR="91425" marL="91425"/>
                </a:tc>
                <a:tc gridSpan="2">
                  <a:txBody>
                    <a:bodyPr/>
                    <a:lstStyle/>
                    <a:p>
                      <a:pPr indent="0" lvl="0" marL="0" rtl="0" algn="ctr">
                        <a:spcBef>
                          <a:spcPts val="0"/>
                        </a:spcBef>
                        <a:spcAft>
                          <a:spcPts val="0"/>
                        </a:spcAft>
                        <a:buNone/>
                      </a:pPr>
                      <a:r>
                        <a:rPr lang="en" sz="900"/>
                        <a:t>0,2 euros/gram</a:t>
                      </a:r>
                      <a:endParaRPr sz="900"/>
                    </a:p>
                  </a:txBody>
                  <a:tcPr marT="91425" marB="91425" marR="91425" marL="91425"/>
                </a:tc>
                <a:tc hMerge="1"/>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Flavours - where there's a will there's a way</a:t>
            </a:r>
            <a:endParaRPr/>
          </a:p>
        </p:txBody>
      </p:sp>
      <p:sp>
        <p:nvSpPr>
          <p:cNvPr id="94" name="Google Shape;94;p1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In Estonia sales of flavoured nicotine-containing e-liquids are forbidden from 1 June 2019 (except tobacco flavour). The menthol exception was added 1 May 2020.</a:t>
            </a:r>
            <a:endParaRPr/>
          </a:p>
          <a:p>
            <a:pPr indent="-317500" lvl="1" marL="914400" rtl="0" algn="l">
              <a:spcBef>
                <a:spcPts val="0"/>
              </a:spcBef>
              <a:spcAft>
                <a:spcPts val="0"/>
              </a:spcAft>
              <a:buSzPts val="1400"/>
              <a:buChar char="○"/>
            </a:pPr>
            <a:r>
              <a:rPr lang="en"/>
              <a:t>The closest place to buy flavoured e-liquid that complies with EU Tobacco Directive is Latvia</a:t>
            </a:r>
            <a:br>
              <a:rPr lang="en"/>
            </a:br>
            <a:endParaRPr/>
          </a:p>
          <a:p>
            <a:pPr indent="-342900" lvl="0" marL="457200" rtl="0" algn="l">
              <a:spcBef>
                <a:spcPts val="0"/>
              </a:spcBef>
              <a:spcAft>
                <a:spcPts val="0"/>
              </a:spcAft>
              <a:buSzPts val="1800"/>
              <a:buChar char="●"/>
            </a:pPr>
            <a:r>
              <a:rPr lang="en"/>
              <a:t>Where there's a will there's a way:</a:t>
            </a:r>
            <a:endParaRPr/>
          </a:p>
          <a:p>
            <a:pPr indent="-317500" lvl="1" marL="914400" rtl="0" algn="l">
              <a:spcBef>
                <a:spcPts val="0"/>
              </a:spcBef>
              <a:spcAft>
                <a:spcPts val="0"/>
              </a:spcAft>
              <a:buSzPts val="1400"/>
              <a:buChar char="○"/>
            </a:pPr>
            <a:r>
              <a:rPr lang="en"/>
              <a:t>New stores came on the market that focused on selling liquid food flavourings,</a:t>
            </a:r>
            <a:endParaRPr/>
          </a:p>
          <a:p>
            <a:pPr indent="-317500" lvl="1" marL="914400" rtl="0" algn="l">
              <a:spcBef>
                <a:spcPts val="0"/>
              </a:spcBef>
              <a:spcAft>
                <a:spcPts val="0"/>
              </a:spcAft>
              <a:buSzPts val="1400"/>
              <a:buChar char="○"/>
            </a:pPr>
            <a:r>
              <a:rPr lang="en"/>
              <a:t>E-cigarette stores began selling liquid flavourings.</a:t>
            </a:r>
            <a:br>
              <a:rPr lang="en"/>
            </a:br>
            <a:endParaRPr>
              <a:highlight>
                <a:srgbClr val="FFFF00"/>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Latvia’s plan: a total ban of all flavours!?</a:t>
            </a:r>
            <a:endParaRPr/>
          </a:p>
        </p:txBody>
      </p:sp>
      <p:sp>
        <p:nvSpPr>
          <p:cNvPr id="100" name="Google Shape;100;p1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fontScale="77500" lnSpcReduction="20000"/>
          </a:bodyPr>
          <a:lstStyle/>
          <a:p>
            <a:pPr indent="-317182" lvl="0" marL="457200" rtl="0" algn="l">
              <a:spcBef>
                <a:spcPts val="0"/>
              </a:spcBef>
              <a:spcAft>
                <a:spcPts val="0"/>
              </a:spcAft>
              <a:buSzPct val="100000"/>
              <a:buChar char="●"/>
            </a:pPr>
            <a:r>
              <a:rPr lang="en"/>
              <a:t>Flavourings used in e-liquids are also used in food products which means that flavour ban will not be effective. </a:t>
            </a:r>
            <a:br>
              <a:rPr lang="en"/>
            </a:br>
            <a:endParaRPr/>
          </a:p>
          <a:p>
            <a:pPr indent="-317182" lvl="0" marL="457200" rtl="0" algn="l">
              <a:spcBef>
                <a:spcPts val="0"/>
              </a:spcBef>
              <a:spcAft>
                <a:spcPts val="0"/>
              </a:spcAft>
              <a:buSzPct val="100000"/>
              <a:buChar char="●"/>
            </a:pPr>
            <a:r>
              <a:rPr lang="en"/>
              <a:t>Banning flavoured e-liquids will create a new business opportunity resulting in new flavouring stores soon opening in Latvia as well.</a:t>
            </a:r>
            <a:endParaRPr/>
          </a:p>
          <a:p>
            <a:pPr indent="0" lvl="0" marL="0" rtl="0" algn="l">
              <a:spcBef>
                <a:spcPts val="1200"/>
              </a:spcBef>
              <a:spcAft>
                <a:spcPts val="0"/>
              </a:spcAft>
              <a:buNone/>
            </a:pPr>
            <a:r>
              <a:rPr b="1" lang="en"/>
              <a:t>What would Latvia like to achieve by banning flavoured e-liquids?</a:t>
            </a:r>
            <a:endParaRPr b="1"/>
          </a:p>
          <a:p>
            <a:pPr indent="-317182" lvl="0" marL="457200" rtl="0" algn="l">
              <a:spcBef>
                <a:spcPts val="1200"/>
              </a:spcBef>
              <a:spcAft>
                <a:spcPts val="0"/>
              </a:spcAft>
              <a:buSzPct val="100000"/>
              <a:buChar char="●"/>
            </a:pPr>
            <a:r>
              <a:rPr lang="en"/>
              <a:t>Protect young people? As a result of such bans, young people in Estonia became black market dealers. If Latvia truly wants to protect young people, they should punish those who sell e-cigarettes and e-liquids to them.</a:t>
            </a:r>
            <a:br>
              <a:rPr lang="en"/>
            </a:br>
            <a:endParaRPr/>
          </a:p>
          <a:p>
            <a:pPr indent="-317182" lvl="0" marL="457200" rtl="0" algn="l">
              <a:spcBef>
                <a:spcPts val="0"/>
              </a:spcBef>
              <a:spcAft>
                <a:spcPts val="0"/>
              </a:spcAft>
              <a:buSzPct val="100000"/>
              <a:buChar char="●"/>
            </a:pPr>
            <a:r>
              <a:rPr lang="en"/>
              <a:t>Do not deny your adult smokers access to less harmful products that comply with uniformly agreed rules in the European Union</a:t>
            </a:r>
            <a:r>
              <a:rPr lang="en"/>
              <a:t> and help them quit smoking.</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Estonia’s plan: a compromise on flavours </a:t>
            </a:r>
            <a:endParaRPr/>
          </a:p>
        </p:txBody>
      </p:sp>
      <p:sp>
        <p:nvSpPr>
          <p:cNvPr id="106" name="Google Shape;106;p20"/>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Flavours in ready-made e-liquids in Estonia are currently limited to tobacco and menthol flavour.</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A draft law is pending before Parliament:</a:t>
            </a:r>
            <a:br>
              <a:rPr lang="en"/>
            </a:br>
            <a:r>
              <a:rPr b="1" lang="en"/>
              <a:t>the selection of flavored e-liquids will be extended, whilst flavours described as sweets, candies or soft drinks will remain prohibited.</a:t>
            </a:r>
            <a:endParaRPr b="1"/>
          </a:p>
        </p:txBody>
      </p:sp>
      <p:pic>
        <p:nvPicPr>
          <p:cNvPr id="107" name="Google Shape;107;p20"/>
          <p:cNvPicPr preferRelativeResize="0"/>
          <p:nvPr/>
        </p:nvPicPr>
        <p:blipFill>
          <a:blip r:embed="rId3">
            <a:alphaModFix/>
          </a:blip>
          <a:stretch>
            <a:fillRect/>
          </a:stretch>
        </p:blipFill>
        <p:spPr>
          <a:xfrm>
            <a:off x="4936000" y="1225225"/>
            <a:ext cx="3628124" cy="362812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User survey 2021</a:t>
            </a:r>
            <a:endParaRPr/>
          </a:p>
        </p:txBody>
      </p:sp>
      <p:sp>
        <p:nvSpPr>
          <p:cNvPr id="113" name="Google Shape;113;p2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NNA Estonia conducted a survey among users of e-cigarettes, tobacco-free snus and heated tobacco.</a:t>
            </a:r>
            <a:endParaRPr/>
          </a:p>
          <a:p>
            <a:pPr indent="0" lvl="0" marL="0" rtl="0" algn="l">
              <a:spcBef>
                <a:spcPts val="1200"/>
              </a:spcBef>
              <a:spcAft>
                <a:spcPts val="0"/>
              </a:spcAft>
              <a:buNone/>
            </a:pPr>
            <a:r>
              <a:rPr lang="en"/>
              <a:t>603 people participated in the study. Most of them had already quit smoking and done so with a less harmful product. </a:t>
            </a:r>
            <a:endParaRPr/>
          </a:p>
          <a:p>
            <a:pPr indent="0" lvl="0" marL="0" rtl="0" algn="l">
              <a:spcBef>
                <a:spcPts val="1200"/>
              </a:spcBef>
              <a:spcAft>
                <a:spcPts val="0"/>
              </a:spcAft>
              <a:buNone/>
            </a:pPr>
            <a:r>
              <a:rPr lang="en"/>
              <a:t>We asked people why they started using less harmful products, what their consumption habits are, and what they think about regulating these products.</a:t>
            </a:r>
            <a:endParaRPr/>
          </a:p>
          <a:p>
            <a:pPr indent="0" lvl="0" marL="0" rtl="0" algn="l">
              <a:spcBef>
                <a:spcPts val="1200"/>
              </a:spcBef>
              <a:spcAft>
                <a:spcPts val="1200"/>
              </a:spcAft>
              <a:buNone/>
            </a:pPr>
            <a:r>
              <a:rPr lang="en"/>
              <a:t>The English summary of the study is available on our website </a:t>
            </a:r>
            <a:r>
              <a:rPr lang="en" u="sng">
                <a:solidFill>
                  <a:schemeClr val="hlink"/>
                </a:solidFill>
                <a:hlinkClick r:id="rId3"/>
              </a:rPr>
              <a:t>nna.ee/en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