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9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ags/tag47.xml" ContentType="application/vnd.openxmlformats-officedocument.presentationml.tag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4.xml" ContentType="application/vnd.openxmlformats-officedocument.drawingml.chart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  <p:sldMasterId id="2147483823" r:id="rId7"/>
    <p:sldMasterId id="2147483846" r:id="rId8"/>
    <p:sldMasterId id="2147483870" r:id="rId9"/>
    <p:sldMasterId id="2147483902" r:id="rId10"/>
    <p:sldMasterId id="2147483916" r:id="rId11"/>
    <p:sldMasterId id="2147483940" r:id="rId12"/>
    <p:sldMasterId id="2147483954" r:id="rId13"/>
  </p:sldMasterIdLst>
  <p:notesMasterIdLst>
    <p:notesMasterId r:id="rId48"/>
  </p:notesMasterIdLst>
  <p:handoutMasterIdLst>
    <p:handoutMasterId r:id="rId49"/>
  </p:handoutMasterIdLst>
  <p:sldIdLst>
    <p:sldId id="2142532016" r:id="rId14"/>
    <p:sldId id="2142532124" r:id="rId15"/>
    <p:sldId id="2142532097" r:id="rId16"/>
    <p:sldId id="2142532019" r:id="rId17"/>
    <p:sldId id="2142532089" r:id="rId18"/>
    <p:sldId id="2142532064" r:id="rId19"/>
    <p:sldId id="2142532094" r:id="rId20"/>
    <p:sldId id="2142532133" r:id="rId21"/>
    <p:sldId id="2142532134" r:id="rId22"/>
    <p:sldId id="2142532132" r:id="rId23"/>
    <p:sldId id="2142532074" r:id="rId24"/>
    <p:sldId id="2142532025" r:id="rId25"/>
    <p:sldId id="2142532071" r:id="rId26"/>
    <p:sldId id="2142532135" r:id="rId27"/>
    <p:sldId id="2142532136" r:id="rId28"/>
    <p:sldId id="2142532137" r:id="rId29"/>
    <p:sldId id="2142532138" r:id="rId30"/>
    <p:sldId id="2142532139" r:id="rId31"/>
    <p:sldId id="2142532076" r:id="rId32"/>
    <p:sldId id="2142532123" r:id="rId33"/>
    <p:sldId id="2142532122" r:id="rId34"/>
    <p:sldId id="2142532131" r:id="rId35"/>
    <p:sldId id="2142532098" r:id="rId36"/>
    <p:sldId id="2142532140" r:id="rId37"/>
    <p:sldId id="2142532099" r:id="rId38"/>
    <p:sldId id="2142532130" r:id="rId39"/>
    <p:sldId id="2142532100" r:id="rId40"/>
    <p:sldId id="2142532129" r:id="rId41"/>
    <p:sldId id="2142532103" r:id="rId42"/>
    <p:sldId id="2142532127" r:id="rId43"/>
    <p:sldId id="2142532141" r:id="rId44"/>
    <p:sldId id="2142532108" r:id="rId45"/>
    <p:sldId id="2142532109" r:id="rId46"/>
    <p:sldId id="1228" r:id="rId47"/>
  </p:sldIdLst>
  <p:sldSz cx="12192000" cy="6858000"/>
  <p:notesSz cx="6805613" cy="9939338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ovica, Olga (TSRIG)" initials="GO(" lastIdx="1" clrIdx="0">
    <p:extLst>
      <p:ext uri="{19B8F6BF-5375-455C-9EA6-DF929625EA0E}">
        <p15:presenceInfo xmlns:p15="http://schemas.microsoft.com/office/powerpoint/2012/main" userId="S::olga.gutovica@kantar.com::5797f9ef-255c-4abd-8843-712d1a782c41" providerId="AD"/>
      </p:ext>
    </p:extLst>
  </p:cmAuthor>
  <p:cmAuthor id="2" name="Gansone, Ilze (TS)" initials="GI(" lastIdx="2" clrIdx="1">
    <p:extLst>
      <p:ext uri="{19B8F6BF-5375-455C-9EA6-DF929625EA0E}">
        <p15:presenceInfo xmlns:p15="http://schemas.microsoft.com/office/powerpoint/2012/main" userId="S::Ilze.Gansone@kantar.com::4ea1d75a-deed-49d2-b3d9-af3494ae5a3e" providerId="AD"/>
      </p:ext>
    </p:extLst>
  </p:cmAuthor>
  <p:cmAuthor id="3" name="Orehova, Anna (TSRIG)" initials="OA(" lastIdx="1" clrIdx="2">
    <p:extLst>
      <p:ext uri="{19B8F6BF-5375-455C-9EA6-DF929625EA0E}">
        <p15:presenceInfo xmlns:p15="http://schemas.microsoft.com/office/powerpoint/2012/main" userId="S::anna.orehova@kantar.com::f0ef1fb1-6704-4c67-8511-dae0008aff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CDFFF"/>
    <a:srgbClr val="0048BF"/>
    <a:srgbClr val="000000"/>
    <a:srgbClr val="080808"/>
    <a:srgbClr val="7F2800"/>
    <a:srgbClr val="7F7F7F"/>
    <a:srgbClr val="F2F2F2"/>
    <a:srgbClr val="0060FF"/>
    <a:srgbClr val="003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1774" autoAdjust="0"/>
  </p:normalViewPr>
  <p:slideViewPr>
    <p:cSldViewPr snapToGrid="0" showGuides="1">
      <p:cViewPr varScale="1">
        <p:scale>
          <a:sx n="103" d="100"/>
          <a:sy n="103" d="100"/>
        </p:scale>
        <p:origin x="120" y="138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15314779142205"/>
          <c:y val="4.9375767086370079E-2"/>
          <c:w val="0.40310691435755852"/>
          <c:h val="0.7921879359590735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70"/>
      </c:doughnutChart>
    </c:plotArea>
    <c:plotVisOnly val="0"/>
    <c:dispBlanksAs val="zero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552158566386103"/>
          <c:y val="0.31776789223484492"/>
          <c:w val="0.55787550821478626"/>
          <c:h val="0.284787272369972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Ļoti labi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10.633031258091648</c:v>
                </c:pt>
                <c:pt idx="1">
                  <c:v>11.413542988305773</c:v>
                </c:pt>
                <c:pt idx="2">
                  <c:v>4.0188165795787834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9-4E45-8088-089F54D46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Drīzāk labi</c:v>
                </c:pt>
              </c:strCache>
            </c:strRef>
          </c:tx>
          <c:spPr>
            <a:solidFill>
              <a:srgbClr val="0060FF">
                <a:lumMod val="75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Sheet1!$C$2:$C$4</c:f>
              <c:numCache>
                <c:formatCode>###0</c:formatCode>
                <c:ptCount val="3"/>
                <c:pt idx="0">
                  <c:v>34.412900017186502</c:v>
                </c:pt>
                <c:pt idx="1">
                  <c:v>21.00995254040658</c:v>
                </c:pt>
                <c:pt idx="2">
                  <c:v>8.6937284211196744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9-4E45-8088-089F54D466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Drīzāk slikti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Sheet1!$D$2:$D$4</c:f>
              <c:numCache>
                <c:formatCode>###0</c:formatCode>
                <c:ptCount val="3"/>
                <c:pt idx="0">
                  <c:v>26.134510262070464</c:v>
                </c:pt>
                <c:pt idx="1">
                  <c:v>22.191176275037868</c:v>
                </c:pt>
                <c:pt idx="2">
                  <c:v>19.565085719390655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9-4E45-8088-089F54D466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Ļoti slikti</c:v>
                </c:pt>
              </c:strCache>
            </c:strRef>
          </c:tx>
          <c:spPr>
            <a:solidFill>
              <a:srgbClr val="FF5000">
                <a:lumMod val="5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Sheet1!$E$2:$E$4</c:f>
              <c:numCache>
                <c:formatCode>###0</c:formatCode>
                <c:ptCount val="3"/>
                <c:pt idx="0">
                  <c:v>14.970551705656476</c:v>
                </c:pt>
                <c:pt idx="1">
                  <c:v>20.114839797756233</c:v>
                </c:pt>
                <c:pt idx="2">
                  <c:v>25.501478606604742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29-4E45-8088-089F54D466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Pirmo reizi dzirdu par šo produktu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429-4E45-8088-089F54D466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29-4E45-8088-089F54D466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429-4E45-8088-089F54D4669D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29-4E45-8088-089F54D4669D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29-4E45-8088-089F54D4669D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Sheet1!$F$2:$F$4</c:f>
              <c:numCache>
                <c:formatCode>###0</c:formatCode>
                <c:ptCount val="3"/>
                <c:pt idx="0">
                  <c:v>2.6092463446910492</c:v>
                </c:pt>
                <c:pt idx="1">
                  <c:v>15.130085290931278</c:v>
                </c:pt>
                <c:pt idx="2">
                  <c:v>31.255011323598691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429-4E45-8088-089F54D4669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Visi lietotāji</c:v>
                </c:pt>
                <c:pt idx="1">
                  <c:v>Visi lietotāji</c:v>
                </c:pt>
                <c:pt idx="2">
                  <c:v>Visi lietotāji</c:v>
                </c:pt>
              </c:strCache>
            </c:strRef>
          </c:cat>
          <c:val>
            <c:numRef>
              <c:f>Sheet1!$G$2:$G$4</c:f>
              <c:numCache>
                <c:formatCode>###0</c:formatCode>
                <c:ptCount val="3"/>
                <c:pt idx="0">
                  <c:v>11.239760412303932</c:v>
                </c:pt>
                <c:pt idx="1">
                  <c:v>10.140403107562312</c:v>
                </c:pt>
                <c:pt idx="2">
                  <c:v>10.965879349707491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A-4883-ACD0-9AFB77767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507843136"/>
        <c:axId val="507841960"/>
      </c:barChart>
      <c:catAx>
        <c:axId val="507843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52688640281524"/>
          <c:y val="0.22756978626639965"/>
          <c:w val="0.61318122195910285"/>
          <c:h val="9.1074235930452344E-2"/>
        </c:manualLayout>
      </c:layout>
      <c:overlay val="0"/>
      <c:txPr>
        <a:bodyPr/>
        <a:lstStyle/>
        <a:p>
          <a:pPr algn="just">
            <a:defRPr lang="en-US" sz="1100">
              <a:solidFill>
                <a:srgbClr val="333333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5916835636"/>
          <c:y val="0.23780946008740209"/>
          <c:w val="0.4685191551515398"/>
          <c:h val="0.65511067239904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213C-4B0E-87E2-785A61C98DDB}"/>
              </c:ext>
            </c:extLst>
          </c:dPt>
          <c:dLbls>
            <c:dLbl>
              <c:idx val="0"/>
              <c:layout>
                <c:manualLayout>
                  <c:x val="-1.0263002319982686E-2"/>
                  <c:y val="3.0508168848223194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6-4FED-AAC9-013832AE486D}"/>
                </c:ext>
              </c:extLst>
            </c:dLbl>
            <c:dLbl>
              <c:idx val="1"/>
              <c:layout>
                <c:manualLayout>
                  <c:x val="-7.3630407848184077E-3"/>
                  <c:y val="1.040758893631665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6-4FED-AAC9-013832AE486D}"/>
                </c:ext>
              </c:extLst>
            </c:dLbl>
            <c:dLbl>
              <c:idx val="2"/>
              <c:layout>
                <c:manualLayout>
                  <c:x val="-3.3196988330358453E-2"/>
                  <c:y val="8.47812478489357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387127842758E-2"/>
                      <c:h val="4.5426091386838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dLbl>
              <c:idx val="3"/>
              <c:layout>
                <c:manualLayout>
                  <c:x val="-1.3382181306615719E-2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6-4FED-AAC9-013832AE486D}"/>
                </c:ext>
              </c:extLst>
            </c:dLbl>
            <c:dLbl>
              <c:idx val="4"/>
              <c:layout>
                <c:manualLayout>
                  <c:x val="-1.3403468626262256E-2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A5-4142-B80E-DF9C5816B490}"/>
                </c:ext>
              </c:extLst>
            </c:dLbl>
            <c:dLbl>
              <c:idx val="5"/>
              <c:layout>
                <c:manualLayout>
                  <c:x val="-1.2128743697822011E-2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A5-4142-B80E-DF9C5816B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4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Cigaretes</c:v>
                </c:pt>
                <c:pt idx="1">
                  <c:v>E-cigaretes</c:v>
                </c:pt>
                <c:pt idx="2">
                  <c:v>Cigāri</c:v>
                </c:pt>
                <c:pt idx="3">
                  <c:v>Karsējamā tabaka</c:v>
                </c:pt>
                <c:pt idx="4">
                  <c:v>Smēķējamā tabaka (uztinamās cigaretes, pīpju tabaka)</c:v>
                </c:pt>
                <c:pt idx="5">
                  <c:v>Cigarillas</c:v>
                </c:pt>
                <c:pt idx="6">
                  <c:v>Grūti pateikt</c:v>
                </c:pt>
              </c:strCache>
            </c:strRef>
          </c:cat>
          <c:val>
            <c:numRef>
              <c:f>Sheet1!$B$2:$B$8</c:f>
              <c:numCache>
                <c:formatCode>_-* #\ ##0_-;\-* #\ ##0_-;_-* "-"??_-;_-@_-</c:formatCode>
                <c:ptCount val="7"/>
                <c:pt idx="0">
                  <c:v>90.30426613678901</c:v>
                </c:pt>
                <c:pt idx="1">
                  <c:v>2.9891023125559903</c:v>
                </c:pt>
                <c:pt idx="2">
                  <c:v>2.079680537953728</c:v>
                </c:pt>
                <c:pt idx="3">
                  <c:v>1.1650407713542015</c:v>
                </c:pt>
                <c:pt idx="4">
                  <c:v>0.66453532707791119</c:v>
                </c:pt>
                <c:pt idx="5" formatCode="_-* #\ ##0.0_-;\-* #\ ##0.0_-;_-* &quot;-&quot;??_-;_-@_-">
                  <c:v>0.35759267594040611</c:v>
                </c:pt>
                <c:pt idx="6">
                  <c:v>2.4397822383287338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_-* #\ ##0_-;\-* #\ ##0_-;_-* &quot;-&quot;??_-;_-@_-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120575466674178"/>
          <c:w val="0.46639042318688606"/>
          <c:h val="0.730286380051882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1800-4A3C-B60C-EFD71EA2FA8F}"/>
              </c:ext>
            </c:extLst>
          </c:dPt>
          <c:dLbls>
            <c:dLbl>
              <c:idx val="2"/>
              <c:layout>
                <c:manualLayout>
                  <c:x val="-2.3416051611190331E-2"/>
                  <c:y val="-1.02057707918596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dLbl>
              <c:idx val="3"/>
              <c:layout>
                <c:manualLayout>
                  <c:x val="-2.1286481563085979E-3"/>
                  <c:y val="8.164616633487705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408011876648192E-2"/>
                      <c:h val="3.5786331166239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800-4A3C-B60C-EFD71EA2FA8F}"/>
                </c:ext>
              </c:extLst>
            </c:dLbl>
            <c:dLbl>
              <c:idx val="4"/>
              <c:layout>
                <c:manualLayout>
                  <c:x val="-8.5149278586146519E-3"/>
                  <c:y val="4.082308316743852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0-4A3C-B60C-EFD71EA2FA8F}"/>
                </c:ext>
              </c:extLst>
            </c:dLbl>
            <c:dLbl>
              <c:idx val="5"/>
              <c:layout>
                <c:manualLayout>
                  <c:x val="-6.38619589396098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00-4A3C-B60C-EFD71EA2FA8F}"/>
                </c:ext>
              </c:extLst>
            </c:dLbl>
            <c:dLbl>
              <c:idx val="6"/>
              <c:layout>
                <c:manualLayout>
                  <c:x val="-6.3861958939610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0-4A3C-B60C-EFD71EA2FA8F}"/>
                </c:ext>
              </c:extLst>
            </c:dLbl>
            <c:dLbl>
              <c:idx val="7"/>
              <c:layout>
                <c:manualLayout>
                  <c:x val="-1.7029855717229304E-2"/>
                  <c:y val="4.082308317694339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00-4A3C-B60C-EFD71EA2F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4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 Lai pārietu no cigarešu smēķēšanas uz mazāk kaitīgu </c:v>
                </c:pt>
                <c:pt idx="1">
                  <c:v> Lai izmēģinātu ko jaunu </c:v>
                </c:pt>
                <c:pt idx="2">
                  <c:v> Mani draugi, paziņas lieto šos produktus </c:v>
                </c:pt>
                <c:pt idx="3">
                  <c:v> Plašāka garšu izvēle </c:v>
                </c:pt>
                <c:pt idx="4">
                  <c:v> Tas ir moderni, stilīgi </c:v>
                </c:pt>
                <c:pt idx="5">
                  <c:v> Lētāka cena </c:v>
                </c:pt>
                <c:pt idx="6">
                  <c:v> Cits </c:v>
                </c:pt>
                <c:pt idx="7">
                  <c:v> Grūti pateikt </c:v>
                </c:pt>
              </c:strCache>
            </c:strRef>
          </c:cat>
          <c:val>
            <c:numRef>
              <c:f>Sheet1!$B$2:$B$9</c:f>
              <c:numCache>
                <c:formatCode>_-* #\ ##0_-;\-* #\ ##0_-;_-* "-"??_-;_-@_-</c:formatCode>
                <c:ptCount val="8"/>
                <c:pt idx="0">
                  <c:v>38.055655337209018</c:v>
                </c:pt>
                <c:pt idx="1">
                  <c:v>18.251175494063464</c:v>
                </c:pt>
                <c:pt idx="2">
                  <c:v>10.856178183048286</c:v>
                </c:pt>
                <c:pt idx="3">
                  <c:v>8.9177030223265792</c:v>
                </c:pt>
                <c:pt idx="4">
                  <c:v>8.1813334656569889</c:v>
                </c:pt>
                <c:pt idx="5">
                  <c:v>3.8577813440195952</c:v>
                </c:pt>
                <c:pt idx="6">
                  <c:v>0.58815802215206781</c:v>
                </c:pt>
                <c:pt idx="7">
                  <c:v>11.292015131523875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_-* #\ ##0_-;\-* #\ ##0_-;_-* &quot;-&quot;??_-;_-@_-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0687301510515313"/>
          <c:w val="0.43445944371708123"/>
          <c:h val="0.73806317739527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8D4A-48F5-9EFD-FB197993672E}"/>
              </c:ext>
            </c:extLst>
          </c:dPt>
          <c:dLbls>
            <c:dLbl>
              <c:idx val="2"/>
              <c:layout>
                <c:manualLayout>
                  <c:x val="-2.3416051611190331E-2"/>
                  <c:y val="-1.02057707918596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4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Esmu apmierināts (-a) ar savu pašreiz lietoto produktu un neredzu vajadzību izmēģināt kādu citu</c:v>
                </c:pt>
                <c:pt idx="1">
                  <c:v>Esmu dzirdējis (-usi) negatīvas atsauksmes par šiem produktiem</c:v>
                </c:pt>
                <c:pt idx="2">
                  <c:v>Neesmu informēts (-a) par šiem produktiem</c:v>
                </c:pt>
                <c:pt idx="3">
                  <c:v>Bezdūmu produkti neatbilst manam dzīvesveidam/ dzīvesstilam</c:v>
                </c:pt>
                <c:pt idx="4">
                  <c:v>Bezdūmu produktu lietošanai nepieciešamās ierīces ir pārāk dārgas</c:v>
                </c:pt>
                <c:pt idx="5">
                  <c:v>Bezdūmu produkti ir pārāk dārgi</c:v>
                </c:pt>
                <c:pt idx="6">
                  <c:v>Bezdūmu produktu lietošana ir pārāk sarežģīta</c:v>
                </c:pt>
                <c:pt idx="7">
                  <c:v>Manu draugu/ paziņu lokā bezdūmu produkti nav populāri</c:v>
                </c:pt>
                <c:pt idx="8">
                  <c:v>Bezdūmu produkti man nav pietiekoši pieejami</c:v>
                </c:pt>
                <c:pt idx="9">
                  <c:v>Cits</c:v>
                </c:pt>
                <c:pt idx="10">
                  <c:v>Grūti pateikt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50.165746577627303</c:v>
                </c:pt>
                <c:pt idx="1">
                  <c:v>17.216302848438993</c:v>
                </c:pt>
                <c:pt idx="2">
                  <c:v>15.242571692559665</c:v>
                </c:pt>
                <c:pt idx="3">
                  <c:v>13.77299168743871</c:v>
                </c:pt>
                <c:pt idx="4">
                  <c:v>10.893731482121607</c:v>
                </c:pt>
                <c:pt idx="5">
                  <c:v>10.261557880201496</c:v>
                </c:pt>
                <c:pt idx="6">
                  <c:v>6.3083506451396323</c:v>
                </c:pt>
                <c:pt idx="7">
                  <c:v>4.1730773412388071</c:v>
                </c:pt>
                <c:pt idx="8">
                  <c:v>3.678823093286085</c:v>
                </c:pt>
                <c:pt idx="9">
                  <c:v>2.8993667913853058</c:v>
                </c:pt>
                <c:pt idx="10">
                  <c:v>7.2223801526080944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5916835636"/>
          <c:y val="0.23538802266848155"/>
          <c:w val="0.4685191551515398"/>
          <c:h val="0.73260142965092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1F75-4A43-822D-23BF80421349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6-4FED-AAC9-013832AE486D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6-4FED-AAC9-013832AE486D}"/>
                </c:ext>
              </c:extLst>
            </c:dLbl>
            <c:dLbl>
              <c:idx val="2"/>
              <c:layout>
                <c:manualLayout>
                  <c:x val="-7.6522047545144623E-3"/>
                  <c:y val="2.859197667199684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6-4FED-AAC9-013832AE486D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A5-4142-B80E-DF9C5816B490}"/>
                </c:ext>
              </c:extLst>
            </c:dLbl>
            <c:dLbl>
              <c:idx val="5"/>
              <c:layout>
                <c:manualLayout>
                  <c:x val="-6.8069137861878539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A5-4142-B80E-DF9C5816B490}"/>
                </c:ext>
              </c:extLst>
            </c:dLbl>
            <c:dLbl>
              <c:idx val="6"/>
              <c:layout>
                <c:manualLayout>
                  <c:x val="-3.56570984914002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2C-40FA-8A3D-6D318BDD9CF0}"/>
                </c:ext>
              </c:extLst>
            </c:dLbl>
            <c:dLbl>
              <c:idx val="7"/>
              <c:layout>
                <c:manualLayout>
                  <c:x val="-3.3680897714764707E-3"/>
                  <c:y val="4.8415747164581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77159410009368E-2"/>
                      <c:h val="3.341906478694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F0-42FD-ADED-58109ED5A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Nebija tāds efekts kā parastajām cigaretēm</c:v>
                </c:pt>
                <c:pt idx="1">
                  <c:v>Nepatika garša</c:v>
                </c:pt>
                <c:pt idx="2">
                  <c:v>Nepatika lietošanas rituāls, process</c:v>
                </c:pt>
                <c:pt idx="3">
                  <c:v>Bezdūmu produkti ir pārāk dārgi</c:v>
                </c:pt>
                <c:pt idx="4">
                  <c:v>Bezdūmu produktu lietošanai nepieciešamās ierīces ir pārāk dārgas</c:v>
                </c:pt>
                <c:pt idx="5">
                  <c:v>Bezdūmu produkti man nebija pietiekoši pieejami</c:v>
                </c:pt>
                <c:pt idx="6">
                  <c:v>Bezdūmu produktu lietošana ir pārāk sarežģīta</c:v>
                </c:pt>
                <c:pt idx="7">
                  <c:v>Cits</c:v>
                </c:pt>
                <c:pt idx="8">
                  <c:v>Grūti pateikt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41.102909662028694</c:v>
                </c:pt>
                <c:pt idx="1">
                  <c:v>15.046605524574746</c:v>
                </c:pt>
                <c:pt idx="2">
                  <c:v>22.596926794256404</c:v>
                </c:pt>
                <c:pt idx="3">
                  <c:v>21.49234567432579</c:v>
                </c:pt>
                <c:pt idx="4">
                  <c:v>11.250957706360232</c:v>
                </c:pt>
                <c:pt idx="5">
                  <c:v>4.0614045520840083</c:v>
                </c:pt>
                <c:pt idx="6">
                  <c:v>8.4993627536112211</c:v>
                </c:pt>
                <c:pt idx="7">
                  <c:v>10.033114546928635</c:v>
                </c:pt>
                <c:pt idx="8">
                  <c:v>0.929207632642852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3538787418507437"/>
          <c:w val="0.4685191551515398"/>
          <c:h val="0.7326014296509275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E4FE-4CF5-8595-7313612A9418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E-4CF5-8595-7313612A9418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CF5-8595-7313612A9418}"/>
                </c:ext>
              </c:extLst>
            </c:dLbl>
            <c:dLbl>
              <c:idx val="2"/>
              <c:layout>
                <c:manualLayout>
                  <c:x val="-5.7426316122060487E-3"/>
                  <c:y val="1.906760553013949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54153248252211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4FE-4CF5-8595-7313612A9418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FE-4CF5-8595-7313612A9418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4FE-4CF5-8595-7313612A9418}"/>
                </c:ext>
              </c:extLst>
            </c:dLbl>
            <c:dLbl>
              <c:idx val="5"/>
              <c:layout>
                <c:manualLayout>
                  <c:x val="-3.5325720295012082E-2"/>
                  <c:y val="2.383450691267437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FE-4CF5-8595-7313612A9418}"/>
                </c:ext>
              </c:extLst>
            </c:dLbl>
            <c:dLbl>
              <c:idx val="6"/>
              <c:layout>
                <c:manualLayout>
                  <c:x val="-9.951821934755873E-3"/>
                  <c:y val="1.906760553901854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25421283598554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4FE-4CF5-8595-7313612A9418}"/>
                </c:ext>
              </c:extLst>
            </c:dLbl>
            <c:dLbl>
              <c:idx val="7"/>
              <c:layout>
                <c:manualLayout>
                  <c:x val="-2.1244577390553424E-2"/>
                  <c:y val="2.4217765783830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97813071520532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4FE-4CF5-8595-7313612A9418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724297531022918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4FE-4CF5-8595-7313612A94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Sheet1!$B$2:$B$10</c:f>
              <c:numCache>
                <c:formatCode>###0</c:formatCode>
                <c:ptCount val="9"/>
                <c:pt idx="0">
                  <c:v>35.385046041110087</c:v>
                </c:pt>
                <c:pt idx="1">
                  <c:v>23.16753448421294</c:v>
                </c:pt>
                <c:pt idx="2">
                  <c:v>13.638778772821453</c:v>
                </c:pt>
                <c:pt idx="3">
                  <c:v>18.129866002015611</c:v>
                </c:pt>
                <c:pt idx="4">
                  <c:v>20.588732820932069</c:v>
                </c:pt>
                <c:pt idx="5">
                  <c:v>7.9489106600397985</c:v>
                </c:pt>
                <c:pt idx="6">
                  <c:v>8.7314884925326588</c:v>
                </c:pt>
                <c:pt idx="7">
                  <c:v>9.532282943312735</c:v>
                </c:pt>
                <c:pt idx="8">
                  <c:v>2.1201026121823023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5-459A-988E-F608C5E34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Visi</c:v>
                      </c:pt>
                    </c:strCache>
                  </c:strRef>
                </c:tx>
                <c:spPr>
                  <a:solidFill>
                    <a:srgbClr val="0060FF">
                      <a:lumMod val="50000"/>
                    </a:srgb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6207-44C4-8B41-53345C27FDA5}"/>
                  </c:ext>
                </c:extLst>
              </c15:ser>
            </c15:filteredBarSeries>
          </c:ext>
        </c:extLst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3054470238041894"/>
          <c:w val="0.4685191551515398"/>
          <c:h val="0.73744460145558299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1F1F-456C-ABC2-2443EDCCD38A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1F-456C-ABC2-2443EDCCD38A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1F-456C-ABC2-2443EDCCD38A}"/>
                </c:ext>
              </c:extLst>
            </c:dLbl>
            <c:dLbl>
              <c:idx val="2"/>
              <c:layout>
                <c:manualLayout>
                  <c:x val="-2.2553328507090142E-2"/>
                  <c:y val="2.574126746568832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1F-456C-ABC2-2443EDCCD38A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1F-456C-ABC2-2443EDCCD38A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1F-456C-ABC2-2443EDCCD38A}"/>
                </c:ext>
              </c:extLst>
            </c:dLbl>
            <c:dLbl>
              <c:idx val="5"/>
              <c:layout>
                <c:manualLayout>
                  <c:x val="-6.8069137861878929E-3"/>
                  <c:y val="-2.4213952262722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97813071520532E-2"/>
                      <c:h val="2.8586916915006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1F-456C-ABC2-2443EDCCD38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6784008965481525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F1F-456C-ABC2-2443EDCCD38A}"/>
                </c:ext>
              </c:extLst>
            </c:dLbl>
            <c:dLbl>
              <c:idx val="7"/>
              <c:layout>
                <c:manualLayout>
                  <c:x val="-5.56922376543184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7132861201814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F1F-456C-ABC2-2443EDCCD38A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54153248252211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1F1F-456C-ABC2-2443EDCCD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Sheet1!$B$2:$B$10</c:f>
              <c:numCache>
                <c:formatCode>###0</c:formatCode>
                <c:ptCount val="9"/>
                <c:pt idx="0">
                  <c:v>30.355663090027225</c:v>
                </c:pt>
                <c:pt idx="1">
                  <c:v>24.047491494646614</c:v>
                </c:pt>
                <c:pt idx="2">
                  <c:v>14.587807330762315</c:v>
                </c:pt>
                <c:pt idx="3">
                  <c:v>9.2202657109603354</c:v>
                </c:pt>
                <c:pt idx="4">
                  <c:v>8.3992518471794373</c:v>
                </c:pt>
                <c:pt idx="5">
                  <c:v>14.932267482342979</c:v>
                </c:pt>
                <c:pt idx="6">
                  <c:v>0</c:v>
                </c:pt>
                <c:pt idx="7">
                  <c:v>14.158659558532099</c:v>
                </c:pt>
                <c:pt idx="8">
                  <c:v>5.3122626200095082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6-4A31-BD76-D061AA600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Visi</c:v>
                      </c:pt>
                    </c:strCache>
                  </c:strRef>
                </c:tx>
                <c:spPr>
                  <a:solidFill>
                    <a:srgbClr val="0060FF">
                      <a:lumMod val="50000"/>
                    </a:srgb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E2BE-4C2F-98F4-75AFD2DDD18A}"/>
                  </c:ext>
                </c:extLst>
              </c15:ser>
            </c15:filteredBarSeries>
          </c:ext>
        </c:extLst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5916835636"/>
          <c:y val="0.23538802266848155"/>
          <c:w val="0.4685191551515398"/>
          <c:h val="0.73260142965092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0CF0-42FD-ADED-58109ED5A47F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6-4FED-AAC9-013832AE486D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6-4FED-AAC9-013832AE486D}"/>
                </c:ext>
              </c:extLst>
            </c:dLbl>
            <c:dLbl>
              <c:idx val="2"/>
              <c:layout>
                <c:manualLayout>
                  <c:x val="-3.5325720295012082E-2"/>
                  <c:y val="2.383450691267437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486-4FED-AAC9-013832AE486D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A5-4142-B80E-DF9C5816B490}"/>
                </c:ext>
              </c:extLst>
            </c:dLbl>
            <c:dLbl>
              <c:idx val="5"/>
              <c:layout>
                <c:manualLayout>
                  <c:x val="-6.8069137861878539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853029495676578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A5-4142-B80E-DF9C5816B490}"/>
                </c:ext>
              </c:extLst>
            </c:dLbl>
            <c:dLbl>
              <c:idx val="7"/>
              <c:layout>
                <c:manualLayout>
                  <c:x val="-3.5385727070078733E-2"/>
                  <c:y val="-9.5306588906656161E-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97813071520532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F0-42FD-ADED-58109ED5A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Vispārējā mazumtirdzniecības veikalā/kioskā/degvielas uzpildes stacijā Latvijā</c:v>
                </c:pt>
                <c:pt idx="1">
                  <c:v>Specializētā bezdūmu produktu veikalā Latvijā klātienē</c:v>
                </c:pt>
                <c:pt idx="2">
                  <c:v>Pasūtu Latvijas internetveikalā</c:v>
                </c:pt>
                <c:pt idx="3">
                  <c:v>Pērku no draugiem, paziņām</c:v>
                </c:pt>
                <c:pt idx="4">
                  <c:v>Veikalā ārvalstīs klātienē</c:v>
                </c:pt>
                <c:pt idx="5">
                  <c:v>Pasūtu internetā no ārvalstīm</c:v>
                </c:pt>
                <c:pt idx="6">
                  <c:v>Cits</c:v>
                </c:pt>
                <c:pt idx="7">
                  <c:v>Grūti pateikt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43.222286444488418</c:v>
                </c:pt>
                <c:pt idx="1">
                  <c:v>36.996884442990471</c:v>
                </c:pt>
                <c:pt idx="2">
                  <c:v>7.1996911794968756</c:v>
                </c:pt>
                <c:pt idx="3">
                  <c:v>1.295215518635578</c:v>
                </c:pt>
                <c:pt idx="4">
                  <c:v>1.3006896564183508</c:v>
                </c:pt>
                <c:pt idx="5">
                  <c:v>4.8274731581175141</c:v>
                </c:pt>
                <c:pt idx="6">
                  <c:v>0.69969329791975876</c:v>
                </c:pt>
                <c:pt idx="7">
                  <c:v>7.5526814939064071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3538793869760893"/>
          <c:w val="0.4685191551515398"/>
          <c:h val="0.73260142965092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E2BE-4C2F-98F4-75AFD2DDD18A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E-4C2F-98F4-75AFD2DDD18A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E-4C2F-98F4-75AFD2DDD18A}"/>
                </c:ext>
              </c:extLst>
            </c:dLbl>
            <c:dLbl>
              <c:idx val="2"/>
              <c:layout>
                <c:manualLayout>
                  <c:x val="-2.2553328507090142E-2"/>
                  <c:y val="2.574126746568832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2BE-4C2F-98F4-75AFD2DDD18A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2BE-4C2F-98F4-75AFD2DDD18A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2BE-4C2F-98F4-75AFD2DDD18A}"/>
                </c:ext>
              </c:extLst>
            </c:dLbl>
            <c:dLbl>
              <c:idx val="5"/>
              <c:layout>
                <c:manualLayout>
                  <c:x val="-1.5321841644802544E-2"/>
                  <c:y val="-4.8429811285999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367957354291232E-2"/>
                      <c:h val="2.3743745110350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BE-4C2F-98F4-75AFD2DDD18A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84008965481525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2BE-4C2F-98F4-75AFD2DDD18A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7132861201814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2BE-4C2F-98F4-75AFD2DDD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Vispārējā mazumtirdzniecības veikalā/kioskā/degvielas uzpildes stacijā Latvijā</c:v>
                </c:pt>
                <c:pt idx="1">
                  <c:v>Specializētā bezdūmu produktu veikalā Latvijā klātienē</c:v>
                </c:pt>
                <c:pt idx="2">
                  <c:v>Pasūtu Latvijas internetveikalā</c:v>
                </c:pt>
                <c:pt idx="3">
                  <c:v>Pērku no draugiem, paziņām</c:v>
                </c:pt>
                <c:pt idx="4">
                  <c:v>Veikalā ārvalstīs klātienē</c:v>
                </c:pt>
                <c:pt idx="5">
                  <c:v>Pasūtu internetā no ārvalstīm</c:v>
                </c:pt>
                <c:pt idx="6">
                  <c:v>Cits</c:v>
                </c:pt>
                <c:pt idx="7">
                  <c:v>Grūti pateikt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42.131957124942971</c:v>
                </c:pt>
                <c:pt idx="1">
                  <c:v>10.968931812789275</c:v>
                </c:pt>
                <c:pt idx="2">
                  <c:v>15.265186183326248</c:v>
                </c:pt>
                <c:pt idx="3">
                  <c:v>13.297891192724858</c:v>
                </c:pt>
                <c:pt idx="4">
                  <c:v>6.4093103688627027</c:v>
                </c:pt>
                <c:pt idx="5">
                  <c:v>1.835602114254911</c:v>
                </c:pt>
                <c:pt idx="6">
                  <c:v>8.3514251894218621</c:v>
                </c:pt>
                <c:pt idx="7">
                  <c:v>11.440185970617065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BE-4C2F-98F4-75AFD2DDD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3538793869760893"/>
          <c:w val="0.4685191551515398"/>
          <c:h val="0.73260142965092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6-6207-44C4-8B41-53345C27FDA5}"/>
              </c:ext>
            </c:extLst>
          </c:dPt>
          <c:dLbls>
            <c:dLbl>
              <c:idx val="0"/>
              <c:layout>
                <c:manualLayout>
                  <c:x val="4.638121432593032E-3"/>
                  <c:y val="3.4321689954251095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7-44C4-8B41-53345C27FDA5}"/>
                </c:ext>
              </c:extLst>
            </c:dLbl>
            <c:dLbl>
              <c:idx val="1"/>
              <c:layout>
                <c:manualLayout>
                  <c:x val="-9.7687007007886189E-4"/>
                  <c:y val="1.1440563318083698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7-44C4-8B41-53345C27FDA5}"/>
                </c:ext>
              </c:extLst>
            </c:dLbl>
            <c:dLbl>
              <c:idx val="2"/>
              <c:layout>
                <c:manualLayout>
                  <c:x val="-6.8069137861878539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853029495676578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207-44C4-8B41-53345C27FDA5}"/>
                </c:ext>
              </c:extLst>
            </c:dLbl>
            <c:dLbl>
              <c:idx val="3"/>
              <c:layout>
                <c:manualLayout>
                  <c:x val="-5.9316194303279009E-3"/>
                  <c:y val="2.288112663616739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07-44C4-8B41-53345C27FDA5}"/>
                </c:ext>
              </c:extLst>
            </c:dLbl>
            <c:dLbl>
              <c:idx val="4"/>
              <c:layout>
                <c:manualLayout>
                  <c:x val="-5.9529067499744376E-3"/>
                  <c:y val="8.879045737040925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1104934249839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207-44C4-8B41-53345C27FDA5}"/>
                </c:ext>
              </c:extLst>
            </c:dLbl>
            <c:dLbl>
              <c:idx val="5"/>
              <c:layout>
                <c:manualLayout>
                  <c:x val="-3.5325720295012082E-2"/>
                  <c:y val="2.383450691267437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086453279011793E-2"/>
                      <c:h val="1.87885730085218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207-44C4-8B41-53345C27FDA5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853029495676578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6207-44C4-8B41-53345C27FDA5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97813071520532E-2"/>
                      <c:h val="3.3430088719661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207-44C4-8B41-53345C27F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2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Vispārējā mazumtirdzniecības veikalā/kioskā/degvielas uzpildes stacijā Latvijā</c:v>
                </c:pt>
                <c:pt idx="1">
                  <c:v>Specializētā bezdūmu produktu veikalā Latvijā klātienē</c:v>
                </c:pt>
                <c:pt idx="2">
                  <c:v>Pasūtu Latvijas internetveikalā</c:v>
                </c:pt>
                <c:pt idx="3">
                  <c:v>Pērku no draugiem, paziņām</c:v>
                </c:pt>
                <c:pt idx="4">
                  <c:v>Veikalā ārvalstīs klātienē</c:v>
                </c:pt>
                <c:pt idx="5">
                  <c:v>Pasūtu internetā no ārvalstīm</c:v>
                </c:pt>
                <c:pt idx="6">
                  <c:v>Cits</c:v>
                </c:pt>
                <c:pt idx="7">
                  <c:v>Grūti pateikt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58.607908684424935</c:v>
                </c:pt>
                <c:pt idx="1">
                  <c:v>21.687894775869911</c:v>
                </c:pt>
                <c:pt idx="2">
                  <c:v>2.8411298875545339</c:v>
                </c:pt>
                <c:pt idx="3">
                  <c:v>9.0351114460745627</c:v>
                </c:pt>
                <c:pt idx="4">
                  <c:v>3.7517692291417637</c:v>
                </c:pt>
                <c:pt idx="5">
                  <c:v>3.9382567000316491</c:v>
                </c:pt>
                <c:pt idx="6">
                  <c:v>2.6630387486835021</c:v>
                </c:pt>
                <c:pt idx="7">
                  <c:v>5.5525164168383139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07-44C4-8B41-53345C27F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47681289400673"/>
          <c:y val="0.24686586803599567"/>
          <c:w val="0.36152391529036604"/>
          <c:h val="0.534750043982328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9DB-4833-A7AF-DA8706F86F46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9DB-4833-A7AF-DA8706F86F4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9DB-4833-A7AF-DA8706F86F46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9DB-4833-A7AF-DA8706F86F46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9DB-4833-A7AF-DA8706F86F46}"/>
              </c:ext>
            </c:extLst>
          </c:dPt>
          <c:dLbls>
            <c:dLbl>
              <c:idx val="0"/>
              <c:layout>
                <c:manualLayout>
                  <c:x val="0.13186735471968869"/>
                  <c:y val="-4.6619266687571305E-2"/>
                </c:manualLayout>
              </c:layout>
              <c:tx>
                <c:rich>
                  <a:bodyPr/>
                  <a:lstStyle/>
                  <a:p>
                    <a:fld id="{54629E19-BEE1-4A08-8724-6EB7DD842F1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57F395FE-C635-4469-8787-3F9322503047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449416925638543"/>
                      <c:h val="0.141161628990348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DB-4833-A7AF-DA8706F86F46}"/>
                </c:ext>
              </c:extLst>
            </c:dLbl>
            <c:dLbl>
              <c:idx val="1"/>
              <c:layout>
                <c:manualLayout>
                  <c:x val="0.14984017672682809"/>
                  <c:y val="2.6924943248405938E-2"/>
                </c:manualLayout>
              </c:layout>
              <c:tx>
                <c:rich>
                  <a:bodyPr/>
                  <a:lstStyle/>
                  <a:p>
                    <a:fld id="{46AF83CE-55E4-4E26-9DA7-15508C24D7B2}" type="CATEGORYNAME">
                      <a:rPr lang="lv-LV"/>
                      <a:pPr/>
                      <a:t>[CATEGORY NAME]</a:t>
                    </a:fld>
                    <a:r>
                      <a:rPr lang="lv-LV" baseline="0" dirty="0"/>
                      <a:t>
</a:t>
                    </a:r>
                    <a:fld id="{2F8E67E4-3FA7-40F4-8832-A4131239F8FD}" type="VALUE">
                      <a:rPr lang="lv-LV" b="1" baseline="0"/>
                      <a:pPr/>
                      <a:t>[VALUE]</a:t>
                    </a:fld>
                    <a:endParaRPr lang="lv-LV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11172943619344"/>
                      <c:h val="0.1622528762441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DB-4833-A7AF-DA8706F86F46}"/>
                </c:ext>
              </c:extLst>
            </c:dLbl>
            <c:dLbl>
              <c:idx val="2"/>
              <c:layout>
                <c:manualLayout>
                  <c:x val="1.2650088629038957E-2"/>
                  <c:y val="0.12771091935455212"/>
                </c:manualLayout>
              </c:layout>
              <c:tx>
                <c:rich>
                  <a:bodyPr/>
                  <a:lstStyle/>
                  <a:p>
                    <a:fld id="{72ED08F8-495A-4A3C-BCE1-D8589D4F42D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DF71FA7-7AA1-4EF5-BC65-82FF72E0A342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88985365422846"/>
                      <c:h val="0.1622528762441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DB-4833-A7AF-DA8706F86F46}"/>
                </c:ext>
              </c:extLst>
            </c:dLbl>
            <c:dLbl>
              <c:idx val="3"/>
              <c:layout>
                <c:manualLayout>
                  <c:x val="-0.14786177896592742"/>
                  <c:y val="-4.0083354959542516E-3"/>
                </c:manualLayout>
              </c:layout>
              <c:tx>
                <c:rich>
                  <a:bodyPr/>
                  <a:lstStyle/>
                  <a:p>
                    <a:fld id="{FC8B6357-3EA3-4039-B0BF-7AC69B063DB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726558B-DE39-4EC7-9B6D-8579055531C7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44054477800948"/>
                      <c:h val="0.1622528762441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DB-4833-A7AF-DA8706F86F46}"/>
                </c:ext>
              </c:extLst>
            </c:dLbl>
            <c:dLbl>
              <c:idx val="4"/>
              <c:layout>
                <c:manualLayout>
                  <c:x val="-5.9781441393359936E-3"/>
                  <c:y val="-0.12218453658891826"/>
                </c:manualLayout>
              </c:layout>
              <c:tx>
                <c:rich>
                  <a:bodyPr/>
                  <a:lstStyle/>
                  <a:p>
                    <a:fld id="{F3EF7262-B8F4-41E1-A662-708B21A82964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2C80162-7700-47AF-B581-31BAB119FAB5}" type="VALUE">
                      <a:rPr lang="en-US" b="1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DB-4833-A7AF-DA8706F86F46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Jā, lietoju regulāri</c:v>
                </c:pt>
                <c:pt idx="1">
                  <c:v>Jā, lietoju atsevišķās reizēs</c:v>
                </c:pt>
                <c:pt idx="2">
                  <c:v>Agrāk lietoju, bet tagad vairs nelietoju</c:v>
                </c:pt>
                <c:pt idx="3">
                  <c:v>Nē, nekad neesmu lietojis/lietojusi</c:v>
                </c:pt>
                <c:pt idx="4">
                  <c:v>Grūti pateikt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25.826878567920687</c:v>
                </c:pt>
                <c:pt idx="1">
                  <c:v>9.4052060776415196</c:v>
                </c:pt>
                <c:pt idx="2">
                  <c:v>26.686833525683085</c:v>
                </c:pt>
                <c:pt idx="3">
                  <c:v>37.447630230851381</c:v>
                </c:pt>
                <c:pt idx="4">
                  <c:v>0.63345159790309213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DB-4833-A7AF-DA8706F86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12.539408501878665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0-4D7D-BC28-F4FDCC5DD8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68.918956809277304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0-4D7D-BC28-F4FDCC5DD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EB-4657-8F5D-A7E65E335FE1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18.541634688844127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0-4D7D-BC28-F4FDCC5D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27.931482564723673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4-469B-B86B-534C0803B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48.034853132346811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14-469B-B86B-534C0803B6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24.033664302929569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14-469B-B86B-534C0803B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32.799773452459647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5-4084-B267-B1230CB77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39.410667329227699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5-4084-B267-B1230CB77F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27.789559218312693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55-4084-B267-B1230CB77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34.901130013439762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A-4A62-8600-4FAADD2AA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34.711929406884778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A-4A62-8600-4FAADD2AA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30.386940579675493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A-4A62-8600-4FAADD2AA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37.883230297820717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B-451F-8A70-0792D839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33.765272210048906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B-451F-8A70-0792D839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28.351497492130424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9B-451F-8A70-0792D839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2838593174438"/>
          <c:y val="0.24329911410771396"/>
          <c:w val="0.61401501395334401"/>
          <c:h val="0.369711680801607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Pilnībā piekrītu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</c:formatCode>
                <c:ptCount val="3"/>
                <c:pt idx="0">
                  <c:v>7.5154848982450337</c:v>
                </c:pt>
                <c:pt idx="1">
                  <c:v>8.3527334485481255</c:v>
                </c:pt>
                <c:pt idx="2">
                  <c:v>4.8962895222102762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9-4E45-8088-089F54D46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Drīzāk piekrītu</c:v>
                </c:pt>
              </c:strCache>
            </c:strRef>
          </c:tx>
          <c:spPr>
            <a:solidFill>
              <a:srgbClr val="0060FF">
                <a:lumMod val="75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###0</c:formatCode>
                <c:ptCount val="3"/>
                <c:pt idx="0">
                  <c:v>21.702098119138366</c:v>
                </c:pt>
                <c:pt idx="1">
                  <c:v>21.287849860572429</c:v>
                </c:pt>
                <c:pt idx="2">
                  <c:v>14.185766684697999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9-4E45-8088-089F54D466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Drīzāk nepiekrītu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dLbls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>
                      <a:solidFill>
                        <a:schemeClr val="tx1"/>
                      </a:solidFill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9E-4B36-9923-632D91E8AE6E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###0</c:formatCode>
                <c:ptCount val="3"/>
                <c:pt idx="0">
                  <c:v>19.391571217231647</c:v>
                </c:pt>
                <c:pt idx="1">
                  <c:v>21.55573152166987</c:v>
                </c:pt>
                <c:pt idx="2">
                  <c:v>16.779100798414593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9-4E45-8088-089F54D466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Pilnībā nepiekrītu</c:v>
                </c:pt>
              </c:strCache>
            </c:strRef>
          </c:tx>
          <c:spPr>
            <a:solidFill>
              <a:srgbClr val="7F28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5F-4D4A-B11A-EC53A0E7709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5F-4D4A-B11A-EC53A0E770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5F-4D4A-B11A-EC53A0E7709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5F-4D4A-B11A-EC53A0E770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5F-4D4A-B11A-EC53A0E7709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5F-4D4A-B11A-EC53A0E7709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5F-4D4A-B11A-EC53A0E7709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35F-4D4A-B11A-EC53A0E7709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35F-4D4A-B11A-EC53A0E7709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35F-4D4A-B11A-EC53A0E7709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5F-4D4A-B11A-EC53A0E7709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35F-4D4A-B11A-EC53A0E7709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35F-4D4A-B11A-EC53A0E7709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35F-4D4A-B11A-EC53A0E7709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35F-4D4A-B11A-EC53A0E7709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35F-4D4A-B11A-EC53A0E7709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35F-4D4A-B11A-EC53A0E7709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29-4E45-8088-089F54D466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35F-4D4A-B11A-EC53A0E770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###0</c:formatCode>
                <c:ptCount val="3"/>
                <c:pt idx="0">
                  <c:v>12.942096378294385</c:v>
                </c:pt>
                <c:pt idx="1">
                  <c:v>14.74312083767245</c:v>
                </c:pt>
                <c:pt idx="2">
                  <c:v>13.793393935226955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29-4E45-8088-089F54D466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Sheet1!$F$2:$F$4</c:f>
              <c:numCache>
                <c:formatCode>###0</c:formatCode>
                <c:ptCount val="3"/>
                <c:pt idx="0">
                  <c:v>38.448749387090615</c:v>
                </c:pt>
                <c:pt idx="1">
                  <c:v>34.060564331537179</c:v>
                </c:pt>
                <c:pt idx="2">
                  <c:v>50.345449059450218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429-4E45-8088-089F54D46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7843136"/>
        <c:axId val="507841960"/>
      </c:barChart>
      <c:catAx>
        <c:axId val="507843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00">
                <a:solidFill>
                  <a:srgbClr val="333333"/>
                </a:solidFill>
              </a:defRPr>
            </a:pPr>
            <a:endParaRPr lang="lv-LV"/>
          </a:p>
        </c:txPr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2828916354297552"/>
          <c:y val="0.20169031355841452"/>
          <c:w val="0.57575488480006431"/>
          <c:h val="4.8386432976442691E-2"/>
        </c:manualLayout>
      </c:layout>
      <c:overlay val="0"/>
      <c:txPr>
        <a:bodyPr/>
        <a:lstStyle/>
        <a:p>
          <a:pPr algn="just">
            <a:defRPr lang="en-US" sz="1100">
              <a:solidFill>
                <a:srgbClr val="333333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46.918768680407837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C-41E2-8E07-C04E93C58B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29.855814842056333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C-41E2-8E07-C04E93C58B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BC-41E2-8E07-C04E93C58B7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23.225416477535919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BC-41E2-8E07-C04E93C58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Nepiekrītu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54.474064885999397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B-4611-83CC-09B7EFE9F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Piekrītu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21.501686343522916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B-4611-83CC-09B7EFE9F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24.024248770477726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B-4611-83CC-09B7EFE9F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C6-4725-8A60-49F6100343D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C6-4725-8A60-49F6100343D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6-4725-8A60-49F610034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0-4299-9CA1-DD6A4344FB5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0-4299-9CA1-DD6A4344FB5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0-4299-9CA1-DD6A4344F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47681289400673"/>
          <c:y val="0.24686586803599567"/>
          <c:w val="0.36152391529036604"/>
          <c:h val="0.534750043982328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2B5-4A00-B0E7-F651283B6BB1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2B5-4A00-B0E7-F651283B6BB1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2B5-4A00-B0E7-F651283B6BB1}"/>
              </c:ext>
            </c:extLst>
          </c:dPt>
          <c:dLbls>
            <c:dLbl>
              <c:idx val="0"/>
              <c:layout>
                <c:manualLayout>
                  <c:x val="0.18773317253723013"/>
                  <c:y val="-5.9332224369688803E-2"/>
                </c:manualLayout>
              </c:layout>
              <c:tx>
                <c:rich>
                  <a:bodyPr/>
                  <a:lstStyle/>
                  <a:p>
                    <a:fld id="{54629E19-BEE1-4A08-8724-6EB7DD842F1A}" type="CATEGORYNAME">
                      <a:rPr lang="lv-LV"/>
                      <a:pPr/>
                      <a:t>[CATEGORY NAME]</a:t>
                    </a:fld>
                    <a:r>
                      <a:rPr lang="lv-LV" baseline="0" dirty="0"/>
                      <a:t>
</a:t>
                    </a:r>
                    <a:fld id="{57F395FE-C635-4469-8787-3F9322503047}" type="VALUE">
                      <a:rPr lang="lv-LV" sz="2800" b="1" baseline="0">
                        <a:solidFill>
                          <a:srgbClr val="00307F"/>
                        </a:solidFill>
                      </a:rPr>
                      <a:pPr/>
                      <a:t>[VALUE]</a:t>
                    </a:fld>
                    <a:endParaRPr lang="lv-LV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84410476042075"/>
                      <c:h val="0.141161628990348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B5-4A00-B0E7-F651283B6BB1}"/>
                </c:ext>
              </c:extLst>
            </c:dLbl>
            <c:dLbl>
              <c:idx val="1"/>
              <c:layout>
                <c:manualLayout>
                  <c:x val="-0.16171919187099904"/>
                  <c:y val="4.2816140351052807E-2"/>
                </c:manualLayout>
              </c:layout>
              <c:tx>
                <c:rich>
                  <a:bodyPr/>
                  <a:lstStyle/>
                  <a:p>
                    <a:fld id="{46AF83CE-55E4-4E26-9DA7-15508C24D7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F8E67E4-3FA7-40F4-8832-A4131239F8FD}" type="VALUE">
                      <a:rPr lang="en-US" sz="2800" b="1" baseline="0">
                        <a:solidFill>
                          <a:srgbClr val="0048BF"/>
                        </a:solidFill>
                      </a:rPr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70647063889212"/>
                      <c:h val="0.1622528762441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B5-4A00-B0E7-F651283B6BB1}"/>
                </c:ext>
              </c:extLst>
            </c:dLbl>
            <c:dLbl>
              <c:idx val="2"/>
              <c:layout>
                <c:manualLayout>
                  <c:x val="-0.14635262362088663"/>
                  <c:y val="-6.9339924718269094E-2"/>
                </c:manualLayout>
              </c:layout>
              <c:tx>
                <c:rich>
                  <a:bodyPr/>
                  <a:lstStyle/>
                  <a:p>
                    <a:fld id="{72ED08F8-495A-4A3C-BCE1-D8589D4F42D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DF71FA7-7AA1-4EF5-BC65-82FF72E0A342}" type="VALUE">
                      <a:rPr lang="en-US" sz="2800" b="1" baseline="0">
                        <a:solidFill>
                          <a:srgbClr val="66A0FF"/>
                        </a:solidFill>
                      </a:rPr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88985365422846"/>
                      <c:h val="0.16225287624411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B5-4A00-B0E7-F651283B6BB1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vertOverflow="overflow" horzOverflow="overflow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Tikai smēķējamo tabaku saturošo produktu lietotāji</c:v>
                </c:pt>
                <c:pt idx="1">
                  <c:v>Tikai bezdūmu produktu lietotāji</c:v>
                </c:pt>
                <c:pt idx="2">
                  <c:v>Duālie lietotāji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61.586535545977327</c:v>
                </c:pt>
                <c:pt idx="1">
                  <c:v>14.26766495803812</c:v>
                </c:pt>
                <c:pt idx="2">
                  <c:v>24.145799495984559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B5-4A00-B0E7-F651283B6B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7-499F-9C71-E4D9448B91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7-499F-9C71-E4D9448B91F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47-499F-9C71-E4D9448B9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4-47F1-AF09-E2D24094E3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54-47F1-AF09-E2D24094E35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4-47F1-AF09-E2D24094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4-47F1-AF09-E2D24094E3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54-47F1-AF09-E2D24094E35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4-47F1-AF09-E2D24094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67072844409898E-2"/>
          <c:y val="0"/>
          <c:w val="0.93544261234568071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48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54-47F1-AF09-E2D24094E35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54-47F1-AF09-E2D24094E35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4-47F1-AF09-E2D24094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71400953251453"/>
          <c:y val="0.2120575466674178"/>
          <c:w val="0.46639042318688606"/>
          <c:h val="0.730286380051882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 lietotāji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AEAE9F"/>
              </a:solidFill>
            </c:spPr>
            <c:extLst>
              <c:ext xmlns:c16="http://schemas.microsoft.com/office/drawing/2014/chart" uri="{C3380CC4-5D6E-409C-BE32-E72D297353CC}">
                <c16:uniqueId val="{00000004-1800-4A3C-B60C-EFD71EA2FA8F}"/>
              </c:ext>
            </c:extLst>
          </c:dPt>
          <c:dPt>
            <c:idx val="6"/>
            <c:invertIfNegative val="0"/>
            <c:bubble3D val="0"/>
            <c:spPr>
              <a:solidFill>
                <a:srgbClr val="AEAE9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1800-4A3C-B60C-EFD71EA2FA8F}"/>
              </c:ext>
            </c:extLst>
          </c:dPt>
          <c:dLbls>
            <c:dLbl>
              <c:idx val="2"/>
              <c:layout>
                <c:manualLayout>
                  <c:x val="-3.0866613487478153E-2"/>
                  <c:y val="2.5930822427957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987510880418394E-2"/>
                      <c:h val="2.3973151474662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486-4FED-AAC9-013832AE486D}"/>
                </c:ext>
              </c:extLst>
            </c:dLbl>
            <c:dLbl>
              <c:idx val="3"/>
              <c:layout>
                <c:manualLayout>
                  <c:x val="-2.4480333785172059E-2"/>
                  <c:y val="-1.2949081980711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09135629223824E-2"/>
                      <c:h val="3.3194065385107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800-4A3C-B60C-EFD71EA2FA8F}"/>
                </c:ext>
              </c:extLst>
            </c:dLbl>
            <c:dLbl>
              <c:idx val="4"/>
              <c:layout>
                <c:manualLayout>
                  <c:x val="-5.3218299116341589E-3"/>
                  <c:y val="4.082308316743852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59556556636925E-2"/>
                      <c:h val="3.5786331166239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00-4A3C-B60C-EFD71EA2FA8F}"/>
                </c:ext>
              </c:extLst>
            </c:dLbl>
            <c:dLbl>
              <c:idx val="5"/>
              <c:layout>
                <c:manualLayout>
                  <c:x val="-3.1930141386354292E-3"/>
                  <c:y val="-2.5918575503006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25421283598554E-2"/>
                      <c:h val="3.0601799603975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800-4A3C-B60C-EFD71EA2FA8F}"/>
                </c:ext>
              </c:extLst>
            </c:dLbl>
            <c:dLbl>
              <c:idx val="6"/>
              <c:layout>
                <c:manualLayout>
                  <c:x val="-2.6609149558170786E-2"/>
                  <c:y val="3.8889089602381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07015127238668E-2"/>
                      <c:h val="4.35631285096369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00-4A3C-B60C-EFD71EA2F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 anchorCtr="0"/>
              <a:lstStyle/>
              <a:p>
                <a:pPr algn="r">
                  <a:defRPr sz="1400" b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Iegādāšos sev interesējošos produktus no citām valstīm</c:v>
                </c:pt>
                <c:pt idx="1">
                  <c:v>Pāriešu uz bezdūmu produktiem bez aromatizētājiem</c:v>
                </c:pt>
                <c:pt idx="2">
                  <c:v>Pāriešu uz cigarešu vai citu tradicionālo tabakas produktu lietošanu</c:v>
                </c:pt>
                <c:pt idx="3">
                  <c:v>Atteikšos no šo produktu lietošanas, ja nebūs citu alternatīvu</c:v>
                </c:pt>
                <c:pt idx="4">
                  <c:v>Cits</c:v>
                </c:pt>
                <c:pt idx="5">
                  <c:v>Neietekmēs, jo nelietoju produktus ar aromatizētājiem</c:v>
                </c:pt>
                <c:pt idx="6">
                  <c:v>Grūti pateikt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27.951492974135146</c:v>
                </c:pt>
                <c:pt idx="1">
                  <c:v>20.215043574907543</c:v>
                </c:pt>
                <c:pt idx="2">
                  <c:v>15.436254284474693</c:v>
                </c:pt>
                <c:pt idx="3">
                  <c:v>2.5222346938719609</c:v>
                </c:pt>
                <c:pt idx="4">
                  <c:v>0.99007628667660708</c:v>
                </c:pt>
                <c:pt idx="5">
                  <c:v>22.885444584071223</c:v>
                </c:pt>
                <c:pt idx="6">
                  <c:v>15.523436255009814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FED-AAC9-013832AE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502539216"/>
        <c:axId val="502537648"/>
      </c:barChart>
      <c:catAx>
        <c:axId val="502539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2537648"/>
        <c:crosses val="autoZero"/>
        <c:auto val="1"/>
        <c:lblAlgn val="ctr"/>
        <c:lblOffset val="100"/>
        <c:noMultiLvlLbl val="0"/>
      </c:catAx>
      <c:valAx>
        <c:axId val="502537648"/>
        <c:scaling>
          <c:orientation val="minMax"/>
          <c:max val="1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502539216"/>
        <c:crosses val="autoZero"/>
        <c:crossBetween val="between"/>
        <c:majorUnit val="10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552158566386103"/>
          <c:y val="0.24596579805305652"/>
          <c:w val="0.38696190185517737"/>
          <c:h val="0.636382267035945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Lietoju katru vai gandrīz katru dienu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9-4CCA-A44A-F8A63A6A67A7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9-4CCA-A44A-F8A63A6A67A7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DB-4EA7-9D1C-F543EB517504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###0</c:formatCode>
                <c:ptCount val="7"/>
                <c:pt idx="0">
                  <c:v>60.488367825264064</c:v>
                </c:pt>
                <c:pt idx="1">
                  <c:v>9.3586089617184705</c:v>
                </c:pt>
                <c:pt idx="2">
                  <c:v>11.943525755450333</c:v>
                </c:pt>
                <c:pt idx="3">
                  <c:v>8.2163675018438376</c:v>
                </c:pt>
                <c:pt idx="4">
                  <c:v>2.7854642931502815</c:v>
                </c:pt>
                <c:pt idx="5">
                  <c:v>3.2686318561460475</c:v>
                </c:pt>
                <c:pt idx="6">
                  <c:v>2.0476184052493758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D9-4CCA-A44A-F8A63A6A6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Lietoju vismaz reizi mēnesī</c:v>
                </c:pt>
              </c:strCache>
            </c:strRef>
          </c:tx>
          <c:spPr>
            <a:solidFill>
              <a:srgbClr val="0060FF">
                <a:lumMod val="75000"/>
              </a:srgbClr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9-4CCA-A44A-F8A63A6A67A7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9-4CCA-A44A-F8A63A6A67A7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###0</c:formatCode>
                <c:ptCount val="7"/>
                <c:pt idx="0">
                  <c:v>11.405744697510773</c:v>
                </c:pt>
                <c:pt idx="1">
                  <c:v>7.0695096251652529</c:v>
                </c:pt>
                <c:pt idx="2">
                  <c:v>3.396590664576884</c:v>
                </c:pt>
                <c:pt idx="3">
                  <c:v>3.4955920373928291</c:v>
                </c:pt>
                <c:pt idx="4">
                  <c:v>1.7572905336876659</c:v>
                </c:pt>
                <c:pt idx="5">
                  <c:v>2.83754118621935</c:v>
                </c:pt>
                <c:pt idx="6">
                  <c:v>1.3697092728830713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2D9-4CCA-A44A-F8A63A6A67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Lietoju retāk nekā reizi mēnesī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DB-4EA7-9D1C-F543EB517504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###0</c:formatCode>
                <c:ptCount val="7"/>
                <c:pt idx="0">
                  <c:v>8.3820773036827791</c:v>
                </c:pt>
                <c:pt idx="1">
                  <c:v>9.5170332876528967</c:v>
                </c:pt>
                <c:pt idx="2">
                  <c:v>6.2002964072589783</c:v>
                </c:pt>
                <c:pt idx="3">
                  <c:v>7.5591005097327209</c:v>
                </c:pt>
                <c:pt idx="4">
                  <c:v>12.269636177768001</c:v>
                </c:pt>
                <c:pt idx="5">
                  <c:v>10.091957638767232</c:v>
                </c:pt>
                <c:pt idx="6">
                  <c:v>2.7661637945877646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2D9-4CCA-A44A-F8A63A6A67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Esmu kādreiz lietojis, bet vairs nelietoju</c:v>
                </c:pt>
              </c:strCache>
            </c:strRef>
          </c:tx>
          <c:spPr>
            <a:solidFill>
              <a:srgbClr val="0060FF">
                <a:lumMod val="40000"/>
                <a:lumOff val="6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lang="en-US" sz="1200" b="1">
                    <a:solidFill>
                      <a:srgbClr val="333333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###0</c:formatCode>
                <c:ptCount val="7"/>
                <c:pt idx="0">
                  <c:v>16.205442097032442</c:v>
                </c:pt>
                <c:pt idx="1">
                  <c:v>21.04086685688425</c:v>
                </c:pt>
                <c:pt idx="2">
                  <c:v>12.609139016241022</c:v>
                </c:pt>
                <c:pt idx="3">
                  <c:v>33.543693378294925</c:v>
                </c:pt>
                <c:pt idx="4">
                  <c:v>29.672613805368631</c:v>
                </c:pt>
                <c:pt idx="5">
                  <c:v>36.32384116420355</c:v>
                </c:pt>
                <c:pt idx="6">
                  <c:v>5.8731362952933877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2D9-4CCA-A44A-F8A63A6A67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Nekad neesmu lietojis</c:v>
                </c:pt>
              </c:strCache>
            </c:strRef>
          </c:tx>
          <c:spPr>
            <a:solidFill>
              <a:srgbClr val="0060FF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62D9-4CCA-A44A-F8A63A6A67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2D9-4CCA-A44A-F8A63A6A67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62D9-4CCA-A44A-F8A63A6A67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62D9-4CCA-A44A-F8A63A6A67A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62D9-4CCA-A44A-F8A63A6A67A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62D9-4CCA-A44A-F8A63A6A67A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62D9-4CCA-A44A-F8A63A6A67A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D9-4CCA-A44A-F8A63A6A67A7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2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Sheet1!$F$2:$F$8</c:f>
              <c:numCache>
                <c:formatCode>###0</c:formatCode>
                <c:ptCount val="7"/>
                <c:pt idx="0">
                  <c:v>3.2557006071756325</c:v>
                </c:pt>
                <c:pt idx="1">
                  <c:v>51.47007710953627</c:v>
                </c:pt>
                <c:pt idx="2">
                  <c:v>63.89258407890005</c:v>
                </c:pt>
                <c:pt idx="3">
                  <c:v>45.022378888002173</c:v>
                </c:pt>
                <c:pt idx="4">
                  <c:v>50.689966910631071</c:v>
                </c:pt>
                <c:pt idx="5">
                  <c:v>45.757367242679258</c:v>
                </c:pt>
                <c:pt idx="6">
                  <c:v>85.48833809988227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62D9-4CCA-A44A-F8A63A6A67A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2D9-4CCA-A44A-F8A63A6A6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Sheet1!$G$2:$G$8</c:f>
              <c:numCache>
                <c:formatCode>###0</c:formatCode>
                <c:ptCount val="7"/>
                <c:pt idx="0">
                  <c:v>0.26266746933433527</c:v>
                </c:pt>
                <c:pt idx="1">
                  <c:v>1.5439041590428904</c:v>
                </c:pt>
                <c:pt idx="2">
                  <c:v>1.9578640775727463</c:v>
                </c:pt>
                <c:pt idx="3">
                  <c:v>2.1628676847335662</c:v>
                </c:pt>
                <c:pt idx="4">
                  <c:v>2.8250282793944086</c:v>
                </c:pt>
                <c:pt idx="5">
                  <c:v>1.7206609119846259</c:v>
                </c:pt>
                <c:pt idx="6">
                  <c:v>2.4550341321040769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62D9-4CCA-A44A-F8A63A6A6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07843136"/>
        <c:axId val="507841960"/>
      </c:barChart>
      <c:catAx>
        <c:axId val="507843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00">
                <a:solidFill>
                  <a:srgbClr val="333333"/>
                </a:solidFill>
              </a:defRPr>
            </a:pPr>
            <a:endParaRPr lang="lv-LV"/>
          </a:p>
        </c:txPr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10302219665170932"/>
          <c:w val="0.77660956088690414"/>
          <c:h val="8.3053609186906671E-2"/>
        </c:manualLayout>
      </c:layout>
      <c:overlay val="0"/>
      <c:txPr>
        <a:bodyPr/>
        <a:lstStyle/>
        <a:p>
          <a:pPr algn="just">
            <a:defRPr lang="en-US" sz="1100">
              <a:solidFill>
                <a:srgbClr val="333333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52158566386103"/>
          <c:y val="0.13088209258881245"/>
          <c:w val="0.53666725049133113"/>
          <c:h val="0.735312726438978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Lietoju</c:v>
                </c:pt>
              </c:strCache>
            </c:strRef>
          </c:tx>
          <c:spPr>
            <a:noFill/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rgbClr val="333333"/>
                    </a:solidFill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###0</c:formatCode>
                <c:ptCount val="7"/>
                <c:pt idx="0">
                  <c:v>80.276189826457625</c:v>
                </c:pt>
                <c:pt idx="1">
                  <c:v>25.945151874536638</c:v>
                </c:pt>
                <c:pt idx="2">
                  <c:v>21.540412827286211</c:v>
                </c:pt>
                <c:pt idx="3">
                  <c:v>19.271060048969392</c:v>
                </c:pt>
                <c:pt idx="4">
                  <c:v>16.812391004605949</c:v>
                </c:pt>
                <c:pt idx="5">
                  <c:v>16.198130681132632</c:v>
                </c:pt>
                <c:pt idx="6">
                  <c:v>6.1834914727202115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24-468F-B7C9-1CFED6C8E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07843136"/>
        <c:axId val="507841960"/>
      </c:barChart>
      <c:catAx>
        <c:axId val="5078431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552158566386103"/>
          <c:y val="0.24596579805305652"/>
          <c:w val="0.38696190185517737"/>
          <c:h val="0.636382267035945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Lietoju katru vai gandrīz katru dienu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###0</c:formatCode>
                <c:ptCount val="7"/>
                <c:pt idx="0">
                  <c:v>75.350322375823808</c:v>
                </c:pt>
                <c:pt idx="1">
                  <c:v>36.070742645770743</c:v>
                </c:pt>
                <c:pt idx="2">
                  <c:v>55.447060607496503</c:v>
                </c:pt>
                <c:pt idx="3">
                  <c:v>42.635783817627853</c:v>
                </c:pt>
                <c:pt idx="4">
                  <c:v>16.567924766841134</c:v>
                </c:pt>
                <c:pt idx="5">
                  <c:v>20.179068316526838</c:v>
                </c:pt>
                <c:pt idx="6">
                  <c:v>33.11427555585513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D9-4CCA-A44A-F8A63A6A6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Lietoju vismaz reizi mēnesī</c:v>
                </c:pt>
              </c:strCache>
            </c:strRef>
          </c:tx>
          <c:spPr>
            <a:solidFill>
              <a:srgbClr val="0060FF">
                <a:lumMod val="75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###0</c:formatCode>
                <c:ptCount val="7"/>
                <c:pt idx="0">
                  <c:v>14.208129112963528</c:v>
                </c:pt>
                <c:pt idx="1">
                  <c:v>27.24790226455945</c:v>
                </c:pt>
                <c:pt idx="2">
                  <c:v>15.76845667634684</c:v>
                </c:pt>
                <c:pt idx="3">
                  <c:v>18.139075009419489</c:v>
                </c:pt>
                <c:pt idx="4">
                  <c:v>10.452353464811962</c:v>
                </c:pt>
                <c:pt idx="5">
                  <c:v>17.517707703917221</c:v>
                </c:pt>
                <c:pt idx="6">
                  <c:v>22.151065929755628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2D9-4CCA-A44A-F8A63A6A67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Lietoju retāk nekā reizi mēnesī</c:v>
                </c:pt>
              </c:strCache>
            </c:strRef>
          </c:tx>
          <c:spPr>
            <a:solidFill>
              <a:srgbClr val="0060FF"/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###0</c:formatCode>
                <c:ptCount val="7"/>
                <c:pt idx="0">
                  <c:v>10.441548511212732</c:v>
                </c:pt>
                <c:pt idx="1">
                  <c:v>36.681355089669779</c:v>
                </c:pt>
                <c:pt idx="2">
                  <c:v>28.784482716156599</c:v>
                </c:pt>
                <c:pt idx="3">
                  <c:v>39.22514117295264</c:v>
                </c:pt>
                <c:pt idx="4">
                  <c:v>72.979721768346877</c:v>
                </c:pt>
                <c:pt idx="5">
                  <c:v>62.303223979555924</c:v>
                </c:pt>
                <c:pt idx="6">
                  <c:v>44.734658514389238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2D9-4CCA-A44A-F8A63A6A6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07843136"/>
        <c:axId val="50784196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Esmu kādreiz lietojis, bet vairs nelietoju</c:v>
                      </c:pt>
                    </c:strCache>
                  </c:strRef>
                </c:tx>
                <c:spPr>
                  <a:solidFill>
                    <a:srgbClr val="0060FF">
                      <a:lumMod val="40000"/>
                      <a:lumOff val="60000"/>
                    </a:srgbClr>
                  </a:solidFill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anchorCtr="0"/>
                    <a:lstStyle/>
                    <a:p>
                      <a:pPr algn="r">
                        <a:defRPr lang="en-US" sz="1200" b="1">
                          <a:solidFill>
                            <a:srgbClr val="333333"/>
                          </a:solidFill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62D9-4CCA-A44A-F8A63A6A67A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Nekad neesmu lietojis</c:v>
                      </c:pt>
                    </c:strCache>
                  </c:strRef>
                </c:tx>
                <c:spPr>
                  <a:solidFill>
                    <a:srgbClr val="0060FF">
                      <a:lumMod val="20000"/>
                      <a:lumOff val="80000"/>
                    </a:srgbClr>
                  </a:solidFill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62D9-4CCA-A44A-F8A63A6A67A7}"/>
                    </c:ext>
                  </c:extLst>
                </c:dPt>
                <c:dPt>
                  <c:idx val="1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62D9-4CCA-A44A-F8A63A6A67A7}"/>
                    </c:ext>
                  </c:extLst>
                </c:dPt>
                <c:dPt>
                  <c:idx val="2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2D9-4CCA-A44A-F8A63A6A67A7}"/>
                    </c:ext>
                  </c:extLst>
                </c:dPt>
                <c:dPt>
                  <c:idx val="3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62D9-4CCA-A44A-F8A63A6A67A7}"/>
                    </c:ext>
                  </c:extLst>
                </c:dPt>
                <c:dPt>
                  <c:idx val="4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62D9-4CCA-A44A-F8A63A6A67A7}"/>
                    </c:ext>
                  </c:extLst>
                </c:dPt>
                <c:dPt>
                  <c:idx val="5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2D9-4CCA-A44A-F8A63A6A67A7}"/>
                    </c:ext>
                  </c:extLst>
                </c:dPt>
                <c:dPt>
                  <c:idx val="6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62D9-4CCA-A44A-F8A63A6A67A7}"/>
                    </c:ext>
                  </c:extLst>
                </c:dPt>
                <c:dLbls>
                  <c:dLbl>
                    <c:idx val="0"/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62D9-4CCA-A44A-F8A63A6A67A7}"/>
                      </c:ext>
                    </c:extLst>
                  </c:dLbl>
                  <c:numFmt formatCode="#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lv-LV" sz="1200" b="1" i="0" u="none" strike="noStrike" kern="1200" baseline="0">
                          <a:solidFill>
                            <a:srgbClr val="33333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62D9-4CCA-A44A-F8A63A6A67A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Grūti pateikt</c:v>
                      </c:pt>
                    </c:strCache>
                  </c:strRef>
                </c:tx>
                <c:spPr>
                  <a:solidFill>
                    <a:srgbClr val="FFFFFF">
                      <a:lumMod val="50000"/>
                    </a:srgbClr>
                  </a:solidFill>
                </c:spPr>
                <c:invertIfNegative val="0"/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62D9-4CCA-A44A-F8A63A6A67A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2D9-4CCA-A44A-F8A63A6A67A7}"/>
                  </c:ext>
                </c:extLst>
              </c15:ser>
            </c15:filteredBarSeries>
          </c:ext>
        </c:extLst>
      </c:barChart>
      <c:catAx>
        <c:axId val="507843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00">
                <a:solidFill>
                  <a:srgbClr val="333333"/>
                </a:solidFill>
              </a:defRPr>
            </a:pPr>
            <a:endParaRPr lang="lv-LV"/>
          </a:p>
        </c:txPr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20333827210361655"/>
          <c:y val="8.435525561530563E-2"/>
          <c:w val="0.36242476299354515"/>
          <c:h val="0.14438784402080451"/>
        </c:manualLayout>
      </c:layout>
      <c:overlay val="0"/>
      <c:txPr>
        <a:bodyPr/>
        <a:lstStyle/>
        <a:p>
          <a:pPr algn="just">
            <a:defRPr lang="en-US" sz="1100">
              <a:solidFill>
                <a:srgbClr val="333333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C-40A9-8272-BE9C193117A4}"/>
              </c:ext>
            </c:extLst>
          </c:dPt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Q8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C-40A9-8272-BE9C193117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Q8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C-40A9-8272-BE9C193117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7C-40A9-8272-BE9C193117A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Q8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C-40A9-8272-BE9C19311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6-4178-9F9F-916F7C49C0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6-4178-9F9F-916F7C49C0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CA6-4178-9F9F-916F7C49C0FE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FCA6-4178-9F9F-916F7C49C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098447"/>
        <c:axId val="1980092207"/>
      </c:barChart>
      <c:catAx>
        <c:axId val="1980098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092207"/>
        <c:crosses val="autoZero"/>
        <c:auto val="1"/>
        <c:lblAlgn val="ctr"/>
        <c:lblOffset val="100"/>
        <c:noMultiLvlLbl val="0"/>
      </c:catAx>
      <c:valAx>
        <c:axId val="1980092207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98009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91845419993739"/>
          <c:y val="0.24596571685146693"/>
          <c:w val="0.48926055675654917"/>
          <c:h val="0.715883170702271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Svarīgi</c:v>
                </c:pt>
              </c:strCache>
            </c:strRef>
          </c:tx>
          <c:spPr>
            <a:solidFill>
              <a:srgbClr val="0060FF">
                <a:lumMod val="50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###0</c:formatCode>
                <c:ptCount val="10"/>
                <c:pt idx="0">
                  <c:v>90.294432093071421</c:v>
                </c:pt>
                <c:pt idx="1">
                  <c:v>83.270980821843239</c:v>
                </c:pt>
                <c:pt idx="2">
                  <c:v>83.524033200457453</c:v>
                </c:pt>
                <c:pt idx="3">
                  <c:v>81.445599021885542</c:v>
                </c:pt>
                <c:pt idx="4">
                  <c:v>74.263158761452274</c:v>
                </c:pt>
                <c:pt idx="5">
                  <c:v>69.660981217418865</c:v>
                </c:pt>
                <c:pt idx="6">
                  <c:v>64.485446959010361</c:v>
                </c:pt>
                <c:pt idx="7">
                  <c:v>55.92850347178171</c:v>
                </c:pt>
                <c:pt idx="8">
                  <c:v>52.898968917092269</c:v>
                </c:pt>
                <c:pt idx="9">
                  <c:v>21.292196129594654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9-4E45-8088-089F54D46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60FF">
                <a:lumMod val="75000"/>
              </a:srgbClr>
            </a:solidFill>
          </c:spPr>
          <c:invertIfNegative val="0"/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lv-LV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2429-4E45-8088-089F54D466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Nav svarīgi</c:v>
                </c:pt>
              </c:strCache>
            </c:strRef>
          </c:tx>
          <c:spPr>
            <a:solidFill>
              <a:srgbClr val="FF5000">
                <a:lumMod val="60000"/>
                <a:lumOff val="40000"/>
              </a:srgbClr>
            </a:solidFill>
          </c:spPr>
          <c:invertIfNegative val="0"/>
          <c:dLbls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1400" b="1">
                      <a:solidFill>
                        <a:schemeClr val="tx1"/>
                      </a:solidFill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9E-4B36-9923-632D91E8AE6E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###0</c:formatCode>
                <c:ptCount val="10"/>
                <c:pt idx="0">
                  <c:v>5.5317023145279993</c:v>
                </c:pt>
                <c:pt idx="1">
                  <c:v>13.866399229272334</c:v>
                </c:pt>
                <c:pt idx="2">
                  <c:v>12.930494029528598</c:v>
                </c:pt>
                <c:pt idx="3">
                  <c:v>14.919336475774367</c:v>
                </c:pt>
                <c:pt idx="4">
                  <c:v>20.833175050296564</c:v>
                </c:pt>
                <c:pt idx="5">
                  <c:v>23.956881814463088</c:v>
                </c:pt>
                <c:pt idx="6">
                  <c:v>28.686693489702904</c:v>
                </c:pt>
                <c:pt idx="7">
                  <c:v>39.194596175966787</c:v>
                </c:pt>
                <c:pt idx="8">
                  <c:v>39.097169110320323</c:v>
                </c:pt>
                <c:pt idx="9">
                  <c:v>70.37139068765913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9-4E45-8088-089F54D466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7F28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5F-4D4A-B11A-EC53A0E7709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5F-4D4A-B11A-EC53A0E770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5F-4D4A-B11A-EC53A0E7709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5F-4D4A-B11A-EC53A0E770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5F-4D4A-B11A-EC53A0E7709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5F-4D4A-B11A-EC53A0E7709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5F-4D4A-B11A-EC53A0E7709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35F-4D4A-B11A-EC53A0E7709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35F-4D4A-B11A-EC53A0E7709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35F-4D4A-B11A-EC53A0E7709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5F-4D4A-B11A-EC53A0E7709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35F-4D4A-B11A-EC53A0E7709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35F-4D4A-B11A-EC53A0E7709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35F-4D4A-B11A-EC53A0E7709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35F-4D4A-B11A-EC53A0E7709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35F-4D4A-B11A-EC53A0E77092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35F-4D4A-B11A-EC53A0E7709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29-4E45-8088-089F54D466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35F-4D4A-B11A-EC53A0E77092}"/>
              </c:ext>
            </c:extLst>
          </c:dPt>
          <c:dLbls>
            <c:dLbl>
              <c:idx val="3"/>
              <c:layout>
                <c:manualLayout>
                  <c:x val="1.2475445719678569E-3"/>
                  <c:y val="2.099768396034861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F-4D4A-B11A-EC53A0E77092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5F-4D4A-B11A-EC53A0E77092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5F-4D4A-B11A-EC53A0E77092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5F-4D4A-B11A-EC53A0E77092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5F-4D4A-B11A-EC53A0E77092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5F-4D4A-B11A-EC53A0E77092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5F-4D4A-B11A-EC53A0E770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r">
                  <a:defRPr lang="en-US" sz="12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5-2429-4E45-8088-089F54D4669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Grūti pateikt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C-4D8B-8589-8ABCBD1949AA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7C-4D8B-8589-8ABCBD1949AA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294-4B43-B45F-4782B8603E13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7C-4D8B-8589-8ABCBD1949AA}"/>
                </c:ext>
              </c:extLst>
            </c:dLbl>
            <c:numFmt formatCode="#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Sheet1!$F$2:$F$11</c:f>
              <c:numCache>
                <c:formatCode>###0</c:formatCode>
                <c:ptCount val="10"/>
                <c:pt idx="0">
                  <c:v>4.1738655924005172</c:v>
                </c:pt>
                <c:pt idx="1">
                  <c:v>2.8626199488844573</c:v>
                </c:pt>
                <c:pt idx="2">
                  <c:v>3.5454727700138986</c:v>
                </c:pt>
                <c:pt idx="3">
                  <c:v>3.6350645023400769</c:v>
                </c:pt>
                <c:pt idx="4">
                  <c:v>4.9036661882511439</c:v>
                </c:pt>
                <c:pt idx="5">
                  <c:v>6.3821369681180604</c:v>
                </c:pt>
                <c:pt idx="6">
                  <c:v>6.8278595512867444</c:v>
                </c:pt>
                <c:pt idx="7">
                  <c:v>4.8769003522515382</c:v>
                </c:pt>
                <c:pt idx="8">
                  <c:v>8.0038619725874831</c:v>
                </c:pt>
                <c:pt idx="9">
                  <c:v>8.3364131827462042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429-4E45-8088-089F54D46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07843136"/>
        <c:axId val="507841960"/>
      </c:barChart>
      <c:catAx>
        <c:axId val="507843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00">
                <a:solidFill>
                  <a:srgbClr val="333333"/>
                </a:solidFill>
              </a:defRPr>
            </a:pPr>
            <a:endParaRPr lang="lv-LV"/>
          </a:p>
        </c:txPr>
        <c:crossAx val="507841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7841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07843136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8442866928153321"/>
          <c:y val="0.17905267214216564"/>
          <c:w val="0.48468413104640412"/>
          <c:h val="6.0240796918641232E-2"/>
        </c:manualLayout>
      </c:layout>
      <c:overlay val="0"/>
      <c:txPr>
        <a:bodyPr/>
        <a:lstStyle/>
        <a:p>
          <a:pPr algn="just">
            <a:defRPr lang="en-US" sz="1400">
              <a:solidFill>
                <a:srgbClr val="333333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9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Cigaretes – vīrieši, 40-60 </a:t>
            </a:r>
            <a:r>
              <a:rPr lang="lv-LV" dirty="0" err="1"/>
              <a:t>g.v</a:t>
            </a:r>
            <a:r>
              <a:rPr lang="lv-LV" dirty="0"/>
              <a:t>., pats sev darba devējs, strādnieks, bezdarbnieks, ģimenes ienākumi uz vienu cilvēku 300-500 €.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E-cigaretes – sievietes, 18-29 </a:t>
            </a:r>
            <a:r>
              <a:rPr lang="lv-LV" dirty="0" err="1"/>
              <a:t>g.v</a:t>
            </a:r>
            <a:r>
              <a:rPr lang="lv-LV" dirty="0"/>
              <a:t>., rīdzinieki, Speciālists, darbinieks, skolēns/ students, ģimenes ienākumi 700 € +.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Karsējamā tabaka – 18-29 </a:t>
            </a:r>
            <a:r>
              <a:rPr lang="lv-LV" dirty="0" err="1"/>
              <a:t>g.v</a:t>
            </a:r>
            <a:r>
              <a:rPr lang="lv-LV" dirty="0"/>
              <a:t>., </a:t>
            </a:r>
            <a:r>
              <a:rPr lang="lv-LV" sz="1200" b="0" dirty="0">
                <a:solidFill>
                  <a:schemeClr val="bg1"/>
                </a:solidFill>
              </a:rPr>
              <a:t>ļaudis ar augstiem ģimenes (virs 700 €) un personīgajiem (virs 1000 €) ienākumiem.</a:t>
            </a:r>
            <a:endParaRPr lang="lv-LV" dirty="0"/>
          </a:p>
          <a:p>
            <a:r>
              <a:rPr lang="lv-LV" dirty="0"/>
              <a:t>Smēķējamā tabaka – vīrieši.</a:t>
            </a:r>
          </a:p>
          <a:p>
            <a:r>
              <a:rPr lang="lv-LV" dirty="0"/>
              <a:t>Cigāri – vīrieši, pats sev darba devējs, personīgie ienākumi 1000 €+.</a:t>
            </a:r>
          </a:p>
          <a:p>
            <a:r>
              <a:rPr lang="lv-LV" dirty="0"/>
              <a:t>Cigarillas – vīrieši, vadītājs, augstākā līmeņa speciālists.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1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2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6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/>
              <a:t>Salīdzinoši biežāk 1., 2., 4. apgalvojumam piekrīt lietotāji, kuriem ir salīdzinoši augstāki personīgie ienākumi (virs 1000€), kā arī augstāki ienākumi uz vienu cilvēku ģimenē (virs 700€). </a:t>
            </a:r>
          </a:p>
          <a:p>
            <a:r>
              <a:rPr lang="lv-LV" sz="1200" dirty="0"/>
              <a:t>5. apgalvojumam salīdzinoši biežāk piekrīt mērķa grupas pārstāvji vecuma grupā 18-29 gadi, savukārt salīdzinoši retāk – 50-60 gadus veci mērķa grupas pārstāvji.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7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/>
              <a:t>Salīdzinoši biežāk 1., 2., 4. apgalvojumam piekrīt lietotāji, kuriem ir salīdzinoši augstāki personīgie ienākumi (virs 1000€), kā arī augstāki ienākumi uz vienu cilvēku ģimenē (virs 700€). </a:t>
            </a:r>
          </a:p>
          <a:p>
            <a:r>
              <a:rPr lang="lv-LV" sz="1200" dirty="0"/>
              <a:t>5. apgalvojumam salīdzinoši biežāk piekrīt mērķa grupas pārstāvji vecuma grupā 18-29 gadi, savukārt salīdzinoši retāk – 50-60 gadus veci mērķa grupas pārstāvji.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Kars</a:t>
            </a:r>
            <a:r>
              <a:rPr lang="lv-LV" sz="1200" dirty="0"/>
              <a:t>ē</a:t>
            </a:r>
            <a:r>
              <a:rPr lang="en-US" sz="1200" dirty="0"/>
              <a:t>jam</a:t>
            </a:r>
            <a:r>
              <a:rPr lang="lv-LV" sz="1200" dirty="0"/>
              <a:t>ā</a:t>
            </a:r>
            <a:r>
              <a:rPr lang="en-US" sz="1200" dirty="0"/>
              <a:t> </a:t>
            </a:r>
            <a:r>
              <a:rPr lang="en-US" sz="1200" dirty="0" err="1"/>
              <a:t>tabaka</a:t>
            </a:r>
            <a:r>
              <a:rPr lang="en-US" sz="1200" dirty="0"/>
              <a:t>: </a:t>
            </a:r>
            <a:r>
              <a:rPr lang="lv-LV" sz="1200" dirty="0"/>
              <a:t>Salīdzinoši biežāk tam piekrīt aptaujātie vecuma grupā 18-29 gadi, ar augstākiem personīgajiem ienākumiem (virs 1000€ neto), ar augstākiem ienākumiem uz vienu cilvēku ģimenē (virs 700€ neto), savukārt salīdzinoši retāk – 50-60 gadus veci mērķa grupas pārstāvji. Lielāks īpatsvars to, kuriem grūti atbildēt, vērojams 50-60 gadus vecu mērķa grupas pārstāvju, kā arī Kurzemē dzīvojošo vidū.</a:t>
            </a:r>
          </a:p>
          <a:p>
            <a:r>
              <a:rPr lang="lv-LV" sz="1200" dirty="0"/>
              <a:t>E-cigaretes: Kā labāku alternatīvu tradicionālajiem produktiem, e-cigaretes salīdzinoši biežāk norāda sievietes, 18-29 gadus veci jaunieši, Rīgā dzīvojošie, kā arī mērķa grupas pārstāvji ar augstākiem ienākumiem uz vienu cilvēku ģimenē (virs 700€ neto)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5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4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.xml"/><Relationship Id="rId4" Type="http://schemas.openxmlformats.org/officeDocument/2006/relationships/image" Target="../media/image10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.xml"/><Relationship Id="rId4" Type="http://schemas.openxmlformats.org/officeDocument/2006/relationships/image" Target="../media/image5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.xml"/><Relationship Id="rId4" Type="http://schemas.openxmlformats.org/officeDocument/2006/relationships/image" Target="../media/image10.sv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.xml"/><Relationship Id="rId4" Type="http://schemas.openxmlformats.org/officeDocument/2006/relationships/image" Target="../media/image15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5.xml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4" Type="http://schemas.openxmlformats.org/officeDocument/2006/relationships/image" Target="../media/image1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4" Type="http://schemas.openxmlformats.org/officeDocument/2006/relationships/image" Target="../media/image10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Relationship Id="rId5" Type="http://schemas.openxmlformats.org/officeDocument/2006/relationships/image" Target="../media/image16.jpeg"/><Relationship Id="rId4" Type="http://schemas.openxmlformats.org/officeDocument/2006/relationships/image" Target="../media/image10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Relationship Id="rId4" Type="http://schemas.openxmlformats.org/officeDocument/2006/relationships/image" Target="../media/image15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Relationship Id="rId4" Type="http://schemas.openxmlformats.org/officeDocument/2006/relationships/image" Target="../media/image10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.xml"/><Relationship Id="rId4" Type="http://schemas.openxmlformats.org/officeDocument/2006/relationships/image" Target="../media/image15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6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5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3387" r="1092" b="4058"/>
          <a:stretch/>
        </p:blipFill>
        <p:spPr>
          <a:xfrm>
            <a:off x="368300" y="558800"/>
            <a:ext cx="197591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368300" y="558800"/>
            <a:ext cx="196273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251326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3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7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2283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131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195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195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7830" y="561242"/>
            <a:ext cx="2052000" cy="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708149"/>
            <a:ext cx="11466511" cy="401811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0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0767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242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4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360363" y="1712368"/>
            <a:ext cx="5642077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6183532" y="1712368"/>
            <a:ext cx="5643341" cy="400049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1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4174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6736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6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2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8" name="Title Placeholder 1"/>
          <p:cNvSpPr>
            <a:spLocks noGrp="1"/>
          </p:cNvSpPr>
          <p:nvPr>
            <p:ph type="title"/>
          </p:nvPr>
        </p:nvSpPr>
        <p:spPr>
          <a:xfrm>
            <a:off x="360363" y="430717"/>
            <a:ext cx="11466510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2" y="909635"/>
            <a:ext cx="1146651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0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60365" y="430718"/>
            <a:ext cx="11466511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0365" y="1712368"/>
            <a:ext cx="11466511" cy="4000499"/>
          </a:xfrm>
        </p:spPr>
        <p:txBody>
          <a:bodyPr>
            <a:noAutofit/>
          </a:bodyPr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5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5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5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0365" y="909636"/>
            <a:ext cx="11466511" cy="396875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1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1608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7869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42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89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91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8993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8215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3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6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6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3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5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4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1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9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07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256400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2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6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3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7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5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1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5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30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6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8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6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77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25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710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0873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4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4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1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8224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40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3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7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0526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6368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1174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1A0722B-5077-469A-8F24-44B73B7870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</a:t>
            </a:r>
            <a:r>
              <a:rPr lang="en-US" dirty="0" err="1"/>
              <a:t>MobilityFutures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" t="3387" r="1092" b="4058"/>
          <a:stretch/>
        </p:blipFill>
        <p:spPr>
          <a:xfrm>
            <a:off x="368300" y="558800"/>
            <a:ext cx="197591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07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253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71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2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0169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6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3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8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6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5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264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38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759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8636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3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1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2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9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8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8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5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8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2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81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4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8836237-2230-0942-A6A8-E72D5B7AC6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47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242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66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5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2367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5302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6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5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8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tags" Target="../tags/tag41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tags" Target="../tags/tag4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theme" Target="../theme/theme10.xml"/><Relationship Id="rId8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tags" Target="../tags/tag1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tags" Target="../tags/tag2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tags" Target="../tags/tag23.xml"/><Relationship Id="rId8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ags" Target="../tags/tag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ags" Target="../tags/tag33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tags" Target="../tags/tag32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8.xml"/><Relationship Id="rId16" Type="http://schemas.openxmlformats.org/officeDocument/2006/relationships/tags" Target="../tags/tag39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ags" Target="../tags/tag38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985" r:id="rId23"/>
    <p:sldLayoutId id="214748398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3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 hidden="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 hidden="1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 hidden="1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 hidden="1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 hidden="1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 hidden="1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 hidden="1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 hidden="1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 hidden="1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 hidden="1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 hidden="1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 hidden="1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30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4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5" r:id="rId24"/>
    <p:sldLayoutId id="2147483896" r:id="rId25"/>
    <p:sldLayoutId id="2147483899" r:id="rId26"/>
    <p:sldLayoutId id="2147483900" r:id="rId27"/>
    <p:sldLayoutId id="214748390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15.92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45" y="6383598"/>
            <a:ext cx="1045014" cy="2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1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chart" Target="../charts/chart3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chart" Target="../charts/chart2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chart" Target="../charts/chart28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1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chart" Target="../charts/chart33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chart" Target="../charts/chart3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chart" Target="../charts/chart31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21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6.xml"/><Relationship Id="rId6" Type="http://schemas.openxmlformats.org/officeDocument/2006/relationships/image" Target="../media/image3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7.xml"/><Relationship Id="rId5" Type="http://schemas.openxmlformats.org/officeDocument/2006/relationships/image" Target="../media/image3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07B0FA-0A06-4873-B550-6BF60928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1490400"/>
            <a:ext cx="3680777" cy="1975330"/>
          </a:xfrm>
        </p:spPr>
        <p:txBody>
          <a:bodyPr/>
          <a:lstStyle/>
          <a:p>
            <a:r>
              <a:rPr lang="lv-LV" dirty="0"/>
              <a:t>Tabaku un nikotīnu saturošo produktu lietotāju viedoklis par nozarei un sabiedrībai aktuālām tēmām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DCAE8C-F27C-43CD-AED9-765518D3E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5204504"/>
            <a:ext cx="3520800" cy="326191"/>
          </a:xfrm>
        </p:spPr>
        <p:txBody>
          <a:bodyPr anchor="b"/>
          <a:lstStyle/>
          <a:p>
            <a:r>
              <a:rPr lang="lv-LV" dirty="0"/>
              <a:t>Pētījuma galvenie rezultāti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C1086-5A30-4DBE-9CF8-B9E7234F6C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000" y="5663447"/>
            <a:ext cx="3519536" cy="326191"/>
          </a:xfrm>
        </p:spPr>
        <p:txBody>
          <a:bodyPr anchor="t"/>
          <a:lstStyle/>
          <a:p>
            <a:r>
              <a:rPr lang="lv-LV" sz="1400" dirty="0"/>
              <a:t>2021. gada 15. septembrī</a:t>
            </a:r>
            <a:endParaRPr lang="en-GB" sz="1400" dirty="0">
              <a:highlight>
                <a:srgbClr val="FFFF00"/>
              </a:highlight>
            </a:endParaRPr>
          </a:p>
          <a:p>
            <a:endParaRPr lang="en-US" sz="1400" dirty="0"/>
          </a:p>
        </p:txBody>
      </p:sp>
      <p:pic>
        <p:nvPicPr>
          <p:cNvPr id="6" name="Picture 4" descr="Cigarette smoke in motion in room">
            <a:extLst>
              <a:ext uri="{FF2B5EF4-FFF2-40B4-BE49-F238E27FC236}">
                <a16:creationId xmlns:a16="http://schemas.microsoft.com/office/drawing/2014/main" id="{C4CC5C24-20E3-44A5-B22F-58237BFC05F0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7396"/>
          <a:stretch/>
        </p:blipFill>
        <p:spPr bwMode="auto">
          <a:xfrm>
            <a:off x="4271963" y="1490663"/>
            <a:ext cx="7920037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may contain: text">
            <a:extLst>
              <a:ext uri="{FF2B5EF4-FFF2-40B4-BE49-F238E27FC236}">
                <a16:creationId xmlns:a16="http://schemas.microsoft.com/office/drawing/2014/main" id="{C66F272C-1892-4C85-94FA-188745C3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29" y="234026"/>
            <a:ext cx="1141928" cy="11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865612-937E-41E5-BB9F-58AB07876495}"/>
              </a:ext>
            </a:extLst>
          </p:cNvPr>
          <p:cNvSpPr txBox="1"/>
          <p:nvPr/>
        </p:nvSpPr>
        <p:spPr>
          <a:xfrm>
            <a:off x="807780" y="835517"/>
            <a:ext cx="1016775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buSzPct val="100000"/>
              <a:defRPr/>
            </a:pPr>
            <a:r>
              <a:rPr lang="lv-LV" sz="1800" dirty="0"/>
              <a:t>Tikai bezdūmu produktu lietotāju vidū (salīdzinoši biežāk nekā smēķējamās tabakas vai duālo lietotāju vidū) svarīgi ir tādi kritēriji kā: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dirty="0"/>
              <a:t>laba kvalitāte, 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dirty="0"/>
              <a:t>produkta pieejamība Latvijas veikalos, 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dirty="0"/>
              <a:t>patīkama garša, smarža, 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dirty="0"/>
              <a:t>pēc iespējas mazāks kaitīgums lietotājam un līdzcilvēkiem.</a:t>
            </a:r>
          </a:p>
          <a:p>
            <a:pPr marL="180975" lvl="1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lv-LV" sz="1800" dirty="0"/>
          </a:p>
          <a:p>
            <a:pPr marL="0" lvl="1" algn="just">
              <a:spcBef>
                <a:spcPts val="600"/>
              </a:spcBef>
              <a:buSzPct val="100000"/>
              <a:defRPr/>
            </a:pPr>
            <a:r>
              <a:rPr lang="lv-LV" sz="1800" dirty="0"/>
              <a:t>Bezdūmu produktu lietotājiem un duālajiem lietotājiem salīdzinošo biežāk ir svarīgi tas, ka draugi/ paziņas lieto šo produktu.</a:t>
            </a:r>
          </a:p>
          <a:p>
            <a:pPr marL="0" lvl="1" algn="just">
              <a:spcBef>
                <a:spcPts val="600"/>
              </a:spcBef>
              <a:buSzPct val="100000"/>
              <a:defRPr/>
            </a:pPr>
            <a:endParaRPr lang="lv-LV" sz="1800" dirty="0"/>
          </a:p>
          <a:p>
            <a:pPr marL="0" lvl="1" algn="just">
              <a:spcBef>
                <a:spcPts val="600"/>
              </a:spcBef>
              <a:buSzPct val="100000"/>
              <a:defRPr/>
            </a:pPr>
            <a:r>
              <a:rPr lang="lv-LV" sz="1800" dirty="0"/>
              <a:t>Savukārt tikai smēķējamo tabaku saturošo produktu </a:t>
            </a:r>
            <a:r>
              <a:rPr lang="lv-LV" sz="1800" dirty="0">
                <a:solidFill>
                  <a:srgbClr val="333333"/>
                </a:solidFill>
              </a:rPr>
              <a:t>(</a:t>
            </a:r>
            <a:r>
              <a:rPr lang="lv-LV" sz="1800" dirty="0"/>
              <a:t>cigaretes, cigāri, cigarillas, uztinamās cigaretes, pīpju tabaka</a:t>
            </a:r>
            <a:r>
              <a:rPr lang="lv-LV" dirty="0"/>
              <a:t>) lietotājiem salīdzinoši </a:t>
            </a:r>
            <a:r>
              <a:rPr lang="lv-LV" sz="1800" u="sng" dirty="0"/>
              <a:t>retāk</a:t>
            </a:r>
            <a:r>
              <a:rPr lang="lv-LV" sz="1800" dirty="0"/>
              <a:t> ir svarīgi tādi kritēriji kā patīkama smarža, pēc iespējas mazāks kaitīgums lietotājam, pēc iespējas mazāks kaitējums līdzcilvēkiem, rituāls, kas saistīts ar konkrētā produkta lietošanu, kā arī tas, ka draugi/ paziņas lieto šo produktu.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EBCD6-3C78-4392-9633-1193897E3CF0}"/>
              </a:ext>
            </a:extLst>
          </p:cNvPr>
          <p:cNvSpPr/>
          <p:nvPr/>
        </p:nvSpPr>
        <p:spPr bwMode="ltGray">
          <a:xfrm>
            <a:off x="725214" y="835517"/>
            <a:ext cx="10741572" cy="2254523"/>
          </a:xfrm>
          <a:prstGeom prst="rect">
            <a:avLst/>
          </a:prstGeom>
          <a:solidFill>
            <a:srgbClr val="CCD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7E143-7548-488A-967C-DDDD50ABBE3F}"/>
              </a:ext>
            </a:extLst>
          </p:cNvPr>
          <p:cNvSpPr/>
          <p:nvPr/>
        </p:nvSpPr>
        <p:spPr bwMode="ltGray">
          <a:xfrm>
            <a:off x="725214" y="3205277"/>
            <a:ext cx="10741572" cy="853375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FAE37-DA9C-4DBF-BBD0-BAC7B7848493}"/>
              </a:ext>
            </a:extLst>
          </p:cNvPr>
          <p:cNvSpPr/>
          <p:nvPr/>
        </p:nvSpPr>
        <p:spPr bwMode="ltGray">
          <a:xfrm>
            <a:off x="683597" y="4174546"/>
            <a:ext cx="10741572" cy="1362736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EA3E6-B24D-4A23-8593-73FE10B8180B}"/>
              </a:ext>
            </a:extLst>
          </p:cNvPr>
          <p:cNvSpPr/>
          <p:nvPr/>
        </p:nvSpPr>
        <p:spPr bwMode="ltGray">
          <a:xfrm>
            <a:off x="641981" y="835517"/>
            <a:ext cx="83233" cy="22545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EE404-217A-4FB9-9308-C428107E8666}"/>
              </a:ext>
            </a:extLst>
          </p:cNvPr>
          <p:cNvSpPr/>
          <p:nvPr/>
        </p:nvSpPr>
        <p:spPr bwMode="ltGray">
          <a:xfrm>
            <a:off x="641981" y="3205277"/>
            <a:ext cx="83233" cy="85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D0E5E-644E-4FBF-BD95-7E1F7B03B6D0}"/>
              </a:ext>
            </a:extLst>
          </p:cNvPr>
          <p:cNvSpPr/>
          <p:nvPr/>
        </p:nvSpPr>
        <p:spPr bwMode="ltGray">
          <a:xfrm>
            <a:off x="631895" y="4173714"/>
            <a:ext cx="83233" cy="136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BE9D26-AFDC-4617-BA56-870963472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Informētība par bezdūmu produktiem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9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7A12FC11-3896-4F55-8B80-E4942C10C6AE}"/>
              </a:ext>
            </a:extLst>
          </p:cNvPr>
          <p:cNvSpPr txBox="1"/>
          <p:nvPr/>
        </p:nvSpPr>
        <p:spPr>
          <a:xfrm flipH="1">
            <a:off x="361504" y="5890388"/>
            <a:ext cx="74192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027DD54-A816-4111-B838-719360BF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92259"/>
              </p:ext>
            </p:extLst>
          </p:nvPr>
        </p:nvGraphicFramePr>
        <p:xfrm>
          <a:off x="359997" y="4056695"/>
          <a:ext cx="10193703" cy="191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214">
                  <a:extLst>
                    <a:ext uri="{9D8B030D-6E8A-4147-A177-3AD203B41FA5}">
                      <a16:colId xmlns:a16="http://schemas.microsoft.com/office/drawing/2014/main" val="2798880796"/>
                    </a:ext>
                  </a:extLst>
                </a:gridCol>
                <a:gridCol w="7528489">
                  <a:extLst>
                    <a:ext uri="{9D8B030D-6E8A-4147-A177-3AD203B41FA5}">
                      <a16:colId xmlns:a16="http://schemas.microsoft.com/office/drawing/2014/main" val="2101815668"/>
                    </a:ext>
                  </a:extLst>
                </a:gridCol>
              </a:tblGrid>
              <a:tr h="4778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61371"/>
                  </a:ext>
                </a:extLst>
              </a:tr>
              <a:tr h="4778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710548"/>
                  </a:ext>
                </a:extLst>
              </a:tr>
              <a:tr h="4778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19182"/>
                  </a:ext>
                </a:extLst>
              </a:tr>
              <a:tr h="4778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052836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D86AB93-89DE-48CE-B742-07E80C6C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997420"/>
              </p:ext>
            </p:extLst>
          </p:nvPr>
        </p:nvGraphicFramePr>
        <p:xfrm>
          <a:off x="1915903" y="2411077"/>
          <a:ext cx="10179997" cy="512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15515"/>
              </p:ext>
            </p:extLst>
          </p:nvPr>
        </p:nvGraphicFramePr>
        <p:xfrm>
          <a:off x="651641" y="4027995"/>
          <a:ext cx="3372465" cy="1460139"/>
        </p:xfrm>
        <a:graphic>
          <a:graphicData uri="http://schemas.openxmlformats.org/drawingml/2006/table">
            <a:tbl>
              <a:tblPr/>
              <a:tblGrid>
                <a:gridCol w="337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713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E-cigaretes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13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Karsējamā tabaka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13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Beztabakas</a:t>
                      </a:r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nikotīna spilventiņi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423054"/>
            <a:ext cx="11735901" cy="1240398"/>
          </a:xfrm>
        </p:spPr>
        <p:txBody>
          <a:bodyPr/>
          <a:lstStyle/>
          <a:p>
            <a:r>
              <a:rPr lang="lv-LV" dirty="0">
                <a:solidFill>
                  <a:srgbClr val="333333"/>
                </a:solidFill>
              </a:rPr>
              <a:t>Informētība par bezdūmu produktiem: </a:t>
            </a:r>
            <a:r>
              <a:rPr lang="lv-LV" sz="2400" b="1" dirty="0"/>
              <a:t>salīdzinoši lielāka </a:t>
            </a:r>
            <a:r>
              <a:rPr lang="lv-LV" sz="2400" dirty="0"/>
              <a:t>par </a:t>
            </a:r>
            <a:r>
              <a:rPr lang="lv-LV" sz="2400" b="1" dirty="0"/>
              <a:t>elektroniskajām cigaretēm un karsējamo tabaku, mazāka</a:t>
            </a:r>
            <a:r>
              <a:rPr lang="lv-LV" sz="2400" dirty="0"/>
              <a:t> – </a:t>
            </a:r>
            <a:r>
              <a:rPr lang="lv-LV" sz="2400" b="1" dirty="0"/>
              <a:t>par </a:t>
            </a:r>
            <a:r>
              <a:rPr lang="lv-LV" sz="2400" b="1" dirty="0" err="1"/>
              <a:t>beztabakas</a:t>
            </a:r>
            <a:r>
              <a:rPr lang="lv-LV" sz="2400" b="1" dirty="0"/>
              <a:t> nikotīna spilventiņiem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5D48E814-9230-4BDC-89C2-BC42A1BEE5ED}"/>
              </a:ext>
            </a:extLst>
          </p:cNvPr>
          <p:cNvSpPr txBox="1">
            <a:spLocks/>
          </p:cNvSpPr>
          <p:nvPr/>
        </p:nvSpPr>
        <p:spPr>
          <a:xfrm>
            <a:off x="359995" y="3151489"/>
            <a:ext cx="11466879" cy="47720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Q4. Cik informēts (-a) Jūs esat par šiem bezdūmu tabaku un nikotīnu saturošiem produktiem: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4D92C2-CFFF-4AE2-9BD8-ADC30C057D13}"/>
              </a:ext>
            </a:extLst>
          </p:cNvPr>
          <p:cNvSpPr txBox="1"/>
          <p:nvPr/>
        </p:nvSpPr>
        <p:spPr>
          <a:xfrm>
            <a:off x="4034104" y="3728665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6ACE0A-9A3B-40B8-8C7B-F6C204AA9ABF}"/>
              </a:ext>
            </a:extLst>
          </p:cNvPr>
          <p:cNvSpPr txBox="1"/>
          <p:nvPr/>
        </p:nvSpPr>
        <p:spPr>
          <a:xfrm>
            <a:off x="0" y="1269546"/>
            <a:ext cx="1179676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sz="1400" dirty="0"/>
              <a:t>Attiecībā uz </a:t>
            </a:r>
            <a:r>
              <a:rPr lang="lv-LV" sz="1400" b="1" dirty="0"/>
              <a:t>elektroniskajām cigaretēm </a:t>
            </a:r>
            <a:r>
              <a:rPr lang="lv-LV" sz="1400" dirty="0"/>
              <a:t>salīdzinoši vairāk slikti informēto ir vecuma grupā 50-60 gadi, kā arī Kurzemē un lauku teritorijās dzīvojošo vidū, kamēr salīdzinoši labāk informēti ir Rīgā dzīvojošie.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sz="1400" dirty="0"/>
              <a:t>Augstāka informētība par </a:t>
            </a:r>
            <a:r>
              <a:rPr lang="lv-LV" sz="1400" b="1" dirty="0"/>
              <a:t>karsējamo tabaku </a:t>
            </a:r>
            <a:r>
              <a:rPr lang="lv-LV" sz="1400" dirty="0"/>
              <a:t>ir gados jaunākiem cilvēkiem (18-29 </a:t>
            </a:r>
            <a:r>
              <a:rPr lang="lv-LV" sz="1400" dirty="0" err="1"/>
              <a:t>g.v</a:t>
            </a:r>
            <a:r>
              <a:rPr lang="lv-LV" sz="1400" dirty="0"/>
              <a:t>.), Rīgas iedzīvotājiem, kā arī ļaudīm ar salīdzinoši augstākiem ģimenes (virs 700 €) un personīgajiem ienākumiem (virs 1000 €). Savukārt salīdzinoši sliktāk informēti par karsējamo tabaku ir iedzīvotāji vecuma grupā 50-60 gadi, kā arī lauku teritorijās dzīvojošie. </a:t>
            </a:r>
          </a:p>
          <a:p>
            <a:pPr marL="638175" lvl="2" indent="-180975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lv-LV" sz="1400" dirty="0"/>
              <a:t>Par </a:t>
            </a:r>
            <a:r>
              <a:rPr lang="lv-LV" sz="1400" b="1" dirty="0" err="1"/>
              <a:t>beztabakas</a:t>
            </a:r>
            <a:r>
              <a:rPr lang="lv-LV" sz="1400" b="1" dirty="0"/>
              <a:t> nikotīna spilventiņiem </a:t>
            </a:r>
            <a:r>
              <a:rPr lang="lv-LV" sz="1400" dirty="0"/>
              <a:t>salīdzinoši labāk informēti ir cilvēki ar augstākiem personīgajiem ienākumiem (virs 1000 €).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9B83A-E215-43F3-A7BB-34D80C38C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Bezdūmu produktu lietošana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3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6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81585"/>
              </p:ext>
            </p:extLst>
          </p:nvPr>
        </p:nvGraphicFramePr>
        <p:xfrm>
          <a:off x="2067739" y="2283779"/>
          <a:ext cx="3886150" cy="3438505"/>
        </p:xfrm>
        <a:graphic>
          <a:graphicData uri="http://schemas.openxmlformats.org/drawingml/2006/table">
            <a:tbl>
              <a:tblPr/>
              <a:tblGrid>
                <a:gridCol w="38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Cigaretes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E-cigaretes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Cigāri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Karsējamā tabaka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Smēķējamā tabaka </a:t>
                      </a:r>
                    </a:p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(uztinamās cigaretes, pīpju tabaka)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Cigarillas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491215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Grūti pateikt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0783887" cy="403200"/>
          </a:xfrm>
        </p:spPr>
        <p:txBody>
          <a:bodyPr/>
          <a:lstStyle/>
          <a:p>
            <a:r>
              <a:rPr lang="lv-LV" sz="2400" dirty="0"/>
              <a:t>Absolūtais vairākums (90%) tabaku un nikotīnu saturošo produktu lietotāju šīs produktu grupas lietošanu ir uzsākuši ar cigaretēm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359998" y="1637223"/>
            <a:ext cx="8311035" cy="34321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Q5. Ar kuru produktu Jūs uzsākāt tabakas un nikotīna produktu lietošanu?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A3634C-F06F-4E21-97B3-8E3FBCE5685E}"/>
              </a:ext>
            </a:extLst>
          </p:cNvPr>
          <p:cNvSpPr txBox="1"/>
          <p:nvPr/>
        </p:nvSpPr>
        <p:spPr>
          <a:xfrm>
            <a:off x="5812636" y="1971853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85C74884-5FB5-4067-82FA-D444DEF43444}"/>
              </a:ext>
            </a:extLst>
          </p:cNvPr>
          <p:cNvSpPr txBox="1">
            <a:spLocks/>
          </p:cNvSpPr>
          <p:nvPr/>
        </p:nvSpPr>
        <p:spPr>
          <a:xfrm>
            <a:off x="3448049" y="2233727"/>
            <a:ext cx="5648325" cy="522277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84670"/>
              </p:ext>
            </p:extLst>
          </p:nvPr>
        </p:nvGraphicFramePr>
        <p:xfrm>
          <a:off x="4321216" y="1026571"/>
          <a:ext cx="5965993" cy="52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FB634E1B-41C7-4264-9309-7FB8DB4105E2}"/>
              </a:ext>
            </a:extLst>
          </p:cNvPr>
          <p:cNvSpPr txBox="1"/>
          <p:nvPr/>
        </p:nvSpPr>
        <p:spPr>
          <a:xfrm flipH="1">
            <a:off x="477538" y="5798449"/>
            <a:ext cx="74192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D464E-52AE-4D11-A419-B4956EDEB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40912"/>
              </p:ext>
            </p:extLst>
          </p:nvPr>
        </p:nvGraphicFramePr>
        <p:xfrm>
          <a:off x="3007151" y="2050430"/>
          <a:ext cx="3805641" cy="3568536"/>
        </p:xfrm>
        <a:graphic>
          <a:graphicData uri="http://schemas.openxmlformats.org/drawingml/2006/table">
            <a:tbl>
              <a:tblPr/>
              <a:tblGrid>
                <a:gridCol w="380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 pārietu no cigarešu smēķēšanas </a:t>
                      </a:r>
                    </a:p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 mazāk kaitīgu alternatīvu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Lai izmēģinātu ko jaunu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Mani draugi, paziņas lieto šos produktus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Plašāka garšu izvēle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Tas ir moderni, stilīgi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Lētāka cena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Cits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  <a:tr h="446067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Grūti pateikt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5943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31" y="287282"/>
            <a:ext cx="11392244" cy="403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lv-LV" dirty="0">
                <a:solidFill>
                  <a:srgbClr val="333333"/>
                </a:solidFill>
                <a:latin typeface="Arial"/>
              </a:rPr>
              <a:t>Bezdūmu produktu </a:t>
            </a:r>
            <a:r>
              <a:rPr lang="lv-LV" u="sng" dirty="0">
                <a:solidFill>
                  <a:srgbClr val="333333"/>
                </a:solidFill>
                <a:latin typeface="Arial"/>
              </a:rPr>
              <a:t>lietošanas uzsākšanas</a:t>
            </a:r>
            <a:r>
              <a:rPr lang="lv-LV" dirty="0">
                <a:solidFill>
                  <a:srgbClr val="333333"/>
                </a:solidFill>
                <a:latin typeface="Arial"/>
              </a:rPr>
              <a:t> g</a:t>
            </a:r>
            <a:r>
              <a:rPr lang="lv-LV" sz="2400" b="1" dirty="0"/>
              <a:t>alvenais iemesls </a:t>
            </a:r>
            <a:r>
              <a:rPr lang="lv-LV" sz="2400" dirty="0"/>
              <a:t>– </a:t>
            </a:r>
            <a:br>
              <a:rPr lang="lv-LV" sz="2400" dirty="0"/>
            </a:br>
            <a:r>
              <a:rPr lang="lv-LV" sz="2400" b="1" dirty="0"/>
              <a:t>lai pārietu no cigarešu smēķēšanas uz mazāk kaitīgu alternatīvu</a:t>
            </a:r>
            <a:endParaRPr lang="en-US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434631" y="1429855"/>
            <a:ext cx="9487135" cy="3307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Q6. Kāds ir galvenais iemesls, kādēļ Jūs sākāt lietot e-cigaretes/ karsējamo tabaku/ </a:t>
            </a:r>
            <a:r>
              <a:rPr lang="lv-LV" sz="1400" dirty="0" err="1"/>
              <a:t>beztabakas</a:t>
            </a:r>
            <a:r>
              <a:rPr lang="lv-LV" sz="1400" dirty="0"/>
              <a:t> nikotīna spilventiņus?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0EAB1F-7052-4389-B9F0-83208A152F4D}"/>
              </a:ext>
            </a:extLst>
          </p:cNvPr>
          <p:cNvSpPr txBox="1"/>
          <p:nvPr/>
        </p:nvSpPr>
        <p:spPr>
          <a:xfrm flipH="1">
            <a:off x="434631" y="5787635"/>
            <a:ext cx="627969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bezdūmu produktu lietotāji, n=227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70BA23-325F-4CAC-B8F4-FE4D40BDF02F}"/>
              </a:ext>
            </a:extLst>
          </p:cNvPr>
          <p:cNvSpPr txBox="1"/>
          <p:nvPr/>
        </p:nvSpPr>
        <p:spPr>
          <a:xfrm>
            <a:off x="6641798" y="1760615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2A62428B-87C4-475C-8B13-02074695E72D}"/>
              </a:ext>
            </a:extLst>
          </p:cNvPr>
          <p:cNvSpPr txBox="1">
            <a:spLocks/>
          </p:cNvSpPr>
          <p:nvPr/>
        </p:nvSpPr>
        <p:spPr>
          <a:xfrm>
            <a:off x="2765414" y="2005736"/>
            <a:ext cx="6854010" cy="494322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329044"/>
              </p:ext>
            </p:extLst>
          </p:nvPr>
        </p:nvGraphicFramePr>
        <p:xfrm>
          <a:off x="5200303" y="1005173"/>
          <a:ext cx="5965993" cy="489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9AAE1-4460-44DB-B171-14E3B3045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68817"/>
              </p:ext>
            </p:extLst>
          </p:nvPr>
        </p:nvGraphicFramePr>
        <p:xfrm>
          <a:off x="1513491" y="1725875"/>
          <a:ext cx="6619280" cy="4322405"/>
        </p:xfrm>
        <a:graphic>
          <a:graphicData uri="http://schemas.openxmlformats.org/drawingml/2006/table">
            <a:tbl>
              <a:tblPr/>
              <a:tblGrid>
                <a:gridCol w="661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413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Esmu apmierināts (-a) ar savu pašreiz lietoto produktu </a:t>
                      </a:r>
                    </a:p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 neredzu vajadzību izmēģināt kādu citu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Esmu dzirdējis (-</a:t>
                      </a:r>
                      <a:r>
                        <a:rPr lang="lv-LV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</a:t>
                      </a:r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negatīvas atsauksmes  par šiem produktiem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Neesmu informēts (-a) par šiem produktiem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produkti neatbilst manam dzīvesveidam/ dzīvesstilam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produktu lietošanai nepieciešamās ierīces ir pārāk dārgas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produkti ir pārāk dārgi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produktu lietošana ir pārāk sarežģīta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Manu draugu/ paziņu lokā bezdūmu produkti nav populāri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594307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produkti man nav pietiekoši pieejami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934628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270838"/>
                  </a:ext>
                </a:extLst>
              </a:tr>
              <a:tr h="388616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Grūti pateikt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0429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89440"/>
            <a:ext cx="11466876" cy="403200"/>
          </a:xfrm>
        </p:spPr>
        <p:txBody>
          <a:bodyPr/>
          <a:lstStyle/>
          <a:p>
            <a:r>
              <a:rPr lang="lv-LV" dirty="0">
                <a:solidFill>
                  <a:srgbClr val="333333"/>
                </a:solidFill>
              </a:rPr>
              <a:t>Bezdūmu produktu </a:t>
            </a:r>
            <a:r>
              <a:rPr lang="lv-LV" u="sng" dirty="0">
                <a:solidFill>
                  <a:srgbClr val="333333"/>
                </a:solidFill>
              </a:rPr>
              <a:t>nelietošanas</a:t>
            </a:r>
            <a:r>
              <a:rPr lang="lv-LV" dirty="0">
                <a:solidFill>
                  <a:srgbClr val="333333"/>
                </a:solidFill>
              </a:rPr>
              <a:t> galvenais </a:t>
            </a:r>
            <a:r>
              <a:rPr lang="lv-LV" sz="2400" b="1" dirty="0"/>
              <a:t>iemesls ir apmierinātība ar savu pašreiz lietoto produktu, kas nerada vajadzību izmēģināt ko citu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359999" y="1214052"/>
            <a:ext cx="11466876" cy="36228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Q7. Kādēļ Jūs nelietojat bezdūmu produktus (e-cigaretes, karsējamo tabaku, </a:t>
            </a:r>
            <a:r>
              <a:rPr lang="lv-LV" sz="1400" dirty="0" err="1"/>
              <a:t>beztabakas</a:t>
            </a:r>
            <a:r>
              <a:rPr lang="lv-LV" sz="1400" dirty="0"/>
              <a:t> nikotīna spilventiņus)?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70BA23-325F-4CAC-B8F4-FE4D40BDF02F}"/>
              </a:ext>
            </a:extLst>
          </p:cNvPr>
          <p:cNvSpPr txBox="1"/>
          <p:nvPr/>
        </p:nvSpPr>
        <p:spPr>
          <a:xfrm>
            <a:off x="7914151" y="1479680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A0B6D93-7CFC-4CA8-8BC6-801B27427CC4}"/>
              </a:ext>
            </a:extLst>
          </p:cNvPr>
          <p:cNvSpPr txBox="1">
            <a:spLocks/>
          </p:cNvSpPr>
          <p:nvPr/>
        </p:nvSpPr>
        <p:spPr>
          <a:xfrm>
            <a:off x="2490952" y="1717401"/>
            <a:ext cx="7915438" cy="447731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318456"/>
              </p:ext>
            </p:extLst>
          </p:nvPr>
        </p:nvGraphicFramePr>
        <p:xfrm>
          <a:off x="6499093" y="516868"/>
          <a:ext cx="5965993" cy="587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8BD4C27-A54B-40AB-B68D-A5B9AB6731C7}"/>
              </a:ext>
            </a:extLst>
          </p:cNvPr>
          <p:cNvSpPr txBox="1"/>
          <p:nvPr/>
        </p:nvSpPr>
        <p:spPr>
          <a:xfrm flipH="1">
            <a:off x="372267" y="5620810"/>
            <a:ext cx="4042078" cy="3385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kuri nekad nav lietojuši nevienu no bezdūmu produktiem, n=259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53DB-857B-44AF-9304-B0370E8F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4645"/>
              </p:ext>
            </p:extLst>
          </p:nvPr>
        </p:nvGraphicFramePr>
        <p:xfrm>
          <a:off x="1479" y="1821283"/>
          <a:ext cx="3886150" cy="3803508"/>
        </p:xfrm>
        <a:graphic>
          <a:graphicData uri="http://schemas.openxmlformats.org/drawingml/2006/table">
            <a:tbl>
              <a:tblPr/>
              <a:tblGrid>
                <a:gridCol w="38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Nebija tāds efekts kā parastajām cigaretēm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Nepatika</a:t>
                      </a:r>
                      <a:r>
                        <a:rPr lang="lv-LV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lv-LV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garša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Nepatika lietošanas rituāls, process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produkti ir pārāk dārgi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produktu lietošanai nepieciešamās ierīces </a:t>
                      </a:r>
                    </a:p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 pārāk dārgas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produkti man nebija pietiekoši pieejami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Bezdūmu produktu lietošana ir pārāk sarežģīta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46821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pPr algn="r" fontAlgn="t"/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Grūti pateikt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055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13369"/>
            <a:ext cx="11466512" cy="711154"/>
          </a:xfrm>
        </p:spPr>
        <p:txBody>
          <a:bodyPr/>
          <a:lstStyle/>
          <a:p>
            <a:r>
              <a:rPr lang="lv-LV" sz="1800" dirty="0"/>
              <a:t>Biežākais i</a:t>
            </a:r>
            <a:r>
              <a:rPr lang="lv-LV" sz="1800" b="1" dirty="0"/>
              <a:t>emesls </a:t>
            </a:r>
            <a:r>
              <a:rPr lang="lv-LV" sz="1800" b="1" u="sng" dirty="0"/>
              <a:t>pārejai no bezdūmu produktiem uz tradicionālajiem tabaku un nikotīnu saturošajiem produktiem</a:t>
            </a:r>
            <a:r>
              <a:rPr lang="lv-LV" sz="1800" b="1" dirty="0"/>
              <a:t> –</a:t>
            </a:r>
            <a:r>
              <a:rPr lang="lv-LV" sz="18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bezdūmu produktiem nebija tāds efekts kā parastajām cigaretēm</a:t>
            </a:r>
            <a:endParaRPr lang="en-US" sz="1800" dirty="0">
              <a:solidFill>
                <a:srgbClr val="333333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A3634C-F06F-4E21-97B3-8E3FBCE5685E}"/>
              </a:ext>
            </a:extLst>
          </p:cNvPr>
          <p:cNvSpPr txBox="1"/>
          <p:nvPr/>
        </p:nvSpPr>
        <p:spPr>
          <a:xfrm>
            <a:off x="3729720" y="1569413"/>
            <a:ext cx="12242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03EA9-BC88-4920-964E-977B0AD1A0AB}"/>
              </a:ext>
            </a:extLst>
          </p:cNvPr>
          <p:cNvSpPr txBox="1"/>
          <p:nvPr/>
        </p:nvSpPr>
        <p:spPr>
          <a:xfrm>
            <a:off x="4021160" y="1309065"/>
            <a:ext cx="19351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03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e-cigaretes</a:t>
            </a: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30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41C77-0B49-4EE5-B59D-88965CDA4F4F}"/>
              </a:ext>
            </a:extLst>
          </p:cNvPr>
          <p:cNvSpPr txBox="1"/>
          <p:nvPr/>
        </p:nvSpPr>
        <p:spPr>
          <a:xfrm flipH="1">
            <a:off x="380870" y="5891890"/>
            <a:ext cx="3604336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Maza bāze, lai veiktu statistiski nozīmīgus secinājumus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D8C942-E6DA-4481-AB0D-7AF3C1435BC8}"/>
              </a:ext>
            </a:extLst>
          </p:cNvPr>
          <p:cNvSpPr txBox="1"/>
          <p:nvPr/>
        </p:nvSpPr>
        <p:spPr>
          <a:xfrm>
            <a:off x="6420094" y="1309065"/>
            <a:ext cx="24418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03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Karsējamā tabaka</a:t>
            </a: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30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 Placeholder 30">
            <a:extLst>
              <a:ext uri="{FF2B5EF4-FFF2-40B4-BE49-F238E27FC236}">
                <a16:creationId xmlns:a16="http://schemas.microsoft.com/office/drawing/2014/main" id="{C29ABAC3-EC39-4B55-97FB-DDE1FB1969FC}"/>
              </a:ext>
            </a:extLst>
          </p:cNvPr>
          <p:cNvSpPr txBox="1">
            <a:spLocks/>
          </p:cNvSpPr>
          <p:nvPr/>
        </p:nvSpPr>
        <p:spPr>
          <a:xfrm>
            <a:off x="355583" y="1812671"/>
            <a:ext cx="11432671" cy="373379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B7BB69-09B8-4404-992C-564CC43FA1FA}"/>
              </a:ext>
            </a:extLst>
          </p:cNvPr>
          <p:cNvSpPr txBox="1"/>
          <p:nvPr/>
        </p:nvSpPr>
        <p:spPr>
          <a:xfrm>
            <a:off x="9349117" y="1309065"/>
            <a:ext cx="23274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3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Beztabakas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rgbClr val="00307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nikotīna spilventiņi</a:t>
            </a: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30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F85BC7-7789-4B14-8692-86D7F572A2EB}"/>
              </a:ext>
            </a:extLst>
          </p:cNvPr>
          <p:cNvSpPr txBox="1"/>
          <p:nvPr/>
        </p:nvSpPr>
        <p:spPr>
          <a:xfrm flipH="1">
            <a:off x="380870" y="5694722"/>
            <a:ext cx="778193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Bāze: Visi attiecīgo produktu bijušie lietotāji, n= 96/63/24* 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501631"/>
              </p:ext>
            </p:extLst>
          </p:nvPr>
        </p:nvGraphicFramePr>
        <p:xfrm>
          <a:off x="2232257" y="564768"/>
          <a:ext cx="5965993" cy="524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A1E3A491-410D-4E27-9252-9CB99FFC6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693138"/>
              </p:ext>
            </p:extLst>
          </p:nvPr>
        </p:nvGraphicFramePr>
        <p:xfrm>
          <a:off x="4656042" y="566498"/>
          <a:ext cx="5965993" cy="52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381688" y="964031"/>
            <a:ext cx="8480295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Q7a. Kādēļ Jūs vairs nelietojat e-cigaretes / </a:t>
            </a:r>
            <a:r>
              <a:rPr lang="lv-LV" sz="1400" dirty="0">
                <a:solidFill>
                  <a:srgbClr val="333333"/>
                </a:solidFill>
                <a:latin typeface="Arial"/>
              </a:rPr>
              <a:t>karsējamo tabaku / </a:t>
            </a:r>
            <a:r>
              <a:rPr lang="lv-LV" sz="1400" dirty="0" err="1">
                <a:solidFill>
                  <a:srgbClr val="333333"/>
                </a:solidFill>
                <a:latin typeface="Arial"/>
              </a:rPr>
              <a:t>beztabakas</a:t>
            </a:r>
            <a:r>
              <a:rPr lang="lv-LV" sz="1400" dirty="0">
                <a:solidFill>
                  <a:srgbClr val="333333"/>
                </a:solidFill>
                <a:latin typeface="Arial"/>
              </a:rPr>
              <a:t> nikotīna spilventiņus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8B29F3AB-3133-48F3-81A6-1A39FE76E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4532671"/>
              </p:ext>
            </p:extLst>
          </p:nvPr>
        </p:nvGraphicFramePr>
        <p:xfrm>
          <a:off x="7639038" y="566498"/>
          <a:ext cx="5965993" cy="52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A498-6D0F-426C-9DF8-188824EFD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555371"/>
              </p:ext>
            </p:extLst>
          </p:nvPr>
        </p:nvGraphicFramePr>
        <p:xfrm>
          <a:off x="1569299" y="1009153"/>
          <a:ext cx="5965993" cy="524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8B29F3AB-3133-48F3-81A6-1A39FE76E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072964"/>
              </p:ext>
            </p:extLst>
          </p:nvPr>
        </p:nvGraphicFramePr>
        <p:xfrm>
          <a:off x="6914907" y="1012249"/>
          <a:ext cx="5965993" cy="52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/>
        </p:nvGraphicFramePr>
        <p:xfrm>
          <a:off x="-684178" y="2266361"/>
          <a:ext cx="3886150" cy="3803512"/>
        </p:xfrm>
        <a:graphic>
          <a:graphicData uri="http://schemas.openxmlformats.org/drawingml/2006/table">
            <a:tbl>
              <a:tblPr/>
              <a:tblGrid>
                <a:gridCol w="38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Vispārējā mazumtirdzniecības veikalā/</a:t>
                      </a:r>
                    </a:p>
                    <a:p>
                      <a:pPr algn="r" fontAlgn="t"/>
                      <a:r>
                        <a:rPr lang="lv-LV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kioskā/ degvielas uzpildes stacijā Latvijā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Specializētā bezdūmu produktu </a:t>
                      </a:r>
                    </a:p>
                    <a:p>
                      <a:pPr algn="r" fontAlgn="t"/>
                      <a:r>
                        <a:rPr lang="lv-LV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veikalā Latvijā klātienē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Pasūtu Latvijas internetveikalā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Pērku no draugiem, paziņām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Veikalā ārvalstīs klātienē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Pasūtu internetā no ārvalstīm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  <a:tr h="475439">
                <a:tc>
                  <a:txBody>
                    <a:bodyPr/>
                    <a:lstStyle/>
                    <a:p>
                      <a:pPr algn="r" fontAlgn="t"/>
                      <a:r>
                        <a:rPr lang="lv-LV" sz="105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Grūti pateikt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4682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43703"/>
            <a:ext cx="11466876" cy="1074241"/>
          </a:xfrm>
        </p:spPr>
        <p:txBody>
          <a:bodyPr/>
          <a:lstStyle/>
          <a:p>
            <a:r>
              <a:rPr lang="lv-LV" sz="2000" dirty="0">
                <a:solidFill>
                  <a:srgbClr val="333333"/>
                </a:solidFill>
              </a:rPr>
              <a:t>Biežākās </a:t>
            </a:r>
            <a:r>
              <a:rPr lang="lv-LV" sz="2000" u="sng" dirty="0">
                <a:solidFill>
                  <a:srgbClr val="333333"/>
                </a:solidFill>
              </a:rPr>
              <a:t>bezdūmu produktu iegādes vietas</a:t>
            </a:r>
            <a:r>
              <a:rPr lang="lv-LV" sz="2000" dirty="0">
                <a:solidFill>
                  <a:srgbClr val="333333"/>
                </a:solidFill>
              </a:rPr>
              <a:t>: </a:t>
            </a:r>
            <a:r>
              <a:rPr lang="lv-LV" sz="2000" b="1" dirty="0"/>
              <a:t>vispārējās mazumtirdzniecības veikals/kiosks/ DUS</a:t>
            </a:r>
            <a:r>
              <a:rPr lang="lv-LV" sz="2000" dirty="0"/>
              <a:t>, kā arī </a:t>
            </a:r>
            <a:r>
              <a:rPr lang="lv-LV" sz="2000" b="1" dirty="0"/>
              <a:t>specializēto bezdūmu produktu veikali Latvijā klātienē 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348751" y="1210655"/>
            <a:ext cx="11478124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Q10. Kur Jūs parasti iegādājaties bezdūmu  produktus (e-cigaretes, karsējamo tabaku, </a:t>
            </a:r>
            <a:r>
              <a:rPr lang="lv-LV" sz="1400" dirty="0" err="1"/>
              <a:t>beztabakas</a:t>
            </a:r>
            <a:r>
              <a:rPr lang="lv-LV" sz="1400" dirty="0"/>
              <a:t> nikotīna spilventiņus)?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A3634C-F06F-4E21-97B3-8E3FBCE5685E}"/>
              </a:ext>
            </a:extLst>
          </p:cNvPr>
          <p:cNvSpPr txBox="1"/>
          <p:nvPr/>
        </p:nvSpPr>
        <p:spPr>
          <a:xfrm>
            <a:off x="3012387" y="1918647"/>
            <a:ext cx="1895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A03EA9-BC88-4920-964E-977B0AD1A0AB}"/>
              </a:ext>
            </a:extLst>
          </p:cNvPr>
          <p:cNvSpPr txBox="1"/>
          <p:nvPr/>
        </p:nvSpPr>
        <p:spPr>
          <a:xfrm>
            <a:off x="3363132" y="1666741"/>
            <a:ext cx="19351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600" b="1" dirty="0">
                <a:solidFill>
                  <a:srgbClr val="00307F"/>
                </a:solidFill>
              </a:rPr>
              <a:t>e-cigaretes</a:t>
            </a:r>
            <a:endParaRPr lang="en-US" sz="1600" b="1" dirty="0" err="1">
              <a:solidFill>
                <a:srgbClr val="00307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41C77-0B49-4EE5-B59D-88965CDA4F4F}"/>
              </a:ext>
            </a:extLst>
          </p:cNvPr>
          <p:cNvSpPr txBox="1"/>
          <p:nvPr/>
        </p:nvSpPr>
        <p:spPr>
          <a:xfrm flipH="1">
            <a:off x="1738230" y="6548564"/>
            <a:ext cx="4893797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* Maza bāze, lai veiktu statistiski nozīmīgus secinājumus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D8C942-E6DA-4481-AB0D-7AF3C1435BC8}"/>
              </a:ext>
            </a:extLst>
          </p:cNvPr>
          <p:cNvSpPr txBox="1"/>
          <p:nvPr/>
        </p:nvSpPr>
        <p:spPr>
          <a:xfrm>
            <a:off x="5762066" y="1666741"/>
            <a:ext cx="24418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600" b="1" dirty="0">
                <a:solidFill>
                  <a:srgbClr val="00307F"/>
                </a:solidFill>
              </a:rPr>
              <a:t>Karsējamā tabaka</a:t>
            </a:r>
            <a:endParaRPr lang="en-US" sz="1600" b="1" dirty="0" err="1">
              <a:solidFill>
                <a:srgbClr val="00307F"/>
              </a:solidFill>
            </a:endParaRPr>
          </a:p>
        </p:txBody>
      </p:sp>
      <p:sp>
        <p:nvSpPr>
          <p:cNvPr id="63" name="Text Placeholder 30">
            <a:extLst>
              <a:ext uri="{FF2B5EF4-FFF2-40B4-BE49-F238E27FC236}">
                <a16:creationId xmlns:a16="http://schemas.microsoft.com/office/drawing/2014/main" id="{C29ABAC3-EC39-4B55-97FB-DDE1FB1969FC}"/>
              </a:ext>
            </a:extLst>
          </p:cNvPr>
          <p:cNvSpPr txBox="1">
            <a:spLocks/>
          </p:cNvSpPr>
          <p:nvPr/>
        </p:nvSpPr>
        <p:spPr>
          <a:xfrm>
            <a:off x="330617" y="2241262"/>
            <a:ext cx="10804779" cy="931804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A1E3A491-410D-4E27-9252-9CB99FFC6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648407"/>
              </p:ext>
            </p:extLst>
          </p:nvPr>
        </p:nvGraphicFramePr>
        <p:xfrm>
          <a:off x="4004464" y="1010883"/>
          <a:ext cx="5965993" cy="52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19B7BB69-09B8-4404-992C-564CC43FA1FA}"/>
              </a:ext>
            </a:extLst>
          </p:cNvPr>
          <p:cNvSpPr txBox="1"/>
          <p:nvPr/>
        </p:nvSpPr>
        <p:spPr>
          <a:xfrm>
            <a:off x="8691088" y="1666741"/>
            <a:ext cx="26643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600" b="1" dirty="0">
                <a:solidFill>
                  <a:srgbClr val="00307F"/>
                </a:solidFill>
              </a:rPr>
              <a:t>Beztabakas nikotīna spilventiņi*</a:t>
            </a:r>
            <a:endParaRPr lang="en-US" sz="1600" b="1" dirty="0" err="1">
              <a:solidFill>
                <a:srgbClr val="00307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F85BC7-7789-4B14-8692-86D7F572A2EB}"/>
              </a:ext>
            </a:extLst>
          </p:cNvPr>
          <p:cNvSpPr txBox="1"/>
          <p:nvPr/>
        </p:nvSpPr>
        <p:spPr>
          <a:xfrm flipH="1">
            <a:off x="1738231" y="6341983"/>
            <a:ext cx="778193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attiecīgo produktu </a:t>
            </a:r>
            <a:r>
              <a:rPr lang="lv-LV" sz="1100" dirty="0">
                <a:solidFill>
                  <a:srgbClr val="333333"/>
                </a:solidFill>
              </a:rPr>
              <a:t>lietotāji</a:t>
            </a:r>
            <a:r>
              <a:rPr lang="lv-LV" sz="1100" dirty="0"/>
              <a:t>, n= 153/129/36*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7001A-6905-4359-8D1A-C0DF02939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8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Attieksme pret bezdūmu produktiem </a:t>
            </a:r>
          </a:p>
          <a:p>
            <a:r>
              <a:rPr lang="lv-LV" sz="2400" dirty="0">
                <a:latin typeface="+mj-lt"/>
              </a:rPr>
              <a:t>mērķa grupā – v</a:t>
            </a:r>
            <a:r>
              <a:rPr lang="lv-LV" sz="2400" dirty="0"/>
              <a:t>isi t</a:t>
            </a:r>
            <a:r>
              <a:rPr lang="lv-LV" sz="2400" dirty="0">
                <a:solidFill>
                  <a:srgbClr val="333333"/>
                </a:solidFill>
              </a:rPr>
              <a:t>abaku un nikotīnu saturošo produktu lietotāji </a:t>
            </a:r>
            <a:endParaRPr lang="lv-LV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4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5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236F76C-81EE-4964-BE8B-DA13178A014F}"/>
              </a:ext>
            </a:extLst>
          </p:cNvPr>
          <p:cNvGrpSpPr/>
          <p:nvPr/>
        </p:nvGrpSpPr>
        <p:grpSpPr>
          <a:xfrm>
            <a:off x="9498294" y="1217584"/>
            <a:ext cx="2272464" cy="1822091"/>
            <a:chOff x="8628293" y="1530404"/>
            <a:chExt cx="3204000" cy="172740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7B4C15-A8C7-4475-81C7-01D3EA57844D}"/>
                </a:ext>
              </a:extLst>
            </p:cNvPr>
            <p:cNvSpPr/>
            <p:nvPr/>
          </p:nvSpPr>
          <p:spPr>
            <a:xfrm>
              <a:off x="8628293" y="1530404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Metode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853C64-4398-45C4-89FF-5AE781348566}"/>
                </a:ext>
              </a:extLst>
            </p:cNvPr>
            <p:cNvSpPr/>
            <p:nvPr/>
          </p:nvSpPr>
          <p:spPr>
            <a:xfrm>
              <a:off x="8628293" y="1870009"/>
              <a:ext cx="3204000" cy="1387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lv-LV" sz="1200" dirty="0">
                  <a:solidFill>
                    <a:schemeClr val="tx1"/>
                  </a:solidFill>
                </a:rPr>
                <a:t>Kvantitatīvs pētījums, izmantojot </a:t>
              </a:r>
              <a:r>
                <a:rPr lang="lv-LV" sz="1200" b="1" dirty="0">
                  <a:solidFill>
                    <a:schemeClr val="tx1"/>
                  </a:solidFill>
                </a:rPr>
                <a:t>interneta aptaujas </a:t>
              </a:r>
              <a:r>
                <a:rPr lang="lv-LV" sz="1200" dirty="0">
                  <a:solidFill>
                    <a:schemeClr val="tx1"/>
                  </a:solidFill>
                </a:rPr>
                <a:t>metodi (</a:t>
              </a:r>
              <a:r>
                <a:rPr lang="lv-LV" sz="1200" i="1" dirty="0">
                  <a:solidFill>
                    <a:schemeClr val="tx1"/>
                  </a:solidFill>
                </a:rPr>
                <a:t>CAWI - </a:t>
              </a:r>
              <a:r>
                <a:rPr lang="lv-LV" sz="1200" i="1" dirty="0" err="1">
                  <a:solidFill>
                    <a:schemeClr val="tx1"/>
                  </a:solidFill>
                </a:rPr>
                <a:t>Computer</a:t>
              </a:r>
              <a:r>
                <a:rPr lang="lv-LV" sz="1200" i="1" dirty="0">
                  <a:solidFill>
                    <a:schemeClr val="tx1"/>
                  </a:solidFill>
                </a:rPr>
                <a:t> </a:t>
              </a:r>
              <a:r>
                <a:rPr lang="lv-LV" sz="1200" i="1" dirty="0" err="1">
                  <a:solidFill>
                    <a:schemeClr val="tx1"/>
                  </a:solidFill>
                </a:rPr>
                <a:t>Assisted</a:t>
              </a:r>
              <a:r>
                <a:rPr lang="lv-LV" sz="1200" i="1" dirty="0">
                  <a:solidFill>
                    <a:schemeClr val="tx1"/>
                  </a:solidFill>
                </a:rPr>
                <a:t> Web </a:t>
              </a:r>
              <a:r>
                <a:rPr lang="lv-LV" sz="1200" i="1" dirty="0" err="1">
                  <a:solidFill>
                    <a:schemeClr val="tx1"/>
                  </a:solidFill>
                </a:rPr>
                <a:t>Interviews</a:t>
              </a:r>
              <a:r>
                <a:rPr lang="lv-LV" sz="12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Pētījuma apraksts</a:t>
            </a:r>
            <a:endParaRPr lang="en-GB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C2012AED-8DC1-44C3-B678-D206DEC7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9" y="1273233"/>
            <a:ext cx="643630" cy="64363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95AD4C31-C190-4D90-8CA0-29A235FC7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5237" y="1331153"/>
            <a:ext cx="698707" cy="698707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F3E63365-C2B5-47C7-A82D-EEADA3A4F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671" y="1326651"/>
            <a:ext cx="726252" cy="536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15DAEF6-FC7A-4967-B162-26B013C27C95}"/>
              </a:ext>
            </a:extLst>
          </p:cNvPr>
          <p:cNvGrpSpPr/>
          <p:nvPr/>
        </p:nvGrpSpPr>
        <p:grpSpPr>
          <a:xfrm>
            <a:off x="5364001" y="1221175"/>
            <a:ext cx="2272464" cy="1636043"/>
            <a:chOff x="4494001" y="1526467"/>
            <a:chExt cx="3204000" cy="15510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7E9EFB-6C08-49F7-8505-23E70832585A}"/>
                </a:ext>
              </a:extLst>
            </p:cNvPr>
            <p:cNvSpPr/>
            <p:nvPr/>
          </p:nvSpPr>
          <p:spPr>
            <a:xfrm>
              <a:off x="4494001" y="1526467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Izlase un mērķa grupa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F2A22F-7AF9-4C4E-AA56-6DFF612871E2}"/>
                </a:ext>
              </a:extLst>
            </p:cNvPr>
            <p:cNvSpPr/>
            <p:nvPr/>
          </p:nvSpPr>
          <p:spPr>
            <a:xfrm>
              <a:off x="4494001" y="1870010"/>
              <a:ext cx="3204000" cy="1207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lv-LV" sz="12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Pētījuma izlase</a:t>
              </a:r>
              <a:r>
                <a:rPr lang="lv-LV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ir reprezentatīva 18-60 g. v.  Latvijas iedzīvotāju ģenerālajam kopumam</a:t>
              </a:r>
            </a:p>
            <a:p>
              <a:pPr algn="just" fontAlgn="ctr"/>
              <a:endParaRPr lang="lv-LV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just" fontAlgn="ctr"/>
              <a:r>
                <a:rPr lang="lv-LV" sz="12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Mērķa grupa: </a:t>
              </a:r>
              <a:r>
                <a:rPr lang="lv-LV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Latvijas iedzīvotāji vecumā no 18 līdz 60 gadiem, n=1774 respondenti</a:t>
              </a:r>
            </a:p>
            <a:p>
              <a:pPr algn="just" fontAlgn="ctr"/>
              <a:endParaRPr lang="lv-LV" sz="1200" dirty="0">
                <a:solidFill>
                  <a:schemeClr val="tx1"/>
                </a:solidFill>
              </a:endParaRPr>
            </a:p>
            <a:p>
              <a:pPr algn="just" fontAlgn="ctr"/>
              <a:r>
                <a:rPr lang="lv-LV" sz="1200" b="1" dirty="0">
                  <a:solidFill>
                    <a:schemeClr val="tx1"/>
                  </a:solidFill>
                </a:rPr>
                <a:t>Primārā mērķa grupa</a:t>
              </a:r>
              <a:r>
                <a:rPr lang="lv-LV" sz="1200" dirty="0">
                  <a:solidFill>
                    <a:schemeClr val="tx1"/>
                  </a:solidFill>
                </a:rPr>
                <a:t>: </a:t>
              </a:r>
              <a:r>
                <a:rPr lang="lv-LV" sz="12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tabaku un nikotīnu saturošo produktu lietotāji (lieto regulāri vai atsevišķās reizēs), n=615</a:t>
              </a:r>
              <a:endParaRPr lang="lv-LV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32E916-373E-4C47-8D67-9E7C3B4FC047}"/>
              </a:ext>
            </a:extLst>
          </p:cNvPr>
          <p:cNvGrpSpPr/>
          <p:nvPr/>
        </p:nvGrpSpPr>
        <p:grpSpPr>
          <a:xfrm>
            <a:off x="1229710" y="1221175"/>
            <a:ext cx="2272464" cy="1741526"/>
            <a:chOff x="359709" y="1529136"/>
            <a:chExt cx="3204000" cy="16510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B2FCB0-7F7F-43A7-8065-7591AA7879F2}"/>
                </a:ext>
              </a:extLst>
            </p:cNvPr>
            <p:cNvSpPr/>
            <p:nvPr/>
          </p:nvSpPr>
          <p:spPr>
            <a:xfrm>
              <a:off x="359709" y="1869091"/>
              <a:ext cx="3204000" cy="1311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lv-LV" sz="1200" dirty="0">
                  <a:solidFill>
                    <a:schemeClr val="tx1"/>
                  </a:solidFill>
                </a:rPr>
                <a:t>Nozarei un sabiedrībai </a:t>
              </a:r>
              <a:r>
                <a:rPr lang="lv-LV" sz="1200" b="1" dirty="0">
                  <a:solidFill>
                    <a:schemeClr val="tx1"/>
                  </a:solidFill>
                </a:rPr>
                <a:t>aktuālu tēmu izpēte</a:t>
              </a:r>
              <a:r>
                <a:rPr lang="lv-LV" sz="1200" dirty="0">
                  <a:solidFill>
                    <a:schemeClr val="tx1"/>
                  </a:solidFill>
                </a:rPr>
                <a:t>: </a:t>
              </a:r>
              <a:r>
                <a:rPr lang="lv-LV" sz="1200" dirty="0">
                  <a:solidFill>
                    <a:schemeClr val="tx1"/>
                  </a:solidFill>
                  <a:cs typeface="Arial" charset="0"/>
                </a:rPr>
                <a:t>noskaidrot tabaku un nikotīnu saturošo produktu lietošanas paradumus, izvēles kritērijus, informētību un attieksmi par bezdūmu produktiem kā alternatīvu tradicionālajiem produktiem; par smēķēšanas atmešanu u.c.</a:t>
              </a:r>
              <a:endParaRPr lang="lv-LV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6AA4C4-2002-42FE-A389-036245C4ABF1}"/>
                </a:ext>
              </a:extLst>
            </p:cNvPr>
            <p:cNvSpPr/>
            <p:nvPr/>
          </p:nvSpPr>
          <p:spPr>
            <a:xfrm>
              <a:off x="359709" y="1529136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Pētījuma mērķis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B0BBEA-0E0C-40FC-892F-7A0C0BB2ED23}"/>
              </a:ext>
            </a:extLst>
          </p:cNvPr>
          <p:cNvGrpSpPr/>
          <p:nvPr/>
        </p:nvGrpSpPr>
        <p:grpSpPr>
          <a:xfrm>
            <a:off x="5364001" y="4513529"/>
            <a:ext cx="2272464" cy="1640759"/>
            <a:chOff x="4494000" y="3966541"/>
            <a:chExt cx="3204000" cy="15554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00D533-27ED-46AF-A605-458DF48AB0A1}"/>
                </a:ext>
              </a:extLst>
            </p:cNvPr>
            <p:cNvSpPr/>
            <p:nvPr/>
          </p:nvSpPr>
          <p:spPr>
            <a:xfrm>
              <a:off x="4494000" y="3966541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Vidējais intervijas garums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F48860-D4D0-4FE9-B010-7DD6968CD67E}"/>
                </a:ext>
              </a:extLst>
            </p:cNvPr>
            <p:cNvSpPr/>
            <p:nvPr/>
          </p:nvSpPr>
          <p:spPr>
            <a:xfrm>
              <a:off x="4494000" y="4314555"/>
              <a:ext cx="3204000" cy="1207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lv-LV" sz="1200" dirty="0">
                  <a:solidFill>
                    <a:schemeClr val="tx1"/>
                  </a:solidFill>
                </a:rPr>
                <a:t>6,6 minūtes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E4CD21-2AF2-4C3D-98BC-8535CF1A381E}"/>
              </a:ext>
            </a:extLst>
          </p:cNvPr>
          <p:cNvGrpSpPr/>
          <p:nvPr/>
        </p:nvGrpSpPr>
        <p:grpSpPr>
          <a:xfrm>
            <a:off x="1200470" y="4287422"/>
            <a:ext cx="2363238" cy="1652588"/>
            <a:chOff x="359707" y="3972122"/>
            <a:chExt cx="3204001" cy="16525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0DC304-B44C-416B-9179-122ABE65B010}"/>
                </a:ext>
              </a:extLst>
            </p:cNvPr>
            <p:cNvSpPr/>
            <p:nvPr/>
          </p:nvSpPr>
          <p:spPr>
            <a:xfrm>
              <a:off x="359708" y="4313636"/>
              <a:ext cx="3204000" cy="1311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pt-BR" sz="1200" dirty="0">
                  <a:solidFill>
                    <a:schemeClr val="tx1"/>
                  </a:solidFill>
                </a:rPr>
                <a:t>2021. gada 29. aprīlis</a:t>
              </a:r>
              <a:r>
                <a:rPr lang="lv-LV" sz="1200" dirty="0">
                  <a:solidFill>
                    <a:schemeClr val="tx1"/>
                  </a:solidFill>
                </a:rPr>
                <a:t> </a:t>
              </a:r>
              <a:r>
                <a:rPr lang="pt-BR" sz="1200" dirty="0">
                  <a:solidFill>
                    <a:schemeClr val="tx1"/>
                  </a:solidFill>
                </a:rPr>
                <a:t>-</a:t>
              </a:r>
              <a:r>
                <a:rPr lang="lv-LV" sz="1200" dirty="0">
                  <a:solidFill>
                    <a:schemeClr val="tx1"/>
                  </a:solidFill>
                </a:rPr>
                <a:t> </a:t>
              </a:r>
              <a:r>
                <a:rPr lang="pt-BR" sz="1200" dirty="0">
                  <a:solidFill>
                    <a:schemeClr val="tx1"/>
                  </a:solidFill>
                </a:rPr>
                <a:t>06. maijs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4E8F76-6442-459C-9CE7-0FE3BCFFF83F}"/>
                </a:ext>
              </a:extLst>
            </p:cNvPr>
            <p:cNvSpPr/>
            <p:nvPr/>
          </p:nvSpPr>
          <p:spPr>
            <a:xfrm>
              <a:off x="359707" y="3972122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Aptaujas norises laiks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DABC3C-14A8-4454-BB19-04023832BD97}"/>
              </a:ext>
            </a:extLst>
          </p:cNvPr>
          <p:cNvGrpSpPr/>
          <p:nvPr/>
        </p:nvGrpSpPr>
        <p:grpSpPr>
          <a:xfrm>
            <a:off x="9469054" y="4287422"/>
            <a:ext cx="2363237" cy="1730236"/>
            <a:chOff x="8628292" y="3972122"/>
            <a:chExt cx="3204000" cy="17302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D9849-86C1-41CF-96A1-17645667E437}"/>
                </a:ext>
              </a:extLst>
            </p:cNvPr>
            <p:cNvSpPr/>
            <p:nvPr/>
          </p:nvSpPr>
          <p:spPr>
            <a:xfrm>
              <a:off x="8628292" y="3972122"/>
              <a:ext cx="320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fontAlgn="ctr"/>
              <a:r>
                <a:rPr lang="lv-LV" sz="1600" b="1" dirty="0">
                  <a:solidFill>
                    <a:schemeClr val="tx2">
                      <a:lumMod val="50000"/>
                    </a:schemeClr>
                  </a:solidFill>
                </a:rPr>
                <a:t>Aptaujas valoda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C9B2C1C-CDCE-468C-9EAD-7CCE29E9EC66}"/>
                </a:ext>
              </a:extLst>
            </p:cNvPr>
            <p:cNvSpPr/>
            <p:nvPr/>
          </p:nvSpPr>
          <p:spPr>
            <a:xfrm>
              <a:off x="8628292" y="4314555"/>
              <a:ext cx="3204000" cy="1387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fontAlgn="ctr"/>
              <a:r>
                <a:rPr lang="lv-LV" sz="1200" dirty="0">
                  <a:solidFill>
                    <a:schemeClr val="tx1"/>
                  </a:solidFill>
                </a:rPr>
                <a:t>Latviešu vai krievu valoda, pēc respondentu izvēles</a:t>
              </a:r>
            </a:p>
          </p:txBody>
        </p:sp>
      </p:grpSp>
      <p:pic>
        <p:nvPicPr>
          <p:cNvPr id="44" name="Graphic 43">
            <a:extLst>
              <a:ext uri="{FF2B5EF4-FFF2-40B4-BE49-F238E27FC236}">
                <a16:creationId xmlns:a16="http://schemas.microsoft.com/office/drawing/2014/main" id="{57345E6E-D85C-4905-B337-5827D4E80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103" y="4314640"/>
            <a:ext cx="599962" cy="59996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6DA126B-BC04-4E70-8A5F-9CFD586F5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9809" y="4302336"/>
            <a:ext cx="638446" cy="61068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9CDA44F-FAA6-49CC-BA2B-A4C3A91849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8365" y="4287612"/>
            <a:ext cx="652438" cy="6524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86D950-A17B-40B3-9066-B79BE6B1475C}"/>
              </a:ext>
            </a:extLst>
          </p:cNvPr>
          <p:cNvSpPr/>
          <p:nvPr/>
        </p:nvSpPr>
        <p:spPr bwMode="ltGray">
          <a:xfrm>
            <a:off x="1064655" y="1300514"/>
            <a:ext cx="83011" cy="183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438426-0197-4646-986E-A0151BEC27DD}"/>
              </a:ext>
            </a:extLst>
          </p:cNvPr>
          <p:cNvSpPr/>
          <p:nvPr/>
        </p:nvSpPr>
        <p:spPr bwMode="ltGray">
          <a:xfrm>
            <a:off x="5211446" y="1300514"/>
            <a:ext cx="83011" cy="24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414962-DDBE-4B96-A115-FABABB576ED2}"/>
              </a:ext>
            </a:extLst>
          </p:cNvPr>
          <p:cNvSpPr/>
          <p:nvPr/>
        </p:nvSpPr>
        <p:spPr bwMode="ltGray">
          <a:xfrm>
            <a:off x="9328922" y="1300514"/>
            <a:ext cx="83011" cy="10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603782-E0D7-476F-A8C9-ADC38576BBD9}"/>
              </a:ext>
            </a:extLst>
          </p:cNvPr>
          <p:cNvSpPr/>
          <p:nvPr/>
        </p:nvSpPr>
        <p:spPr bwMode="ltGray">
          <a:xfrm>
            <a:off x="1064655" y="4341422"/>
            <a:ext cx="83011" cy="6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A78847-3285-48BC-AEEE-E579BFD48650}"/>
              </a:ext>
            </a:extLst>
          </p:cNvPr>
          <p:cNvSpPr/>
          <p:nvPr/>
        </p:nvSpPr>
        <p:spPr bwMode="ltGray">
          <a:xfrm>
            <a:off x="5211446" y="4341422"/>
            <a:ext cx="83011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A35780-09DE-4EDD-A4AB-48DA25B47216}"/>
              </a:ext>
            </a:extLst>
          </p:cNvPr>
          <p:cNvSpPr/>
          <p:nvPr/>
        </p:nvSpPr>
        <p:spPr bwMode="ltGray">
          <a:xfrm>
            <a:off x="9353747" y="4341422"/>
            <a:ext cx="83011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lv-LV" sz="1600" b="0" dirty="0" err="1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EDD594-DC94-441B-B86C-3D569B8EC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0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786DE1-042F-4BCE-82C0-7DE14E3BD0DF}"/>
              </a:ext>
            </a:extLst>
          </p:cNvPr>
          <p:cNvGrpSpPr/>
          <p:nvPr/>
        </p:nvGrpSpPr>
        <p:grpSpPr>
          <a:xfrm>
            <a:off x="5602014" y="1046256"/>
            <a:ext cx="5969876" cy="1505812"/>
            <a:chOff x="5602014" y="1834016"/>
            <a:chExt cx="5969876" cy="15058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C8961B-46C2-45A3-A570-33C6812E4475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C5CFAA-D933-466F-98B1-333BB2953F36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869BD8-5F34-4C5A-8D83-F747BF354248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B7D6A765-B42C-4FAA-BCEE-5FE683B0FC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6553248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B6D48A-EE93-45BD-B742-D1CBBCEDDDA4}"/>
              </a:ext>
            </a:extLst>
          </p:cNvPr>
          <p:cNvGrpSpPr/>
          <p:nvPr/>
        </p:nvGrpSpPr>
        <p:grpSpPr>
          <a:xfrm>
            <a:off x="5602014" y="3518337"/>
            <a:ext cx="5969876" cy="1505812"/>
            <a:chOff x="5602014" y="1834016"/>
            <a:chExt cx="5969876" cy="15058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737998-57EB-4236-B04E-0D87F7156D2A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D5863C-2FF4-4BA9-B7E9-ECB63071E22F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7D67A3-514D-414B-80AF-4132EF4D96E5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C5BB8C72-E3A2-42E1-805C-DAC045238A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6950721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C1C395-53B8-48E7-AA2C-35A2BF10C2E4}"/>
              </a:ext>
            </a:extLst>
          </p:cNvPr>
          <p:cNvGrpSpPr/>
          <p:nvPr/>
        </p:nvGrpSpPr>
        <p:grpSpPr>
          <a:xfrm>
            <a:off x="367884" y="3666392"/>
            <a:ext cx="5867379" cy="1357757"/>
            <a:chOff x="367884" y="1930376"/>
            <a:chExt cx="5867379" cy="135775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EC8826-946B-4BE3-AD65-FA24E8C4FC47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844BEECC-CC55-4A8F-BAA4-FAB24813CAC0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rgbClr val="CCD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B32ABC-26C2-4425-A5E5-80C09087C489}"/>
              </a:ext>
            </a:extLst>
          </p:cNvPr>
          <p:cNvGrpSpPr/>
          <p:nvPr/>
        </p:nvGrpSpPr>
        <p:grpSpPr>
          <a:xfrm>
            <a:off x="367884" y="1194311"/>
            <a:ext cx="5867379" cy="1357757"/>
            <a:chOff x="367884" y="1930376"/>
            <a:chExt cx="5867379" cy="13577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FC7CB9-DEA2-4210-80AA-565AA2EF5627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BE5D0440-90DF-4AF7-9204-A2453DB12A1D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416406" y="5869395"/>
            <a:ext cx="6464537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B27B3F-A62C-46BF-8200-7805C1D32832}"/>
              </a:ext>
            </a:extLst>
          </p:cNvPr>
          <p:cNvSpPr txBox="1">
            <a:spLocks/>
          </p:cNvSpPr>
          <p:nvPr/>
        </p:nvSpPr>
        <p:spPr>
          <a:xfrm>
            <a:off x="416406" y="5630119"/>
            <a:ext cx="11466875" cy="23485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100" dirty="0"/>
              <a:t>Q11. Lūdzu, norādiet, cik lielā mērā Jūs piekrītat vai nepiekrītat šiem apgalvojumiem par bezdūmu produktiem (e-cigaretes, karsējamā tabaka, </a:t>
            </a:r>
            <a:r>
              <a:rPr lang="lv-LV" sz="1100" dirty="0" err="1"/>
              <a:t>beztabakas</a:t>
            </a:r>
            <a:r>
              <a:rPr lang="lv-LV" sz="1100" dirty="0"/>
              <a:t> nikotīna spilventiņi):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54340-ECF4-40BD-9945-9209B18F7F3A}"/>
              </a:ext>
            </a:extLst>
          </p:cNvPr>
          <p:cNvSpPr txBox="1"/>
          <p:nvPr/>
        </p:nvSpPr>
        <p:spPr>
          <a:xfrm>
            <a:off x="727120" y="1297039"/>
            <a:ext cx="4738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Pieaugušajiem smēķētājiem ir </a:t>
            </a:r>
            <a:r>
              <a:rPr lang="lv-LV" i="0" u="none" strike="noStrike" noProof="0" dirty="0">
                <a:solidFill>
                  <a:srgbClr val="000000"/>
                </a:solidFill>
                <a:effectLst/>
              </a:rPr>
              <a:t>jābūt 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pieejamam </a:t>
            </a:r>
            <a:r>
              <a:rPr lang="lv-LV" i="0" u="none" strike="noStrike" noProof="0" dirty="0">
                <a:solidFill>
                  <a:srgbClr val="000000"/>
                </a:solidFill>
                <a:effectLst/>
              </a:rPr>
              <a:t>alternatīvu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bezdūmu produktu klāstam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, kā arī objektīvai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informācijai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 par tiem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A61BF-F3DA-4148-83EC-D39118998908}"/>
              </a:ext>
            </a:extLst>
          </p:cNvPr>
          <p:cNvSpPr txBox="1"/>
          <p:nvPr/>
        </p:nvSpPr>
        <p:spPr>
          <a:xfrm>
            <a:off x="727120" y="3756340"/>
            <a:ext cx="4738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Pieaugušo smēķētāju iedrošināšana pilnībā </a:t>
            </a:r>
            <a:r>
              <a:rPr lang="lv-LV" i="0" u="none" strike="noStrike" noProof="0" dirty="0">
                <a:solidFill>
                  <a:srgbClr val="000000"/>
                </a:solidFill>
                <a:effectLst/>
              </a:rPr>
              <a:t>pāriet uz alternatīviem bezdūmu produktiem </a:t>
            </a:r>
            <a:r>
              <a:rPr lang="lv-LV" dirty="0"/>
              <a:t>varētu būt viens no veidiem, kā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samazināt</a:t>
            </a:r>
            <a:r>
              <a:rPr lang="lv-LV" dirty="0"/>
              <a:t> cigarešu dūmu radīto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kaitējumu sabiedrībai</a:t>
            </a:r>
            <a:endParaRPr lang="lv-LV" b="1" i="0" u="none" strike="noStrike" noProof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D38D-6C36-480E-B9CA-AA532FBBF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735AF47-9543-4AEE-BF9E-4009346AA197}"/>
              </a:ext>
            </a:extLst>
          </p:cNvPr>
          <p:cNvGrpSpPr/>
          <p:nvPr/>
        </p:nvGrpSpPr>
        <p:grpSpPr>
          <a:xfrm>
            <a:off x="359998" y="4045514"/>
            <a:ext cx="5867379" cy="1357757"/>
            <a:chOff x="367884" y="1930376"/>
            <a:chExt cx="5867379" cy="13577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B3516F-F6AF-40EF-BB51-EB3A7C585DE7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FA5CB26B-6931-41FF-AAB9-DBE9033AABC5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71C75D-A2C7-4F24-B758-5E6509B2C831}"/>
              </a:ext>
            </a:extLst>
          </p:cNvPr>
          <p:cNvGrpSpPr/>
          <p:nvPr/>
        </p:nvGrpSpPr>
        <p:grpSpPr>
          <a:xfrm>
            <a:off x="359998" y="805295"/>
            <a:ext cx="5867379" cy="1357757"/>
            <a:chOff x="367884" y="1930376"/>
            <a:chExt cx="5867379" cy="135775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0EB421F-64AC-4992-B9E3-6DC010D64163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45" name="Arrow: Pentagon 44">
              <a:extLst>
                <a:ext uri="{FF2B5EF4-FFF2-40B4-BE49-F238E27FC236}">
                  <a16:creationId xmlns:a16="http://schemas.microsoft.com/office/drawing/2014/main" id="{A5D0BE15-98A7-4B1C-ADBD-F80BF7A78D22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E19BB1-7321-4C79-A38B-C227BFDF63FC}"/>
              </a:ext>
            </a:extLst>
          </p:cNvPr>
          <p:cNvGrpSpPr/>
          <p:nvPr/>
        </p:nvGrpSpPr>
        <p:grpSpPr>
          <a:xfrm>
            <a:off x="359998" y="2422549"/>
            <a:ext cx="5867379" cy="1357757"/>
            <a:chOff x="367884" y="1930376"/>
            <a:chExt cx="5867379" cy="13577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820BE6-BB05-4A90-8C53-C7B5341F26DA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48" name="Arrow: Pentagon 47">
              <a:extLst>
                <a:ext uri="{FF2B5EF4-FFF2-40B4-BE49-F238E27FC236}">
                  <a16:creationId xmlns:a16="http://schemas.microsoft.com/office/drawing/2014/main" id="{1B28FABB-3022-4624-BF15-04C03A47AF91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416406" y="5869395"/>
            <a:ext cx="6464537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CEF32-4814-4B9D-9E36-4F5C7B6CFDFA}"/>
              </a:ext>
            </a:extLst>
          </p:cNvPr>
          <p:cNvSpPr txBox="1"/>
          <p:nvPr/>
        </p:nvSpPr>
        <p:spPr>
          <a:xfrm>
            <a:off x="727119" y="1240096"/>
            <a:ext cx="434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Bezdūmu produkti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nebūtu jāierobežo 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tik stingri kā cigaretes</a:t>
            </a:r>
            <a:endParaRPr lang="lv-LV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AE249-5E24-4660-A31B-4FF812013423}"/>
              </a:ext>
            </a:extLst>
          </p:cNvPr>
          <p:cNvSpPr txBox="1"/>
          <p:nvPr/>
        </p:nvSpPr>
        <p:spPr>
          <a:xfrm>
            <a:off x="727120" y="2686968"/>
            <a:ext cx="4348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Bezdūmu produkti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ir mazāk kaitīgi 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nekā tradicionālie tabakas produkti, jo to lietošanā neizmanto degšanas procesu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5C1E7-5588-43D0-896C-889B6A7430D4}"/>
              </a:ext>
            </a:extLst>
          </p:cNvPr>
          <p:cNvSpPr txBox="1"/>
          <p:nvPr/>
        </p:nvSpPr>
        <p:spPr>
          <a:xfrm>
            <a:off x="727119" y="4308893"/>
            <a:ext cx="4348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Bezdūmu produkti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palīdz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 pieaugušiem smēķētājiem </a:t>
            </a:r>
            <a:r>
              <a:rPr lang="lv-LV" b="1" i="0" u="none" strike="noStrike" noProof="0" dirty="0">
                <a:solidFill>
                  <a:schemeClr val="tx2">
                    <a:lumMod val="50000"/>
                  </a:schemeClr>
                </a:solidFill>
                <a:effectLst/>
              </a:rPr>
              <a:t>atmest</a:t>
            </a:r>
            <a:r>
              <a:rPr lang="lv-LV" b="0" i="0" u="none" strike="noStrike" noProof="0" dirty="0">
                <a:solidFill>
                  <a:srgbClr val="000000"/>
                </a:solidFill>
                <a:effectLst/>
              </a:rPr>
              <a:t> tradicionālo tabakas izstrādājumu smēķēšanu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8C3DE20-BBB8-455E-AEFA-AA3991465222}"/>
              </a:ext>
            </a:extLst>
          </p:cNvPr>
          <p:cNvGrpSpPr/>
          <p:nvPr/>
        </p:nvGrpSpPr>
        <p:grpSpPr>
          <a:xfrm>
            <a:off x="5628288" y="566236"/>
            <a:ext cx="5969876" cy="1504848"/>
            <a:chOff x="5602014" y="1834980"/>
            <a:chExt cx="5969876" cy="150484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34DD7C-3EB6-47F3-AE32-CD47165DC7B6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E7B5C84-8E6F-4656-A534-4F0B525D359A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F1AEC8-0B62-4DCE-83C8-A1D3BE9D1FA3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55" name="Chart 54">
              <a:extLst>
                <a:ext uri="{FF2B5EF4-FFF2-40B4-BE49-F238E27FC236}">
                  <a16:creationId xmlns:a16="http://schemas.microsoft.com/office/drawing/2014/main" id="{38421912-3A44-4657-A188-0BC4C73F5B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7504993"/>
                </p:ext>
              </p:extLst>
            </p:nvPr>
          </p:nvGraphicFramePr>
          <p:xfrm>
            <a:off x="5602014" y="1834980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3A36F0-822C-4EDB-8410-D09B173E82CB}"/>
              </a:ext>
            </a:extLst>
          </p:cNvPr>
          <p:cNvGrpSpPr/>
          <p:nvPr/>
        </p:nvGrpSpPr>
        <p:grpSpPr>
          <a:xfrm>
            <a:off x="5628288" y="2188313"/>
            <a:ext cx="5969876" cy="1506224"/>
            <a:chOff x="5602014" y="1833604"/>
            <a:chExt cx="5969876" cy="1506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8E5546-0F93-4B7B-B900-1F398C2FC583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8ECACD-98A5-41D1-8BDD-1041D6A161F8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8AEF9E-ED6A-429A-BFA3-471E8E2E50F4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ECF9A6AD-C922-477A-9716-114E9C6838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9552374"/>
                </p:ext>
              </p:extLst>
            </p:nvPr>
          </p:nvGraphicFramePr>
          <p:xfrm>
            <a:off x="5602014" y="1833604"/>
            <a:ext cx="5969876" cy="1300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DDE379-9DD5-429B-BA7D-5E56B9BC7378}"/>
              </a:ext>
            </a:extLst>
          </p:cNvPr>
          <p:cNvGrpSpPr/>
          <p:nvPr/>
        </p:nvGrpSpPr>
        <p:grpSpPr>
          <a:xfrm>
            <a:off x="5628288" y="3806702"/>
            <a:ext cx="5969876" cy="1505812"/>
            <a:chOff x="5602014" y="1834016"/>
            <a:chExt cx="5969876" cy="150581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B22E7B-EA8C-444D-A7A3-0C657738A41F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D37E958-4327-4959-9A91-DD178D7817A6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1E47DF1-A16F-4592-B38E-B2AD98343F2A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65" name="Chart 64">
              <a:extLst>
                <a:ext uri="{FF2B5EF4-FFF2-40B4-BE49-F238E27FC236}">
                  <a16:creationId xmlns:a16="http://schemas.microsoft.com/office/drawing/2014/main" id="{493781B3-DD02-402B-8F35-029CD63DBB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3339984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0FFAF3F7-082F-4C7C-AA64-D51954C0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271931"/>
            <a:ext cx="11466876" cy="968946"/>
          </a:xfrm>
        </p:spPr>
        <p:txBody>
          <a:bodyPr/>
          <a:lstStyle/>
          <a:p>
            <a:r>
              <a:rPr lang="lv-LV" b="0" dirty="0">
                <a:solidFill>
                  <a:srgbClr val="333333"/>
                </a:solidFill>
              </a:rPr>
              <a:t>Tabaku un nikotīnu saturošo produktu lietotāji par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bezdūmu produktiem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9F4DF999-D16B-41D9-8E2E-2224CD43EBC5}"/>
              </a:ext>
            </a:extLst>
          </p:cNvPr>
          <p:cNvSpPr txBox="1">
            <a:spLocks/>
          </p:cNvSpPr>
          <p:nvPr/>
        </p:nvSpPr>
        <p:spPr>
          <a:xfrm>
            <a:off x="416406" y="5630119"/>
            <a:ext cx="11466875" cy="23485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100" dirty="0"/>
              <a:t>Q11. Lūdzu, norādiet, cik lielā mērā Jūs piekrītat vai nepiekrītat šiem apgalvojumiem par bezdūmu produktiem (e-cigaretes, karsējamā tabaka, </a:t>
            </a:r>
            <a:r>
              <a:rPr lang="lv-LV" sz="1100" dirty="0" err="1"/>
              <a:t>beztabakas</a:t>
            </a:r>
            <a:r>
              <a:rPr lang="lv-LV" sz="1100" dirty="0"/>
              <a:t> nikotīna spilventiņi):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8B875-F643-4306-9471-819706B61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0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027DD54-A816-4111-B838-719360BF3605}"/>
              </a:ext>
            </a:extLst>
          </p:cNvPr>
          <p:cNvGraphicFramePr>
            <a:graphicFrameLocks noGrp="1"/>
          </p:cNvGraphicFramePr>
          <p:nvPr/>
        </p:nvGraphicFramePr>
        <p:xfrm>
          <a:off x="359999" y="3310549"/>
          <a:ext cx="10104852" cy="177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1">
                  <a:extLst>
                    <a:ext uri="{9D8B030D-6E8A-4147-A177-3AD203B41FA5}">
                      <a16:colId xmlns:a16="http://schemas.microsoft.com/office/drawing/2014/main" val="2798880796"/>
                    </a:ext>
                  </a:extLst>
                </a:gridCol>
                <a:gridCol w="10065411">
                  <a:extLst>
                    <a:ext uri="{9D8B030D-6E8A-4147-A177-3AD203B41FA5}">
                      <a16:colId xmlns:a16="http://schemas.microsoft.com/office/drawing/2014/main" val="2101815668"/>
                    </a:ext>
                  </a:extLst>
                </a:gridCol>
              </a:tblGrid>
              <a:tr h="590300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0548"/>
                  </a:ext>
                </a:extLst>
              </a:tr>
              <a:tr h="590300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19182"/>
                  </a:ext>
                </a:extLst>
              </a:tr>
              <a:tr h="590300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283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19629"/>
              </p:ext>
            </p:extLst>
          </p:nvPr>
        </p:nvGraphicFramePr>
        <p:xfrm>
          <a:off x="-446269" y="3296892"/>
          <a:ext cx="3888105" cy="1776633"/>
        </p:xfrm>
        <a:graphic>
          <a:graphicData uri="http://schemas.openxmlformats.org/drawingml/2006/table">
            <a:tbl>
              <a:tblPr/>
              <a:tblGrid>
                <a:gridCol w="388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21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Karsējamā tabaka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1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E-cigaretes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1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Beztabakas</a:t>
                      </a:r>
                      <a:r>
                        <a:rPr kumimoji="0" lang="lv-LV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nikotīna spilventiņi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D86AB93-89DE-48CE-B742-07E80C6C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033681"/>
              </p:ext>
            </p:extLst>
          </p:nvPr>
        </p:nvGraphicFramePr>
        <p:xfrm>
          <a:off x="1280650" y="2095570"/>
          <a:ext cx="10179997" cy="476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46800"/>
            <a:ext cx="11466876" cy="403200"/>
          </a:xfrm>
        </p:spPr>
        <p:txBody>
          <a:bodyPr/>
          <a:lstStyle/>
          <a:p>
            <a:r>
              <a:rPr lang="lv-LV" dirty="0">
                <a:solidFill>
                  <a:srgbClr val="333333"/>
                </a:solidFill>
              </a:rPr>
              <a:t>Bezdūmu produkti kā alternatīva tradicionālajiem produktiem </a:t>
            </a:r>
            <a:r>
              <a:rPr lang="en-US" dirty="0">
                <a:solidFill>
                  <a:srgbClr val="333333"/>
                </a:solidFill>
              </a:rPr>
              <a:t>– </a:t>
            </a:r>
            <a:r>
              <a:rPr lang="lv-LV" sz="2400" dirty="0"/>
              <a:t>t</a:t>
            </a:r>
            <a:r>
              <a:rPr lang="lv-LV" sz="2400" dirty="0">
                <a:solidFill>
                  <a:srgbClr val="333333"/>
                </a:solidFill>
              </a:rPr>
              <a:t>abaku un nikotīnu saturošo produktu lietotāju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lv-LV" sz="2400" dirty="0"/>
              <a:t>viedoklis nav viennozīmīgs</a:t>
            </a:r>
            <a:r>
              <a:rPr lang="en-US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3344C8-6CE2-42DF-995D-0AC007E6CC55}"/>
              </a:ext>
            </a:extLst>
          </p:cNvPr>
          <p:cNvSpPr txBox="1"/>
          <p:nvPr/>
        </p:nvSpPr>
        <p:spPr>
          <a:xfrm>
            <a:off x="3441836" y="3060961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B27B3F-A62C-46BF-8200-7805C1D32832}"/>
              </a:ext>
            </a:extLst>
          </p:cNvPr>
          <p:cNvSpPr txBox="1">
            <a:spLocks/>
          </p:cNvSpPr>
          <p:nvPr/>
        </p:nvSpPr>
        <p:spPr>
          <a:xfrm>
            <a:off x="346022" y="2196309"/>
            <a:ext cx="11480414" cy="27280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Q12. Vai Jūs piekrītat, ka šie bezdūmu produkti pieaugušiem smēķētājiem ir labāka alternatīva cigarešu un tradicionālo tabakas produktu smēķēšanai: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3C355-51CE-4C1F-B49A-D0A1ED7033A2}"/>
              </a:ext>
            </a:extLst>
          </p:cNvPr>
          <p:cNvSpPr txBox="1"/>
          <p:nvPr/>
        </p:nvSpPr>
        <p:spPr>
          <a:xfrm flipH="1">
            <a:off x="359998" y="5909227"/>
            <a:ext cx="1148041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436887B-5643-4B1A-A498-059D4DCE1E2D}"/>
              </a:ext>
            </a:extLst>
          </p:cNvPr>
          <p:cNvSpPr txBox="1">
            <a:spLocks/>
          </p:cNvSpPr>
          <p:nvPr/>
        </p:nvSpPr>
        <p:spPr>
          <a:xfrm>
            <a:off x="348752" y="1369451"/>
            <a:ext cx="10781066" cy="53478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400" dirty="0"/>
              <a:t>Bezdūmu produktu un duālie lietotāji salīdzinoši biežāk piekrīt, ka karsējamā tabaka, e-cigaretes un </a:t>
            </a:r>
            <a:r>
              <a:rPr lang="lv-LV" sz="1400" dirty="0" err="1"/>
              <a:t>beztabakas</a:t>
            </a:r>
            <a:r>
              <a:rPr lang="lv-LV" sz="1400" dirty="0"/>
              <a:t> nikotīna spilventiņi ir labāka alternatīva cigarešu un tradicionālo tabakas produktu smēķēšanai. 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400" dirty="0"/>
              <a:t>Lielai daļai t</a:t>
            </a:r>
            <a:r>
              <a:rPr lang="lv-LV" sz="1400" dirty="0">
                <a:solidFill>
                  <a:srgbClr val="333333"/>
                </a:solidFill>
              </a:rPr>
              <a:t>abaku un nikotīnu saturošo produktu lietotāju nav viedokļa šajā jautājumā.</a:t>
            </a:r>
            <a:endParaRPr lang="lv-LV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12A8A-824A-441F-A7FD-DC626D19D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Attieksme pret bezdūmu produktiem </a:t>
            </a:r>
          </a:p>
          <a:p>
            <a:r>
              <a:rPr lang="lv-LV" sz="2400" dirty="0">
                <a:latin typeface="+mj-lt"/>
              </a:rPr>
              <a:t>mērķa grupā – </a:t>
            </a:r>
            <a:r>
              <a:rPr lang="lv-LV" sz="2400" dirty="0"/>
              <a:t>bezdūmu produktu ne</a:t>
            </a:r>
            <a:r>
              <a:rPr lang="lv-LV" sz="2400" dirty="0">
                <a:solidFill>
                  <a:srgbClr val="333333"/>
                </a:solidFill>
              </a:rPr>
              <a:t>lietotāji</a:t>
            </a:r>
            <a:endParaRPr lang="lv-LV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5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7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F1EEFE5-3470-4E09-AF9B-71B46487753A}"/>
              </a:ext>
            </a:extLst>
          </p:cNvPr>
          <p:cNvGrpSpPr/>
          <p:nvPr/>
        </p:nvGrpSpPr>
        <p:grpSpPr>
          <a:xfrm>
            <a:off x="367884" y="3552009"/>
            <a:ext cx="5867379" cy="1357757"/>
            <a:chOff x="367884" y="1930376"/>
            <a:chExt cx="5867379" cy="13577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4BB4EF-7E36-492D-88B5-D759F34655F6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24FCAD3A-CA3C-4FD8-B00C-0C0020E602E6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rgbClr val="CCD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0A24DA-46CF-4C39-AC6B-A8B21FBA33A8}"/>
              </a:ext>
            </a:extLst>
          </p:cNvPr>
          <p:cNvGrpSpPr/>
          <p:nvPr/>
        </p:nvGrpSpPr>
        <p:grpSpPr>
          <a:xfrm>
            <a:off x="367884" y="1509458"/>
            <a:ext cx="5867379" cy="1357757"/>
            <a:chOff x="367884" y="1930376"/>
            <a:chExt cx="5867379" cy="13577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2D3A74-215D-474D-9E2D-9E1D07AA2BFE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4F167BAB-3A39-4B2B-913A-FA44642DBCBA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rgbClr val="CCD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63320A-7977-4F7F-8DE9-4E795F95185E}"/>
              </a:ext>
            </a:extLst>
          </p:cNvPr>
          <p:cNvSpPr txBox="1"/>
          <p:nvPr/>
        </p:nvSpPr>
        <p:spPr>
          <a:xfrm>
            <a:off x="533422" y="1613995"/>
            <a:ext cx="5062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800" dirty="0"/>
              <a:t>Man </a:t>
            </a:r>
            <a:r>
              <a:rPr lang="lv-LV" sz="1800" b="1" dirty="0">
                <a:solidFill>
                  <a:schemeClr val="tx2">
                    <a:lumMod val="50000"/>
                  </a:schemeClr>
                </a:solidFill>
              </a:rPr>
              <a:t>ir pieejama visa nepieciešamā informācija </a:t>
            </a:r>
            <a:r>
              <a:rPr lang="lv-LV" sz="1800" dirty="0"/>
              <a:t>par alternatīviem bezdūmu produktiem – e-cigaretēm, karsējamo tabaku, </a:t>
            </a:r>
            <a:r>
              <a:rPr lang="lv-LV" sz="1800" dirty="0" err="1"/>
              <a:t>beztabakas</a:t>
            </a:r>
            <a:r>
              <a:rPr lang="lv-LV" sz="1800" dirty="0"/>
              <a:t> nikotīna spilventiņiem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5527F-D1F7-4138-96D5-F3AA11F70537}"/>
              </a:ext>
            </a:extLst>
          </p:cNvPr>
          <p:cNvSpPr txBox="1"/>
          <p:nvPr/>
        </p:nvSpPr>
        <p:spPr>
          <a:xfrm>
            <a:off x="533422" y="3630724"/>
            <a:ext cx="5062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800" kern="50" dirty="0">
                <a:effectLst/>
                <a:latin typeface="Arial" panose="020B0604020202020204" pitchFamily="34" charset="0"/>
                <a:ea typeface="Arial Unicode MS"/>
              </a:rPr>
              <a:t>Es </a:t>
            </a:r>
            <a:r>
              <a:rPr lang="lv-LV" sz="1800" b="1" kern="5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 Unicode MS"/>
              </a:rPr>
              <a:t>apsvērtu pāriet uz alternatīviem bezdūmu produktiem </a:t>
            </a:r>
            <a:r>
              <a:rPr lang="lv-LV" sz="1800" kern="50" dirty="0">
                <a:effectLst/>
                <a:latin typeface="Arial" panose="020B0604020202020204" pitchFamily="34" charset="0"/>
                <a:ea typeface="Arial Unicode MS"/>
              </a:rPr>
              <a:t>(e-cigaretēm, karsējamo tabaku, </a:t>
            </a:r>
            <a:r>
              <a:rPr lang="lv-LV" sz="1800" kern="50" dirty="0" err="1">
                <a:effectLst/>
                <a:latin typeface="Arial" panose="020B0604020202020204" pitchFamily="34" charset="0"/>
                <a:ea typeface="Arial Unicode MS"/>
              </a:rPr>
              <a:t>beztabakas</a:t>
            </a:r>
            <a:r>
              <a:rPr lang="lv-LV" sz="1800" kern="50" dirty="0">
                <a:effectLst/>
                <a:latin typeface="Arial" panose="020B0604020202020204" pitchFamily="34" charset="0"/>
                <a:ea typeface="Arial Unicode MS"/>
              </a:rPr>
              <a:t> nikotīna spilventiņiem), ja man būtu skaidrs, kā šie produkti atšķiras no cigaretēm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29456B-278D-4225-9B7B-BCB90F41CE44}"/>
              </a:ext>
            </a:extLst>
          </p:cNvPr>
          <p:cNvSpPr txBox="1"/>
          <p:nvPr/>
        </p:nvSpPr>
        <p:spPr>
          <a:xfrm flipH="1">
            <a:off x="353197" y="5926593"/>
            <a:ext cx="778193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bezdūmu produktu ne</a:t>
            </a:r>
            <a:r>
              <a:rPr lang="lv-LV" sz="1100" dirty="0">
                <a:solidFill>
                  <a:srgbClr val="333333"/>
                </a:solidFill>
              </a:rPr>
              <a:t>lietotāji</a:t>
            </a:r>
            <a:r>
              <a:rPr lang="lv-LV" sz="1100" dirty="0"/>
              <a:t>, n=373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BA156F3-1D79-4FB5-9B72-979B5CC28504}"/>
              </a:ext>
            </a:extLst>
          </p:cNvPr>
          <p:cNvSpPr txBox="1">
            <a:spLocks/>
          </p:cNvSpPr>
          <p:nvPr/>
        </p:nvSpPr>
        <p:spPr>
          <a:xfrm>
            <a:off x="348751" y="5766442"/>
            <a:ext cx="7622231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100" dirty="0"/>
              <a:t>Q13. Lūdzu, norādiet, cik lielā mērā Jūs piekrītat vai nepiekrītat sekojošiem apgalvojumiem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C084222-84B7-4F35-A9D3-6814A140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0965226" cy="7233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lv-LV" dirty="0"/>
              <a:t>B</a:t>
            </a:r>
            <a:r>
              <a:rPr lang="lv-LV" sz="2400" dirty="0"/>
              <a:t>ezdūmu produktu </a:t>
            </a:r>
            <a:r>
              <a:rPr lang="lv-LV" sz="2400" dirty="0" err="1">
                <a:solidFill>
                  <a:schemeClr val="tx2">
                    <a:lumMod val="50000"/>
                  </a:schemeClr>
                </a:solidFill>
              </a:rPr>
              <a:t>nelietotāji</a:t>
            </a:r>
            <a:r>
              <a:rPr lang="lv-LV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lv-LV" sz="2400" b="0" dirty="0">
                <a:solidFill>
                  <a:srgbClr val="333333"/>
                </a:solidFill>
              </a:rPr>
              <a:t>par informācijas pieejamību</a:t>
            </a:r>
            <a:endParaRPr lang="en-US" dirty="0">
              <a:solidFill>
                <a:srgbClr val="333333"/>
              </a:solidFill>
              <a:latin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6E1DE-E099-4FB2-B2D8-50E6FB31ADA1}"/>
              </a:ext>
            </a:extLst>
          </p:cNvPr>
          <p:cNvGrpSpPr/>
          <p:nvPr/>
        </p:nvGrpSpPr>
        <p:grpSpPr>
          <a:xfrm>
            <a:off x="5602014" y="1427254"/>
            <a:ext cx="5969876" cy="1505812"/>
            <a:chOff x="5602014" y="1834016"/>
            <a:chExt cx="5969876" cy="15058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CC1F40-1391-4F78-B457-7EC94D87BED3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7E5242-01A5-47B3-8D16-2F87C2751CA2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4DCED0-27B8-44D4-A153-37D4D5772DEB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594B3519-0104-4AD6-922B-306DE5C6A6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1284824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67E25D-F3C9-4D1F-AFB6-BB4B1DA300B4}"/>
              </a:ext>
            </a:extLst>
          </p:cNvPr>
          <p:cNvGrpSpPr/>
          <p:nvPr/>
        </p:nvGrpSpPr>
        <p:grpSpPr>
          <a:xfrm>
            <a:off x="5602014" y="3485679"/>
            <a:ext cx="5969876" cy="1505812"/>
            <a:chOff x="5602014" y="1834016"/>
            <a:chExt cx="5969876" cy="15058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2383B4-F1F6-4CEA-9391-DCE25D761634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Nepiekrītu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8B6839-957E-4744-B3ED-7F25A215F3AA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Piekrītu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F956B08-EA17-4430-A7B3-6B234704AA66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59B9A33A-19F6-49AF-815A-A693FAB8A2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70578361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E11F-1CAF-4041-8745-A5C7596F2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5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Attieksme pret bezdūmu produktiem </a:t>
            </a:r>
          </a:p>
          <a:p>
            <a:r>
              <a:rPr lang="lv-LV" sz="2400" dirty="0">
                <a:latin typeface="+mj-lt"/>
              </a:rPr>
              <a:t>mērķa grupā – </a:t>
            </a:r>
            <a:r>
              <a:rPr lang="lv-LV" sz="2400" dirty="0"/>
              <a:t>bezdūmu produktu </a:t>
            </a:r>
            <a:r>
              <a:rPr lang="lv-LV" sz="2400" dirty="0">
                <a:solidFill>
                  <a:srgbClr val="333333"/>
                </a:solidFill>
              </a:rPr>
              <a:t>lietotāji</a:t>
            </a:r>
            <a:r>
              <a:rPr lang="lv-LV" sz="2400" dirty="0"/>
              <a:t>, kuri agrāk lietoja, </a:t>
            </a:r>
          </a:p>
          <a:p>
            <a:r>
              <a:rPr lang="lv-LV" sz="2400" dirty="0"/>
              <a:t>bet vairs nelieto smēķējamos tabakas izstrādājumus</a:t>
            </a:r>
            <a:endParaRPr lang="lv-LV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6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9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1AA33B5-0299-404A-99E1-804AECA6AF6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18783" y="3839690"/>
            <a:ext cx="2736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Bezdūmu produktu lietošana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mazāk traucē apkārtējos </a:t>
            </a:r>
            <a:r>
              <a:rPr lang="lv-LV" dirty="0"/>
              <a:t>nekā cigarešu smēķēšana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6086E59-C741-4158-B48A-9F1EBFC5C8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34866" y="3839690"/>
            <a:ext cx="2736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Pārejot no cigaretēm uz alternatīviem bezdūmu produktiem es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sāku labāk sajust ēdiena aromātu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4CA1CB-1EAC-462C-A343-0FBF50AC9909}"/>
              </a:ext>
            </a:extLst>
          </p:cNvPr>
          <p:cNvGrpSpPr/>
          <p:nvPr/>
        </p:nvGrpSpPr>
        <p:grpSpPr>
          <a:xfrm>
            <a:off x="2145390" y="1948448"/>
            <a:ext cx="1682787" cy="1362098"/>
            <a:chOff x="5471310" y="2607384"/>
            <a:chExt cx="1892743" cy="1532043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8D948500-B06B-4245-9CAC-304C16EDE366}"/>
                </a:ext>
              </a:extLst>
            </p:cNvPr>
            <p:cNvGraphicFramePr/>
            <p:nvPr>
              <p:custDataLst>
                <p:tags r:id="rId8"/>
              </p:custDataLst>
              <p:extLst>
                <p:ext uri="{D42A27DB-BD31-4B8C-83A1-F6EECF244321}">
                  <p14:modId xmlns:p14="http://schemas.microsoft.com/office/powerpoint/2010/main" val="735738728"/>
                </p:ext>
              </p:extLst>
            </p:nvPr>
          </p:nvGraphicFramePr>
          <p:xfrm>
            <a:off x="5471310" y="2607384"/>
            <a:ext cx="1892743" cy="1532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0" name="Content Placeholder 11">
              <a:extLst>
                <a:ext uri="{FF2B5EF4-FFF2-40B4-BE49-F238E27FC236}">
                  <a16:creationId xmlns:a16="http://schemas.microsoft.com/office/drawing/2014/main" id="{C92B909A-28F7-4307-BA5D-7311775B1B61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5653467" y="3165466"/>
              <a:ext cx="1691891" cy="4158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sz="3200" dirty="0">
                  <a:solidFill>
                    <a:schemeClr val="tx2">
                      <a:lumMod val="75000"/>
                    </a:schemeClr>
                  </a:solidFill>
                </a:rPr>
                <a:t>87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</a:rPr>
                <a:t>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B9FDC-F299-41B1-B142-C7DC815B21AF}"/>
              </a:ext>
            </a:extLst>
          </p:cNvPr>
          <p:cNvGrpSpPr/>
          <p:nvPr/>
        </p:nvGrpSpPr>
        <p:grpSpPr>
          <a:xfrm>
            <a:off x="5428880" y="1948448"/>
            <a:ext cx="1682787" cy="1362098"/>
            <a:chOff x="5471310" y="2607384"/>
            <a:chExt cx="1892743" cy="1532043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D9B011D-68C3-4D16-B012-53A7D12A7B65}"/>
                </a:ext>
              </a:extLst>
            </p:cNvPr>
            <p:cNvGraphicFramePr/>
            <p:nvPr>
              <p:custDataLst>
                <p:tags r:id="rId6"/>
              </p:custDataLst>
              <p:extLst>
                <p:ext uri="{D42A27DB-BD31-4B8C-83A1-F6EECF244321}">
                  <p14:modId xmlns:p14="http://schemas.microsoft.com/office/powerpoint/2010/main" val="4062568650"/>
                </p:ext>
              </p:extLst>
            </p:nvPr>
          </p:nvGraphicFramePr>
          <p:xfrm>
            <a:off x="5471310" y="2607384"/>
            <a:ext cx="1892743" cy="1532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3" name="Content Placeholder 11">
              <a:extLst>
                <a:ext uri="{FF2B5EF4-FFF2-40B4-BE49-F238E27FC236}">
                  <a16:creationId xmlns:a16="http://schemas.microsoft.com/office/drawing/2014/main" id="{8376CE51-28D8-471D-8CC8-02EE1473DDDD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661312" y="3165466"/>
              <a:ext cx="1691891" cy="4158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sz="3200" dirty="0">
                  <a:solidFill>
                    <a:schemeClr val="tx2">
                      <a:lumMod val="75000"/>
                    </a:schemeClr>
                  </a:solidFill>
                </a:rPr>
                <a:t>42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</a:rPr>
                <a:t>%</a:t>
              </a:r>
            </a:p>
          </p:txBody>
        </p:sp>
      </p:grp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434C0000-A1ED-4A15-B3ED-CF8D306F453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50950" y="3839690"/>
            <a:ext cx="2736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Mana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sabiedriskā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dzīve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ir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</a:rPr>
              <a:t>uzlabojusies</a:t>
            </a:r>
            <a:r>
              <a:rPr lang="en-GB" dirty="0"/>
              <a:t>, </a:t>
            </a:r>
            <a:r>
              <a:rPr lang="en-GB" dirty="0" err="1"/>
              <a:t>kopš</a:t>
            </a:r>
            <a:r>
              <a:rPr lang="en-GB" dirty="0"/>
              <a:t> </a:t>
            </a:r>
            <a:r>
              <a:rPr lang="en-GB" dirty="0" err="1"/>
              <a:t>pārgāju</a:t>
            </a:r>
            <a:r>
              <a:rPr lang="en-GB" dirty="0"/>
              <a:t> no </a:t>
            </a:r>
            <a:r>
              <a:rPr lang="en-GB" dirty="0" err="1"/>
              <a:t>cigaretēm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alternatīviem</a:t>
            </a:r>
            <a:r>
              <a:rPr lang="en-GB" dirty="0"/>
              <a:t> </a:t>
            </a:r>
            <a:r>
              <a:rPr lang="en-GB" dirty="0" err="1"/>
              <a:t>bezdūmu</a:t>
            </a:r>
            <a:r>
              <a:rPr lang="en-GB" dirty="0"/>
              <a:t> </a:t>
            </a:r>
            <a:r>
              <a:rPr lang="en-GB" dirty="0" err="1"/>
              <a:t>produktiem</a:t>
            </a:r>
            <a:endParaRPr lang="en-GB" dirty="0"/>
          </a:p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6DD507-3C96-4A73-A8C6-0074CEE1DDF7}"/>
              </a:ext>
            </a:extLst>
          </p:cNvPr>
          <p:cNvGrpSpPr/>
          <p:nvPr/>
        </p:nvGrpSpPr>
        <p:grpSpPr>
          <a:xfrm>
            <a:off x="8712370" y="1948448"/>
            <a:ext cx="1682787" cy="1362098"/>
            <a:chOff x="5471310" y="2607384"/>
            <a:chExt cx="1892743" cy="1532043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91456C8B-C30A-4751-9BC3-19DE147EF8D2}"/>
                </a:ext>
              </a:extLst>
            </p:cNvPr>
            <p:cNvGraphicFramePr/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2036128617"/>
                </p:ext>
              </p:extLst>
            </p:nvPr>
          </p:nvGraphicFramePr>
          <p:xfrm>
            <a:off x="5471310" y="2607384"/>
            <a:ext cx="1892743" cy="1532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7" name="Content Placeholder 11">
              <a:extLst>
                <a:ext uri="{FF2B5EF4-FFF2-40B4-BE49-F238E27FC236}">
                  <a16:creationId xmlns:a16="http://schemas.microsoft.com/office/drawing/2014/main" id="{F914A11F-FCEB-492A-B3B4-15931DD856F4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645056" y="3165466"/>
              <a:ext cx="1691891" cy="41587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sz="3200" dirty="0">
                  <a:solidFill>
                    <a:schemeClr val="tx2">
                      <a:lumMod val="75000"/>
                    </a:schemeClr>
                  </a:solidFill>
                </a:rPr>
                <a:t>42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</a:rPr>
                <a:t>%</a:t>
              </a:r>
            </a:p>
          </p:txBody>
        </p:sp>
      </p:grp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CEC04D9-77E9-4B37-81BD-3643996C009D}"/>
              </a:ext>
            </a:extLst>
          </p:cNvPr>
          <p:cNvSpPr txBox="1">
            <a:spLocks/>
          </p:cNvSpPr>
          <p:nvPr/>
        </p:nvSpPr>
        <p:spPr>
          <a:xfrm>
            <a:off x="359999" y="5685162"/>
            <a:ext cx="11419027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100" dirty="0"/>
              <a:t>Q14. Lūdzu, norādiet, cik lielā mērā Jūs piekrītat vai nepiekrītat šiem apgalvojumiem par bezdūmu produktiem (e-cigaretes, karsējamā tabaka, </a:t>
            </a:r>
            <a:r>
              <a:rPr lang="lv-LV" sz="1100" dirty="0" err="1"/>
              <a:t>beztabakas</a:t>
            </a:r>
            <a:r>
              <a:rPr lang="lv-LV" sz="1100" dirty="0"/>
              <a:t> nikotīna spilventiņi).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D5A1BC-6BC7-47DE-A50E-AC8A7B8A1F1E}"/>
              </a:ext>
            </a:extLst>
          </p:cNvPr>
          <p:cNvSpPr txBox="1"/>
          <p:nvPr/>
        </p:nvSpPr>
        <p:spPr>
          <a:xfrm flipH="1">
            <a:off x="349248" y="5876886"/>
            <a:ext cx="10743387" cy="3385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bezdūmu produktu </a:t>
            </a:r>
            <a:r>
              <a:rPr lang="lv-LV" sz="1100" dirty="0">
                <a:solidFill>
                  <a:srgbClr val="333333"/>
                </a:solidFill>
              </a:rPr>
              <a:t>lietotāji</a:t>
            </a:r>
            <a:r>
              <a:rPr lang="lv-LV" sz="1100" dirty="0"/>
              <a:t>, kuri agrāk lietoja, bet vairs nelieto smēķējamos tabakas izstrādājumus, n=68</a:t>
            </a:r>
          </a:p>
          <a:p>
            <a:pPr lvl="0">
              <a:defRPr/>
            </a:pPr>
            <a:endParaRPr lang="lv-LV" sz="11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994776D-BD38-499C-B61C-B37072B2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0965226" cy="7233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lv-LV" dirty="0"/>
              <a:t>B</a:t>
            </a:r>
            <a:r>
              <a:rPr lang="lv-LV" sz="2400" dirty="0"/>
              <a:t>ezdūmu produktu </a:t>
            </a:r>
            <a:r>
              <a:rPr lang="lv-LV" sz="2400" dirty="0">
                <a:solidFill>
                  <a:srgbClr val="333333"/>
                </a:solidFill>
              </a:rPr>
              <a:t>lietotāji</a:t>
            </a:r>
            <a:r>
              <a:rPr lang="lv-LV" sz="2400" dirty="0"/>
              <a:t>, kuri agrāk lietoja, bet vairs nelieto smēķējamo tabaku saturošus izstrādājumus, saskata i</a:t>
            </a:r>
            <a:r>
              <a:rPr lang="lv-LV" dirty="0">
                <a:solidFill>
                  <a:srgbClr val="333333"/>
                </a:solidFill>
                <a:latin typeface="Arial"/>
              </a:rPr>
              <a:t>eguvumus:</a:t>
            </a:r>
            <a:endParaRPr lang="en-US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8D06DF-2B91-41D7-9B5F-5F7D3A524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6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Attieksme pret bezdūmu produktiem </a:t>
            </a:r>
          </a:p>
          <a:p>
            <a:r>
              <a:rPr lang="lv-LV" sz="2400" dirty="0">
                <a:latin typeface="+mj-lt"/>
              </a:rPr>
              <a:t>mērķa grupā – </a:t>
            </a:r>
            <a:r>
              <a:rPr lang="lv-LV" sz="2400" dirty="0"/>
              <a:t>duālie </a:t>
            </a:r>
            <a:r>
              <a:rPr lang="lv-LV" sz="2400" dirty="0">
                <a:solidFill>
                  <a:srgbClr val="333333"/>
                </a:solidFill>
              </a:rPr>
              <a:t>lietotāji, kuri regulāri smēķē</a:t>
            </a:r>
            <a:endParaRPr lang="lv-LV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7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55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C1AA33B5-0299-404A-99E1-804AECA6AF6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01242" y="3649944"/>
            <a:ext cx="2808000" cy="12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Es izvēlos lietot dažādus tabakas un nikotīna izstrādājumus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atkarībā no situācijas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6086E59-C741-4158-B48A-9F1EBFC5C8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76462" y="3649944"/>
            <a:ext cx="2808000" cy="12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lv-LV" dirty="0"/>
              <a:t>Es vēlētos pilnībā pāriet uz bezdūmu produktu lietošanu, </a:t>
            </a:r>
          </a:p>
          <a:p>
            <a:pPr algn="ctr">
              <a:spcBef>
                <a:spcPts val="0"/>
              </a:spcBef>
            </a:pPr>
            <a:r>
              <a:rPr lang="lv-LV" dirty="0"/>
              <a:t>bet šo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produktu garšas sajūta un lietošanas pieredze nav pietiekama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434C0000-A1ED-4A15-B3ED-CF8D306F453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651683" y="3649944"/>
            <a:ext cx="2808000" cy="12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lv-LV" dirty="0"/>
              <a:t>Es vēlētos pilnībā pāriet uz bezdūmu produktu lietošanu, </a:t>
            </a:r>
          </a:p>
          <a:p>
            <a:pPr algn="ctr">
              <a:spcBef>
                <a:spcPts val="0"/>
              </a:spcBef>
            </a:pPr>
            <a:r>
              <a:rPr lang="lv-LV" dirty="0"/>
              <a:t>bet šie 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produkti ne vienmēr ir pieejami, kad man nepieciešami</a:t>
            </a:r>
          </a:p>
          <a:p>
            <a:pPr algn="ctr">
              <a:spcBef>
                <a:spcPts val="0"/>
              </a:spcBef>
            </a:pPr>
            <a:endParaRPr lang="en-GB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994776D-BD38-499C-B61C-B37072B2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0965226" cy="72336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lv-LV" dirty="0"/>
              <a:t>D</a:t>
            </a:r>
            <a:r>
              <a:rPr lang="lv-LV" sz="2400" dirty="0"/>
              <a:t>uālie </a:t>
            </a:r>
            <a:r>
              <a:rPr lang="lv-LV" sz="2400" dirty="0">
                <a:solidFill>
                  <a:srgbClr val="333333"/>
                </a:solidFill>
              </a:rPr>
              <a:t>lietotāji, kuri regulāri smēķē:</a:t>
            </a:r>
            <a:endParaRPr lang="en-US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51FBD1E-0871-496A-82BF-41E76EC9474D}"/>
              </a:ext>
            </a:extLst>
          </p:cNvPr>
          <p:cNvSpPr txBox="1">
            <a:spLocks/>
          </p:cNvSpPr>
          <p:nvPr/>
        </p:nvSpPr>
        <p:spPr>
          <a:xfrm>
            <a:off x="406271" y="5676271"/>
            <a:ext cx="5585324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100" dirty="0"/>
              <a:t>Q15. Lūdzu, norādiet, cik lielā mērā Jūs piekrītat vai nepiekrītat šiem apgalvojumiem.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4EECA-9FDB-4C34-968E-2657E285537C}"/>
              </a:ext>
            </a:extLst>
          </p:cNvPr>
          <p:cNvSpPr txBox="1"/>
          <p:nvPr/>
        </p:nvSpPr>
        <p:spPr>
          <a:xfrm flipH="1">
            <a:off x="406271" y="5892293"/>
            <a:ext cx="8977036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duālie </a:t>
            </a:r>
            <a:r>
              <a:rPr lang="lv-LV" sz="1100" dirty="0">
                <a:solidFill>
                  <a:srgbClr val="333333"/>
                </a:solidFill>
              </a:rPr>
              <a:t>lietotāji (kuri regulāri smēķē)</a:t>
            </a:r>
            <a:r>
              <a:rPr lang="lv-LV" sz="1100" dirty="0"/>
              <a:t>, n=82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2B0BB6C-44C1-4026-9183-A407F672090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60324032"/>
              </p:ext>
            </p:extLst>
          </p:nvPr>
        </p:nvGraphicFramePr>
        <p:xfrm>
          <a:off x="1363697" y="1533534"/>
          <a:ext cx="1892743" cy="1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1B1CA89E-5188-4A23-B191-266F0458F87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86177" y="2057209"/>
            <a:ext cx="1691891" cy="4158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>
                <a:solidFill>
                  <a:schemeClr val="tx2">
                    <a:lumMod val="75000"/>
                  </a:schemeClr>
                </a:solidFill>
              </a:rPr>
              <a:t>68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DC34671-2EB7-4416-98F2-DCADAECC6F92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64581399"/>
              </p:ext>
            </p:extLst>
          </p:nvPr>
        </p:nvGraphicFramePr>
        <p:xfrm>
          <a:off x="5149628" y="1533534"/>
          <a:ext cx="1892743" cy="1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444361EE-AE67-4F6B-85B2-7BC92D48BB6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272108" y="2057209"/>
            <a:ext cx="1691891" cy="4158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44021F2-7FEC-44A0-82F7-4F2C03E58847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91286569"/>
              </p:ext>
            </p:extLst>
          </p:nvPr>
        </p:nvGraphicFramePr>
        <p:xfrm>
          <a:off x="9087258" y="1533534"/>
          <a:ext cx="1892743" cy="153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E135A54B-9CDE-4763-8CCB-BF066F77251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9209738" y="2057209"/>
            <a:ext cx="1691891" cy="4158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dirty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6838FE-64E9-4EF6-B37E-8479CAF39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sz="3600" dirty="0"/>
              <a:t>Visu aromatizētāju aizlieguma potenciālā ietekme</a:t>
            </a:r>
            <a:endParaRPr lang="lv-LV" sz="2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8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0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dirty="0">
                <a:latin typeface="+mj-lt"/>
              </a:rPr>
              <a:t>Tabaku un nikotīnu saturošo produktu lietošana un izvēles kritēriji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1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79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484930E-40FF-40BE-9F92-3AEB96DE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95175"/>
              </p:ext>
            </p:extLst>
          </p:nvPr>
        </p:nvGraphicFramePr>
        <p:xfrm>
          <a:off x="4321216" y="1311124"/>
          <a:ext cx="5965993" cy="489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2611"/>
              </p:ext>
            </p:extLst>
          </p:nvPr>
        </p:nvGraphicFramePr>
        <p:xfrm>
          <a:off x="1730169" y="2362858"/>
          <a:ext cx="4247143" cy="3582040"/>
        </p:xfrm>
        <a:graphic>
          <a:graphicData uri="http://schemas.openxmlformats.org/drawingml/2006/table">
            <a:tbl>
              <a:tblPr/>
              <a:tblGrid>
                <a:gridCol w="424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Iegādāšos sev interesējošos produktus no citām valstīm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Pāriešu uz bezdūmu produktiem bez aromatizētājiem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Pāriešu uz cigarešu vai citu tradicionālo tabakas produktu lietošanu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Atteikšos no šo produktu lietošanas, ja nebūs citu alternatīvu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Neietekmēs, jo nelietoju produktus ar aromatizētājiem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568669"/>
                  </a:ext>
                </a:extLst>
              </a:tr>
              <a:tr h="511720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Grūti pateikt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888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545674" cy="942374"/>
          </a:xfrm>
        </p:spPr>
        <p:txBody>
          <a:bodyPr/>
          <a:lstStyle/>
          <a:p>
            <a:r>
              <a:rPr lang="lv-LV" sz="2000" dirty="0"/>
              <a:t>C</a:t>
            </a:r>
            <a:r>
              <a:rPr lang="lv-LV" sz="2000" b="1" dirty="0"/>
              <a:t>eturtā daļa (28%) iegādāsies produktus no citām valstīm, piektā daļa (20%) pāries uz bezdūmu produktiem bez aromatizētājiem, 15% plāno pāriet uz cigarešu vai citu tradicionālo tabakas produktu lietošanu</a:t>
            </a:r>
            <a:endParaRPr lang="en-US" sz="2000" dirty="0">
              <a:solidFill>
                <a:srgbClr val="333333"/>
              </a:solidFill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5104D0C-6F43-4214-B6BB-852A1A6190C4}"/>
              </a:ext>
            </a:extLst>
          </p:cNvPr>
          <p:cNvSpPr txBox="1">
            <a:spLocks/>
          </p:cNvSpPr>
          <p:nvPr/>
        </p:nvSpPr>
        <p:spPr>
          <a:xfrm>
            <a:off x="359998" y="1629814"/>
            <a:ext cx="11466877" cy="24135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200" dirty="0"/>
              <a:t>Q17. Saeimā tiek izskatīts priekšlikums aizliegt visa veida garšas bezdūmu produktiem, tostarp mentola garšu. Kā šāda priekšlikuma pieņemšana ietekmēs Jūsu bezdūmu produktu iegādes un lietošanas paradumus?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70BA23-325F-4CAC-B8F4-FE4D40BDF02F}"/>
              </a:ext>
            </a:extLst>
          </p:cNvPr>
          <p:cNvSpPr txBox="1"/>
          <p:nvPr/>
        </p:nvSpPr>
        <p:spPr>
          <a:xfrm>
            <a:off x="5762711" y="2043919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2A62428B-87C4-475C-8B13-02074695E72D}"/>
              </a:ext>
            </a:extLst>
          </p:cNvPr>
          <p:cNvSpPr txBox="1">
            <a:spLocks/>
          </p:cNvSpPr>
          <p:nvPr/>
        </p:nvSpPr>
        <p:spPr>
          <a:xfrm>
            <a:off x="1009649" y="2334898"/>
            <a:ext cx="7972425" cy="522277"/>
          </a:xfrm>
          <a:prstGeom prst="rect">
            <a:avLst/>
          </a:prstGeom>
          <a:ln w="12700">
            <a:solidFill>
              <a:srgbClr val="00307F"/>
            </a:solidFill>
            <a:prstDash val="dash"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0F4515-B039-4CB5-B2F2-D009BE676284}"/>
              </a:ext>
            </a:extLst>
          </p:cNvPr>
          <p:cNvSpPr txBox="1"/>
          <p:nvPr/>
        </p:nvSpPr>
        <p:spPr>
          <a:xfrm flipH="1">
            <a:off x="359998" y="5860259"/>
            <a:ext cx="627969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bezdūmu produktu lietotāji, n=227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2454-8C4D-426C-B7C7-34F37B453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3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9999" y="2258559"/>
            <a:ext cx="9908608" cy="1980000"/>
          </a:xfrm>
        </p:spPr>
        <p:txBody>
          <a:bodyPr/>
          <a:lstStyle/>
          <a:p>
            <a:r>
              <a:rPr lang="lv-LV" sz="3600" dirty="0"/>
              <a:t>Kopsavilkums</a:t>
            </a:r>
            <a:endParaRPr lang="lv-LV" sz="2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>
                <a:latin typeface="+mj-lt"/>
              </a:rPr>
              <a:t>9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3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1C714E-8E3E-402F-BBBB-20EC33A925D6}"/>
              </a:ext>
            </a:extLst>
          </p:cNvPr>
          <p:cNvGrpSpPr/>
          <p:nvPr/>
        </p:nvGrpSpPr>
        <p:grpSpPr>
          <a:xfrm>
            <a:off x="359999" y="991572"/>
            <a:ext cx="11504327" cy="2254523"/>
            <a:chOff x="641981" y="835517"/>
            <a:chExt cx="11504327" cy="22545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9A1596-CF08-4B37-A184-56B9A88A5A44}"/>
                </a:ext>
              </a:extLst>
            </p:cNvPr>
            <p:cNvSpPr/>
            <p:nvPr/>
          </p:nvSpPr>
          <p:spPr bwMode="ltGray">
            <a:xfrm>
              <a:off x="725214" y="835517"/>
              <a:ext cx="11421094" cy="2254523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DEABFD-3A15-4157-B231-54DC6DB836EA}"/>
                </a:ext>
              </a:extLst>
            </p:cNvPr>
            <p:cNvSpPr/>
            <p:nvPr/>
          </p:nvSpPr>
          <p:spPr bwMode="ltGray">
            <a:xfrm>
              <a:off x="641981" y="835517"/>
              <a:ext cx="83233" cy="22545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BFC846-2DBE-4C88-8F08-FD2CDF2B8592}"/>
              </a:ext>
            </a:extLst>
          </p:cNvPr>
          <p:cNvGrpSpPr/>
          <p:nvPr/>
        </p:nvGrpSpPr>
        <p:grpSpPr>
          <a:xfrm>
            <a:off x="359999" y="3456875"/>
            <a:ext cx="11504327" cy="2254523"/>
            <a:chOff x="641981" y="835517"/>
            <a:chExt cx="11504327" cy="22545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06E003-DC38-4ACC-854C-AB464FACDD79}"/>
                </a:ext>
              </a:extLst>
            </p:cNvPr>
            <p:cNvSpPr/>
            <p:nvPr/>
          </p:nvSpPr>
          <p:spPr bwMode="ltGray">
            <a:xfrm>
              <a:off x="725214" y="835517"/>
              <a:ext cx="11421094" cy="225452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8E0F6E-2EF0-4CCC-9424-0ACAFD8E7BD1}"/>
                </a:ext>
              </a:extLst>
            </p:cNvPr>
            <p:cNvSpPr/>
            <p:nvPr/>
          </p:nvSpPr>
          <p:spPr bwMode="ltGray">
            <a:xfrm>
              <a:off x="641981" y="835517"/>
              <a:ext cx="83233" cy="22545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66B607-A99D-4025-B747-387B5378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Kopsavilkums</a:t>
            </a:r>
            <a:r>
              <a:rPr lang="lv-LV" dirty="0"/>
              <a:t> (I)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7299C-3EE9-4CDB-8AFE-42AA9CFFBC51}"/>
              </a:ext>
            </a:extLst>
          </p:cNvPr>
          <p:cNvSpPr txBox="1"/>
          <p:nvPr/>
        </p:nvSpPr>
        <p:spPr>
          <a:xfrm>
            <a:off x="359999" y="1096672"/>
            <a:ext cx="114668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333333"/>
                </a:solidFill>
              </a:rPr>
              <a:t>Tabaku un nikotīnu saturošus produktus lieto 35% Latvijas iedzīvotāju (18-60 </a:t>
            </a:r>
            <a:r>
              <a:rPr lang="lv-LV" sz="1600" dirty="0" err="1">
                <a:solidFill>
                  <a:srgbClr val="333333"/>
                </a:solidFill>
              </a:rPr>
              <a:t>g.v</a:t>
            </a:r>
            <a:r>
              <a:rPr lang="lv-LV" sz="1600" dirty="0">
                <a:solidFill>
                  <a:srgbClr val="333333"/>
                </a:solidFill>
              </a:rPr>
              <a:t>.). N</a:t>
            </a:r>
            <a:r>
              <a:rPr lang="lv-LV" sz="1600" dirty="0"/>
              <a:t>o visiem tabaku un nikotīnu saturošo produktu lietotājiem bezdūmu produktus lieto 38%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Absolūtais vairākums (80%) t</a:t>
            </a:r>
            <a:r>
              <a:rPr lang="lv-LV" sz="1600" dirty="0">
                <a:solidFill>
                  <a:srgbClr val="333333"/>
                </a:solidFill>
              </a:rPr>
              <a:t>abaku un nikotīnu saturošo produktu lietotāju smēķē cigaretes. V</a:t>
            </a:r>
            <a:r>
              <a:rPr lang="lv-LV" sz="1600" dirty="0"/>
              <a:t>airākums (75%) cigarešu lietotāju smēķē tās katru vai gandrīz katru dienu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333333"/>
                </a:solidFill>
              </a:rPr>
              <a:t>Liela daļa smēķējamo tabaku saturošo produktu (</a:t>
            </a:r>
            <a:r>
              <a:rPr lang="lv-LV" sz="1600" dirty="0"/>
              <a:t>cigaretes, cigāri, cigarillas, uztinamās cigaretes, pīpju tabaka)</a:t>
            </a:r>
            <a:r>
              <a:rPr lang="lv-LV" sz="1600" dirty="0">
                <a:solidFill>
                  <a:srgbClr val="333333"/>
                </a:solidFill>
              </a:rPr>
              <a:t> lietotāju vēlas atmest smēķēšanu (68%) un 74% ir mēģinājuši atmest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Vissvarīgākais tabaku un nikotīnu saturošo produktu izvēles kritērijs ir produkta kvalitāte, kam seko cena, pieejamība veikalos Latvijā, kā arī patīkama garša un smarža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7AD33-790E-43E9-987B-3EE4B22CD5BF}"/>
              </a:ext>
            </a:extLst>
          </p:cNvPr>
          <p:cNvSpPr txBox="1"/>
          <p:nvPr/>
        </p:nvSpPr>
        <p:spPr>
          <a:xfrm>
            <a:off x="359999" y="3561975"/>
            <a:ext cx="114668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333333"/>
                </a:solidFill>
              </a:rPr>
              <a:t>Informētība par bezdūmu produktiem: </a:t>
            </a:r>
            <a:r>
              <a:rPr lang="lv-LV" sz="1600" dirty="0"/>
              <a:t>salīdzinoši lielāka par elektroniskajām cigaretēm (45%) un karsējamo tabaku (32%), mazāka – par </a:t>
            </a:r>
            <a:r>
              <a:rPr lang="lv-LV" sz="1600" dirty="0" err="1"/>
              <a:t>beztabakas</a:t>
            </a:r>
            <a:r>
              <a:rPr lang="lv-LV" sz="1600" dirty="0"/>
              <a:t> nikotīna spilventiņiem (13%)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333333"/>
                </a:solidFill>
                <a:latin typeface="Arial"/>
              </a:rPr>
              <a:t>Bezdūmu produktu lietošanas uzsākšanas g</a:t>
            </a:r>
            <a:r>
              <a:rPr lang="lv-LV" sz="1600" dirty="0"/>
              <a:t>alvenais iemesls – lai pārietu no cigarešu smēķēšanas uz mazāk kaitīgu alternatīvu; </a:t>
            </a:r>
            <a:r>
              <a:rPr lang="lv-LV" sz="1600" dirty="0">
                <a:solidFill>
                  <a:srgbClr val="333333"/>
                </a:solidFill>
              </a:rPr>
              <a:t>nelietošanas galvenais </a:t>
            </a:r>
            <a:r>
              <a:rPr lang="lv-LV" sz="1600" dirty="0"/>
              <a:t>iemesls – apmierinātība ar savu pašreiz lietoto produktu, kas nerada vajadzību izmēģināt ko citu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Biežākās bezdūmu produktu iegādes vietas: vispārējās mazumtirdzniecības veikals/ kiosks/ DUS, kā arī specializēto bezdūmu produktu veikali Latvijā klātienē. Diemžēl daļa bezdūmu produktus iegādājas ārpus legālajām vietām – no draugiem, internetā (Latvijā un ārvalstīs)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v-LV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E2A1B6-5AB3-4715-8EF8-7C261C848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FF87D6-8088-47BA-B232-BF1058BDD40C}"/>
              </a:ext>
            </a:extLst>
          </p:cNvPr>
          <p:cNvGrpSpPr/>
          <p:nvPr/>
        </p:nvGrpSpPr>
        <p:grpSpPr>
          <a:xfrm>
            <a:off x="359999" y="1017935"/>
            <a:ext cx="11504327" cy="2479409"/>
            <a:chOff x="641981" y="835517"/>
            <a:chExt cx="11504327" cy="2254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ED4259-0BA2-4FDF-82A8-75D81FF1C83D}"/>
                </a:ext>
              </a:extLst>
            </p:cNvPr>
            <p:cNvSpPr/>
            <p:nvPr/>
          </p:nvSpPr>
          <p:spPr bwMode="ltGray">
            <a:xfrm>
              <a:off x="725214" y="835517"/>
              <a:ext cx="11421094" cy="2254523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F83A8A-182F-4FC2-9FDC-0495E0E1D22C}"/>
                </a:ext>
              </a:extLst>
            </p:cNvPr>
            <p:cNvSpPr/>
            <p:nvPr/>
          </p:nvSpPr>
          <p:spPr bwMode="ltGray">
            <a:xfrm>
              <a:off x="641981" y="835517"/>
              <a:ext cx="83233" cy="22545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70DB33-A9A1-4BD2-9765-53D28BE01135}"/>
              </a:ext>
            </a:extLst>
          </p:cNvPr>
          <p:cNvGrpSpPr/>
          <p:nvPr/>
        </p:nvGrpSpPr>
        <p:grpSpPr>
          <a:xfrm>
            <a:off x="359999" y="3847110"/>
            <a:ext cx="11504327" cy="1323439"/>
            <a:chOff x="641981" y="835517"/>
            <a:chExt cx="11504327" cy="225452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3649D6-14FE-4D0A-8BB8-2C00FA9348FC}"/>
                </a:ext>
              </a:extLst>
            </p:cNvPr>
            <p:cNvSpPr/>
            <p:nvPr/>
          </p:nvSpPr>
          <p:spPr bwMode="ltGray">
            <a:xfrm>
              <a:off x="725214" y="835517"/>
              <a:ext cx="11421094" cy="225452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2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417-FAE1-44E6-96AE-20B1032472E7}"/>
                </a:ext>
              </a:extLst>
            </p:cNvPr>
            <p:cNvSpPr/>
            <p:nvPr/>
          </p:nvSpPr>
          <p:spPr bwMode="ltGray">
            <a:xfrm>
              <a:off x="641981" y="835517"/>
              <a:ext cx="83233" cy="22545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378488-A30E-4BA9-B214-29698BB1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Kopsavilkums</a:t>
            </a:r>
            <a:r>
              <a:rPr lang="lv-LV" dirty="0"/>
              <a:t> (II)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018AA-5D44-4A63-B3A1-AC59ECE7E678}"/>
              </a:ext>
            </a:extLst>
          </p:cNvPr>
          <p:cNvSpPr txBox="1"/>
          <p:nvPr/>
        </p:nvSpPr>
        <p:spPr>
          <a:xfrm>
            <a:off x="359999" y="1049465"/>
            <a:ext cx="114668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Lielākā daļa (69%) tabaku un nikotīnu saturošo produktu lietotāju piekrīt tam, ka pieaugušajiem smēķētājiem ir jābūt pieejamam alternatīvu bezdūmu produktu klāstam, kā arī objektīvai informācijai par tiem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Pusei (47%) bezdūmu produktu ne</a:t>
            </a:r>
            <a:r>
              <a:rPr lang="lv-LV" sz="1600" dirty="0">
                <a:solidFill>
                  <a:srgbClr val="333333"/>
                </a:solidFill>
              </a:rPr>
              <a:t>lietotāju </a:t>
            </a:r>
            <a:r>
              <a:rPr lang="lv-LV" sz="1600" kern="50" dirty="0">
                <a:solidFill>
                  <a:srgbClr val="333333"/>
                </a:solidFill>
                <a:latin typeface="Arial" panose="020B0604020202020204" pitchFamily="34" charset="0"/>
              </a:rPr>
              <a:t>nav</a:t>
            </a:r>
            <a:r>
              <a:rPr lang="lv-LV" sz="1600" kern="50" dirty="0">
                <a:effectLst/>
                <a:latin typeface="Arial" panose="020B0604020202020204" pitchFamily="34" charset="0"/>
                <a:ea typeface="Arial Unicode MS"/>
              </a:rPr>
              <a:t> pieejama visa nepieciešamā informācija par alternatīviem bezdūmu produktiem, savukārt piektā daļa (22%) apsver pāriet uz alternatīviem bezdūmu produktiem, ja būtu skaidrs, kā šie produkti atšķiras no cigaretēm. Jāturpina sabiedrības informēšana par bezdūmu produktiem.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Bezdūmu produktu lietotāji, kuri agrāk lietoja, bet vairs nelieto smēķējamo tabaku saturošus izstrādājumus, saskata ieguvumus: bezdūmu produktu lietošana mazāk traucē apkārtējos nekā cigarešu smēķēšana; pārejot no cigaretēm uz alternatīviem bezdūmu produktiem es sāku labāk sajust ēdiena aromātu; mana sabiedriskā dzīve ir uzlabojusies, kopš pārgāju no cigaretēm uz alternatīviem bezdūmu produktiem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31700-199E-4D9E-B8C7-1AADB021145D}"/>
              </a:ext>
            </a:extLst>
          </p:cNvPr>
          <p:cNvSpPr txBox="1"/>
          <p:nvPr/>
        </p:nvSpPr>
        <p:spPr>
          <a:xfrm>
            <a:off x="359999" y="3975777"/>
            <a:ext cx="11466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dirty="0"/>
              <a:t>Saeimā tiek izskatīts priekšlikums aizliegt visa veida garšas bezdūmu produktiem, tostarp mentola garšu. Ja tas notiks, ceturtā daļa (28%) bezdūmu produktu lietotāju apsver iespēju iegādāties šos produktus no citām valstīm, piektā daļa</a:t>
            </a:r>
            <a:r>
              <a:rPr lang="lv-LV" sz="1600" dirty="0">
                <a:solidFill>
                  <a:srgbClr val="333333"/>
                </a:solidFill>
              </a:rPr>
              <a:t> –</a:t>
            </a:r>
            <a:r>
              <a:rPr lang="lv-LV" sz="1600" dirty="0"/>
              <a:t> (20%) pāriet uz bezdūmu produktiem bez aromatizētājiem, bet 15% plāno pāriet uz cigarešu vai citu tradicionālo tabakas produktu lietošanu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v-LV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135D5-BFEE-4C78-96AA-2E3D5DB2E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57C24F8-BBC1-4B48-B2DA-A212A34041A6}"/>
              </a:ext>
            </a:extLst>
          </p:cNvPr>
          <p:cNvSpPr txBox="1">
            <a:spLocks/>
          </p:cNvSpPr>
          <p:nvPr/>
        </p:nvSpPr>
        <p:spPr>
          <a:xfrm>
            <a:off x="387402" y="1519264"/>
            <a:ext cx="2791012" cy="34619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lv-LV" sz="1200" dirty="0">
              <a:solidFill>
                <a:srgbClr val="717171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D9188E-297B-4C53-9F17-8DCCA7669898}"/>
              </a:ext>
            </a:extLst>
          </p:cNvPr>
          <p:cNvGrpSpPr/>
          <p:nvPr/>
        </p:nvGrpSpPr>
        <p:grpSpPr>
          <a:xfrm>
            <a:off x="3761571" y="5812872"/>
            <a:ext cx="1333491" cy="246056"/>
            <a:chOff x="6964025" y="5822528"/>
            <a:chExt cx="1400574" cy="25843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79502E4-5B90-411A-9FB4-1D3C4C59FF6F}"/>
                </a:ext>
              </a:extLst>
            </p:cNvPr>
            <p:cNvSpPr/>
            <p:nvPr/>
          </p:nvSpPr>
          <p:spPr bwMode="ltGray">
            <a:xfrm>
              <a:off x="7060438" y="5850897"/>
              <a:ext cx="1304161" cy="206476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lv-LV" sz="1200" dirty="0">
                  <a:solidFill>
                    <a:schemeClr val="tx1"/>
                  </a:solidFill>
                </a:rPr>
                <a:t> www.kantar.lv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82F3405-0697-4B79-A0F2-207BD66F4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64025" y="5822528"/>
              <a:ext cx="258434" cy="258434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BFC4F-9E81-4C7C-9F82-A0A9DB28205D}"/>
              </a:ext>
            </a:extLst>
          </p:cNvPr>
          <p:cNvGraphicFramePr>
            <a:graphicFrameLocks noGrp="1"/>
          </p:cNvGraphicFramePr>
          <p:nvPr/>
        </p:nvGraphicFramePr>
        <p:xfrm>
          <a:off x="255155" y="5489771"/>
          <a:ext cx="18623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390">
                  <a:extLst>
                    <a:ext uri="{9D8B030D-6E8A-4147-A177-3AD203B41FA5}">
                      <a16:colId xmlns:a16="http://schemas.microsoft.com/office/drawing/2014/main" val="3279595812"/>
                    </a:ext>
                  </a:extLst>
                </a:gridCol>
              </a:tblGrid>
              <a:tr h="247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noProof="0" dirty="0">
                          <a:solidFill>
                            <a:schemeClr val="tx1"/>
                          </a:solidFill>
                        </a:rPr>
                        <a:t>Adrese:</a:t>
                      </a:r>
                      <a:endParaRPr lang="lv-LV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200" b="0" noProof="0" dirty="0">
                          <a:solidFill>
                            <a:schemeClr val="tx1"/>
                          </a:solidFill>
                        </a:rPr>
                        <a:t>Kronvalda bulv. 3-2, </a:t>
                      </a:r>
                    </a:p>
                    <a:p>
                      <a:r>
                        <a:rPr lang="lv-LV" sz="1200" b="0" noProof="0" dirty="0">
                          <a:solidFill>
                            <a:schemeClr val="tx1"/>
                          </a:solidFill>
                        </a:rPr>
                        <a:t>Rīga, LV-1010, Latvija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38535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62148B6-D50C-42BC-BD63-66AF43BA90B7}"/>
              </a:ext>
            </a:extLst>
          </p:cNvPr>
          <p:cNvGraphicFramePr>
            <a:graphicFrameLocks noGrp="1"/>
          </p:cNvGraphicFramePr>
          <p:nvPr/>
        </p:nvGraphicFramePr>
        <p:xfrm>
          <a:off x="2117545" y="5467229"/>
          <a:ext cx="1509132" cy="60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32">
                  <a:extLst>
                    <a:ext uri="{9D8B030D-6E8A-4147-A177-3AD203B41FA5}">
                      <a16:colId xmlns:a16="http://schemas.microsoft.com/office/drawing/2014/main" val="3279595812"/>
                    </a:ext>
                  </a:extLst>
                </a:gridCol>
              </a:tblGrid>
              <a:tr h="2471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</a:rPr>
                        <a:t>Telefons:</a:t>
                      </a:r>
                      <a:endParaRPr lang="lv-LV" sz="12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</a:rPr>
                        <a:t>+371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67 096 300</a:t>
                      </a:r>
                      <a:endParaRPr lang="lv-LV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38535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5F993F3-106C-48E6-BD58-06805848D287}"/>
              </a:ext>
            </a:extLst>
          </p:cNvPr>
          <p:cNvGraphicFramePr>
            <a:graphicFrameLocks noGrp="1"/>
          </p:cNvGraphicFramePr>
          <p:nvPr/>
        </p:nvGraphicFramePr>
        <p:xfrm>
          <a:off x="3726583" y="5452381"/>
          <a:ext cx="1632160" cy="33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60">
                  <a:extLst>
                    <a:ext uri="{9D8B030D-6E8A-4147-A177-3AD203B41FA5}">
                      <a16:colId xmlns:a16="http://schemas.microsoft.com/office/drawing/2014/main" val="3279595812"/>
                    </a:ext>
                  </a:extLst>
                </a:gridCol>
              </a:tblGrid>
              <a:tr h="2471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</a:rPr>
                        <a:t>Mājas lapa:</a:t>
                      </a:r>
                      <a:endParaRPr lang="lv-LV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385358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6563803-B017-4D81-B8E2-137A6924B8C9}"/>
              </a:ext>
            </a:extLst>
          </p:cNvPr>
          <p:cNvGraphicFramePr>
            <a:graphicFrameLocks noGrp="1"/>
          </p:cNvGraphicFramePr>
          <p:nvPr/>
        </p:nvGraphicFramePr>
        <p:xfrm>
          <a:off x="5587808" y="5467229"/>
          <a:ext cx="1509132" cy="331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32">
                  <a:extLst>
                    <a:ext uri="{9D8B030D-6E8A-4147-A177-3AD203B41FA5}">
                      <a16:colId xmlns:a16="http://schemas.microsoft.com/office/drawing/2014/main" val="3279595812"/>
                    </a:ext>
                  </a:extLst>
                </a:gridCol>
              </a:tblGrid>
              <a:tr h="2471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</a:rPr>
                        <a:t>Sociālie tīkli:</a:t>
                      </a:r>
                      <a:endParaRPr lang="lv-LV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385358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649FB469-D5D2-4DB9-A82E-A17F4640B413}"/>
              </a:ext>
            </a:extLst>
          </p:cNvPr>
          <p:cNvSpPr/>
          <p:nvPr/>
        </p:nvSpPr>
        <p:spPr>
          <a:xfrm>
            <a:off x="6572624" y="5513436"/>
            <a:ext cx="792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dirty="0"/>
              <a:t>@Kantar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39A8402-1170-4C5C-BD00-1177C426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199" y="5790435"/>
            <a:ext cx="1683012" cy="34716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186A648-8BAD-4864-A831-8F53C8F7B274}"/>
              </a:ext>
            </a:extLst>
          </p:cNvPr>
          <p:cNvSpPr txBox="1">
            <a:spLocks/>
          </p:cNvSpPr>
          <p:nvPr/>
        </p:nvSpPr>
        <p:spPr>
          <a:xfrm>
            <a:off x="245379" y="3214917"/>
            <a:ext cx="2506880" cy="11398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lv-LV" sz="1400" b="1" dirty="0" err="1"/>
              <a:t>Revita</a:t>
            </a:r>
            <a:r>
              <a:rPr lang="lv-LV" sz="1400" b="1" dirty="0"/>
              <a:t> Logina</a:t>
            </a:r>
          </a:p>
          <a:p>
            <a:pPr>
              <a:spcBef>
                <a:spcPts val="0"/>
              </a:spcBef>
              <a:defRPr/>
            </a:pPr>
            <a:r>
              <a:rPr lang="lv-LV" sz="1200" dirty="0"/>
              <a:t>Vecākā klientu vadītāja</a:t>
            </a:r>
          </a:p>
          <a:p>
            <a:pPr>
              <a:spcBef>
                <a:spcPts val="0"/>
              </a:spcBef>
              <a:defRPr/>
            </a:pPr>
            <a:r>
              <a:rPr lang="lv-LV" sz="1200" b="1" dirty="0" err="1">
                <a:solidFill>
                  <a:srgbClr val="C09F11"/>
                </a:solidFill>
              </a:rPr>
              <a:t>Brand</a:t>
            </a:r>
            <a:r>
              <a:rPr lang="lv-LV" sz="1200" b="1" dirty="0">
                <a:solidFill>
                  <a:srgbClr val="C09F11"/>
                </a:solidFill>
              </a:rPr>
              <a:t> &amp; </a:t>
            </a:r>
            <a:r>
              <a:rPr lang="lv-LV" sz="1200" b="1" dirty="0" err="1">
                <a:solidFill>
                  <a:srgbClr val="C09F11"/>
                </a:solidFill>
              </a:rPr>
              <a:t>Shopper</a:t>
            </a:r>
            <a:r>
              <a:rPr lang="lv-LV" sz="1200" b="1" dirty="0">
                <a:solidFill>
                  <a:srgbClr val="C09F11"/>
                </a:solidFill>
              </a:rPr>
              <a:t> | </a:t>
            </a:r>
            <a:r>
              <a:rPr lang="lv-LV" sz="1200" b="1" dirty="0" err="1">
                <a:solidFill>
                  <a:srgbClr val="C09F11"/>
                </a:solidFill>
              </a:rPr>
              <a:t>Consulting</a:t>
            </a:r>
            <a:endParaRPr lang="lv-LV" sz="1200" b="1" dirty="0">
              <a:solidFill>
                <a:srgbClr val="C09F1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lv-LV" sz="1200" u="sng" dirty="0" err="1">
                <a:cs typeface="Arial" panose="020B0604020202020204" pitchFamily="34" charset="0"/>
              </a:rPr>
              <a:t>Revita.Logina@kantar.com</a:t>
            </a:r>
            <a:endParaRPr lang="lv-LV" sz="1100" u="sng" dirty="0"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49163-1F68-4DFA-BD10-EE1336CB96BB}"/>
              </a:ext>
            </a:extLst>
          </p:cNvPr>
          <p:cNvSpPr/>
          <p:nvPr/>
        </p:nvSpPr>
        <p:spPr>
          <a:xfrm>
            <a:off x="229614" y="5043503"/>
            <a:ext cx="1988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u="sng" dirty="0">
                <a:solidFill>
                  <a:srgbClr val="C09F11"/>
                </a:solidFill>
              </a:rPr>
              <a:t>Sazinies ar mums:</a:t>
            </a:r>
            <a:endParaRPr lang="lv-LV" sz="1600" u="sng" dirty="0"/>
          </a:p>
        </p:txBody>
      </p:sp>
      <p:pic>
        <p:nvPicPr>
          <p:cNvPr id="23" name="Picture 4" descr="Cigarette smoke in motion in room">
            <a:extLst>
              <a:ext uri="{FF2B5EF4-FFF2-40B4-BE49-F238E27FC236}">
                <a16:creationId xmlns:a16="http://schemas.microsoft.com/office/drawing/2014/main" id="{CC438E83-0194-4922-8971-5A30F8E02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7396"/>
          <a:stretch/>
        </p:blipFill>
        <p:spPr bwMode="auto">
          <a:xfrm>
            <a:off x="5410558" y="1287974"/>
            <a:ext cx="6451363" cy="36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hairpiece, X-ray film&#10;&#10;Description automatically generated">
            <a:extLst>
              <a:ext uri="{FF2B5EF4-FFF2-40B4-BE49-F238E27FC236}">
                <a16:creationId xmlns:a16="http://schemas.microsoft.com/office/drawing/2014/main" id="{2DDD08AB-E745-4E46-829F-F7A6D6C0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895" y="0"/>
            <a:ext cx="45549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0718"/>
            <a:ext cx="6908547" cy="403200"/>
          </a:xfrm>
        </p:spPr>
        <p:txBody>
          <a:bodyPr/>
          <a:lstStyle/>
          <a:p>
            <a:r>
              <a:rPr lang="lv-LV" dirty="0">
                <a:solidFill>
                  <a:srgbClr val="333333"/>
                </a:solidFill>
              </a:rPr>
              <a:t>35% Latvijas iedzīvotāju (18-60 </a:t>
            </a:r>
            <a:r>
              <a:rPr lang="lv-LV" dirty="0" err="1">
                <a:solidFill>
                  <a:srgbClr val="333333"/>
                </a:solidFill>
              </a:rPr>
              <a:t>g.v</a:t>
            </a:r>
            <a:r>
              <a:rPr lang="lv-LV" dirty="0">
                <a:solidFill>
                  <a:srgbClr val="333333"/>
                </a:solidFill>
              </a:rPr>
              <a:t>.) lieto tabaku un nikotīnu saturošus produktus</a:t>
            </a:r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5912CC2A-F383-4C96-A899-153A64438625}"/>
              </a:ext>
            </a:extLst>
          </p:cNvPr>
          <p:cNvGraphicFramePr>
            <a:graphicFrameLocks/>
          </p:cNvGraphicFramePr>
          <p:nvPr/>
        </p:nvGraphicFramePr>
        <p:xfrm>
          <a:off x="10318341" y="3481105"/>
          <a:ext cx="1039509" cy="46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357638" y="5919136"/>
            <a:ext cx="3391315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respondenti, n=1774</a:t>
            </a:r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8B04ACD0-CB4E-4ACF-AB03-D373650131C1}"/>
              </a:ext>
            </a:extLst>
          </p:cNvPr>
          <p:cNvSpPr txBox="1">
            <a:spLocks/>
          </p:cNvSpPr>
          <p:nvPr/>
        </p:nvSpPr>
        <p:spPr>
          <a:xfrm>
            <a:off x="357638" y="1487379"/>
            <a:ext cx="6379475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Q1. Vai Jūs personīgi lietojat tabaku un nikotīnu saturošus produktus?</a:t>
            </a:r>
          </a:p>
        </p:txBody>
      </p:sp>
      <p:graphicFrame>
        <p:nvGraphicFramePr>
          <p:cNvPr id="67" name="Content Placeholder 4">
            <a:extLst>
              <a:ext uri="{FF2B5EF4-FFF2-40B4-BE49-F238E27FC236}">
                <a16:creationId xmlns:a16="http://schemas.microsoft.com/office/drawing/2014/main" id="{67B96D21-4736-46DA-8A56-247D671CF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09370"/>
              </p:ext>
            </p:extLst>
          </p:nvPr>
        </p:nvGraphicFramePr>
        <p:xfrm>
          <a:off x="655843" y="1833545"/>
          <a:ext cx="5910591" cy="399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5EDF85-38D0-49A5-A29B-F52C5FAE706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7621515" y="6120000"/>
            <a:ext cx="4219860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FF43586F-98B2-4BA9-B2A7-279AE697DEE7}"/>
              </a:ext>
            </a:extLst>
          </p:cNvPr>
          <p:cNvSpPr/>
          <p:nvPr/>
        </p:nvSpPr>
        <p:spPr bwMode="ltGray">
          <a:xfrm>
            <a:off x="7612810" y="0"/>
            <a:ext cx="457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dirty="0">
              <a:solidFill>
                <a:schemeClr val="bg1"/>
              </a:solidFill>
            </a:endParaRPr>
          </a:p>
          <a:p>
            <a:pPr algn="just"/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dirty="0">
              <a:solidFill>
                <a:schemeClr val="bg1"/>
              </a:solidFill>
            </a:endParaRPr>
          </a:p>
          <a:p>
            <a:pPr algn="just"/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dirty="0">
              <a:solidFill>
                <a:schemeClr val="bg1"/>
              </a:solidFill>
            </a:endParaRPr>
          </a:p>
          <a:p>
            <a:pPr algn="just"/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dirty="0">
              <a:solidFill>
                <a:schemeClr val="bg1"/>
              </a:solidFill>
            </a:endParaRPr>
          </a:p>
          <a:p>
            <a:pPr algn="just"/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dirty="0">
              <a:solidFill>
                <a:schemeClr val="bg1"/>
              </a:solidFill>
            </a:endParaRPr>
          </a:p>
          <a:p>
            <a:pPr algn="just"/>
            <a:r>
              <a:rPr lang="lv-LV" sz="1600" b="0" dirty="0">
                <a:solidFill>
                  <a:schemeClr val="bg1"/>
                </a:solidFill>
              </a:rPr>
              <a:t>Salīdzinoši biežāk </a:t>
            </a:r>
            <a:r>
              <a:rPr lang="lv-LV" sz="1600" b="0" u="sng" dirty="0">
                <a:solidFill>
                  <a:schemeClr val="bg1"/>
                </a:solidFill>
              </a:rPr>
              <a:t>r</a:t>
            </a:r>
            <a:r>
              <a:rPr lang="lv-LV" sz="1600" u="sng" dirty="0">
                <a:solidFill>
                  <a:schemeClr val="bg1"/>
                </a:solidFill>
              </a:rPr>
              <a:t>egulāri</a:t>
            </a:r>
            <a:r>
              <a:rPr lang="lv-LV" sz="1600" dirty="0">
                <a:solidFill>
                  <a:schemeClr val="bg1"/>
                </a:solidFill>
              </a:rPr>
              <a:t> tabaku un nikotīnu saturošus produktus lieto vīrieši, ļaudis ar pamata un vidējo izglītību, zemiem ģimenes ienākumiem uz vienu cilvēku (līdz 300 €), kā arī vidējiem personīgajiem ienākumiem (līdz 500 €).</a:t>
            </a:r>
            <a:endParaRPr lang="lv-LV" sz="1600" b="0" dirty="0">
              <a:solidFill>
                <a:schemeClr val="bg1"/>
              </a:solidFill>
            </a:endParaRPr>
          </a:p>
          <a:p>
            <a:pPr algn="just"/>
            <a:endParaRPr lang="lv-LV" sz="1600" u="sng" dirty="0">
              <a:solidFill>
                <a:schemeClr val="bg1"/>
              </a:solidFill>
            </a:endParaRPr>
          </a:p>
          <a:p>
            <a:pPr algn="just"/>
            <a:r>
              <a:rPr lang="lv-LV" sz="1600" u="sng" dirty="0">
                <a:solidFill>
                  <a:schemeClr val="bg1"/>
                </a:solidFill>
              </a:rPr>
              <a:t>Agrāk lietoju, bet tagad vairs nelietoju</a:t>
            </a:r>
            <a:r>
              <a:rPr lang="lv-LV" sz="1600" dirty="0">
                <a:solidFill>
                  <a:schemeClr val="bg1"/>
                </a:solidFill>
              </a:rPr>
              <a:t>: salīdzinoši biežāk vīrieši kā arī mājsaimnieki/-</a:t>
            </a:r>
            <a:r>
              <a:rPr lang="lv-LV" sz="1600" dirty="0" err="1">
                <a:solidFill>
                  <a:schemeClr val="bg1"/>
                </a:solidFill>
              </a:rPr>
              <a:t>ces</a:t>
            </a:r>
            <a:endParaRPr lang="lv-LV" sz="1600" dirty="0">
              <a:solidFill>
                <a:schemeClr val="bg1"/>
              </a:solidFill>
            </a:endParaRPr>
          </a:p>
          <a:p>
            <a:pPr algn="just"/>
            <a:endParaRPr lang="lv-LV" sz="1600" u="sng" dirty="0">
              <a:solidFill>
                <a:schemeClr val="bg1"/>
              </a:solidFill>
            </a:endParaRPr>
          </a:p>
          <a:p>
            <a:pPr algn="just"/>
            <a:r>
              <a:rPr lang="lv-LV" sz="1600" u="sng" dirty="0">
                <a:solidFill>
                  <a:schemeClr val="bg1"/>
                </a:solidFill>
              </a:rPr>
              <a:t>Nekad nav lietojuši</a:t>
            </a:r>
            <a:r>
              <a:rPr lang="lv-LV" sz="1600" dirty="0">
                <a:solidFill>
                  <a:schemeClr val="bg1"/>
                </a:solidFill>
              </a:rPr>
              <a:t>: salīdzinoši biežāk sievietes, ļaudis ar augtāko izglītību, vadītāji/ augstākā līmeņa speciālisti.</a:t>
            </a:r>
            <a:endParaRPr lang="lv-LV" sz="16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8E92B-8DD9-487C-8F3F-FA0DA4FF6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398" y="3166833"/>
            <a:ext cx="1166583" cy="116658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78843-F799-4715-B8D9-B604C4A98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stract black and white backdrop of translucent fume with curves and swirls on black background">
            <a:extLst>
              <a:ext uri="{FF2B5EF4-FFF2-40B4-BE49-F238E27FC236}">
                <a16:creationId xmlns:a16="http://schemas.microsoft.com/office/drawing/2014/main" id="{E94D6197-356E-4637-9662-B7FFEA7B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60" y="0"/>
            <a:ext cx="442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F43586F-98B2-4BA9-B2A7-279AE697DEE7}"/>
              </a:ext>
            </a:extLst>
          </p:cNvPr>
          <p:cNvSpPr/>
          <p:nvPr/>
        </p:nvSpPr>
        <p:spPr bwMode="ltGray">
          <a:xfrm>
            <a:off x="7754122" y="0"/>
            <a:ext cx="4435748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0717"/>
            <a:ext cx="7002333" cy="902369"/>
          </a:xfrm>
        </p:spPr>
        <p:txBody>
          <a:bodyPr/>
          <a:lstStyle/>
          <a:p>
            <a:r>
              <a:rPr lang="lv-LV" sz="2400" dirty="0"/>
              <a:t>Bezdūmu produktus lieto 38% no visiem tabaku un nikotīnu saturošo produktu lietotājiem</a:t>
            </a:r>
            <a:endParaRPr lang="en-US" b="0" i="1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55EDF85-38D0-49A5-A29B-F52C5FAE706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7758508" y="6122875"/>
            <a:ext cx="4219860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F764CFB-8C4C-4025-BBCB-4C8FCBB00032}"/>
              </a:ext>
            </a:extLst>
          </p:cNvPr>
          <p:cNvSpPr txBox="1"/>
          <p:nvPr/>
        </p:nvSpPr>
        <p:spPr>
          <a:xfrm flipH="1">
            <a:off x="360000" y="5862022"/>
            <a:ext cx="7419201" cy="3385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Bāze: Visi tabaku un nikotīnu saturošu produktu lietotāji, n=615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82AC0C40-146C-4A2F-95B9-1A907D42E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488309"/>
              </p:ext>
            </p:extLst>
          </p:nvPr>
        </p:nvGraphicFramePr>
        <p:xfrm>
          <a:off x="1001419" y="1163760"/>
          <a:ext cx="5910591" cy="399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DD34E7EC-0CD8-4864-987C-0E6A35249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115" y="2503319"/>
            <a:ext cx="1166583" cy="11665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96CF08-C61F-484F-BAB7-4F75189DB691}"/>
              </a:ext>
            </a:extLst>
          </p:cNvPr>
          <p:cNvSpPr txBox="1">
            <a:spLocks/>
          </p:cNvSpPr>
          <p:nvPr/>
        </p:nvSpPr>
        <p:spPr>
          <a:xfrm>
            <a:off x="7909156" y="1333086"/>
            <a:ext cx="4069211" cy="50569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v-LV" sz="1800" b="0" u="sng" dirty="0">
                <a:solidFill>
                  <a:schemeClr val="bg1"/>
                </a:solidFill>
              </a:rPr>
              <a:t>Tikai smēķējamo tabaku saturošo produktu lietotāji</a:t>
            </a:r>
            <a:r>
              <a:rPr lang="lv-LV" sz="1800" b="0" dirty="0">
                <a:solidFill>
                  <a:schemeClr val="bg1"/>
                </a:solidFill>
              </a:rPr>
              <a:t> – salīdzinoši </a:t>
            </a:r>
            <a:r>
              <a:rPr lang="lv-LV" sz="1800" b="0" u="sng" dirty="0">
                <a:solidFill>
                  <a:schemeClr val="bg1"/>
                </a:solidFill>
              </a:rPr>
              <a:t>retāk</a:t>
            </a:r>
            <a:r>
              <a:rPr lang="lv-LV" sz="1800" b="0" dirty="0">
                <a:solidFill>
                  <a:schemeClr val="bg1"/>
                </a:solidFill>
              </a:rPr>
              <a:t> ir gados jaunākie cilvēki (18-29 </a:t>
            </a:r>
            <a:r>
              <a:rPr lang="lv-LV" sz="1800" b="0" dirty="0" err="1">
                <a:solidFill>
                  <a:schemeClr val="bg1"/>
                </a:solidFill>
              </a:rPr>
              <a:t>g.v</a:t>
            </a:r>
            <a:r>
              <a:rPr lang="lv-LV" sz="1800" b="0" dirty="0">
                <a:solidFill>
                  <a:schemeClr val="bg1"/>
                </a:solidFill>
              </a:rPr>
              <a:t>.), kā arī skolēni/ studenti.</a:t>
            </a:r>
          </a:p>
          <a:p>
            <a:pPr algn="just"/>
            <a:endParaRPr lang="lv-LV" sz="1800" b="0" dirty="0">
              <a:solidFill>
                <a:schemeClr val="bg1"/>
              </a:solidFill>
            </a:endParaRPr>
          </a:p>
          <a:p>
            <a:pPr algn="just"/>
            <a:r>
              <a:rPr lang="lv-LV" sz="1800" b="0" u="sng" dirty="0">
                <a:solidFill>
                  <a:schemeClr val="bg1"/>
                </a:solidFill>
              </a:rPr>
              <a:t>Duālie lietotāji</a:t>
            </a:r>
            <a:r>
              <a:rPr lang="lv-LV" sz="1800" b="0" dirty="0">
                <a:solidFill>
                  <a:schemeClr val="bg1"/>
                </a:solidFill>
              </a:rPr>
              <a:t> ir gados jaunāki cilvēki (18-29 </a:t>
            </a:r>
            <a:r>
              <a:rPr lang="lv-LV" sz="1800" b="0" dirty="0" err="1">
                <a:solidFill>
                  <a:schemeClr val="bg1"/>
                </a:solidFill>
              </a:rPr>
              <a:t>g.v</a:t>
            </a:r>
            <a:r>
              <a:rPr lang="lv-LV" sz="1800" b="0" dirty="0">
                <a:solidFill>
                  <a:schemeClr val="bg1"/>
                </a:solidFill>
              </a:rPr>
              <a:t>.), kā arī rīdzinieki un ļaudis ar augstiem ģimenes (virs 700 €) un personīgajiem (virs 1000 €) ienākumiem</a:t>
            </a:r>
          </a:p>
          <a:p>
            <a:pPr algn="just"/>
            <a:endParaRPr lang="lv-LV" sz="1800" b="0" u="sng" dirty="0">
              <a:solidFill>
                <a:schemeClr val="bg1"/>
              </a:solidFill>
            </a:endParaRPr>
          </a:p>
          <a:p>
            <a:pPr algn="just"/>
            <a:r>
              <a:rPr lang="lv-LV" sz="1800" b="0" u="sng" dirty="0">
                <a:solidFill>
                  <a:schemeClr val="bg1"/>
                </a:solidFill>
              </a:rPr>
              <a:t>Tikai bezdūmu produktu</a:t>
            </a:r>
            <a:r>
              <a:rPr lang="lv-LV" sz="1800" b="0" dirty="0">
                <a:solidFill>
                  <a:schemeClr val="bg1"/>
                </a:solidFill>
              </a:rPr>
              <a:t> lietotāji salīdzinoši biežāk ir sievietes, 18-29 </a:t>
            </a:r>
            <a:r>
              <a:rPr lang="lv-LV" sz="1800" b="0" dirty="0" err="1">
                <a:solidFill>
                  <a:schemeClr val="bg1"/>
                </a:solidFill>
              </a:rPr>
              <a:t>g.v</a:t>
            </a:r>
            <a:r>
              <a:rPr lang="lv-LV" sz="1800" b="0" dirty="0">
                <a:solidFill>
                  <a:schemeClr val="bg1"/>
                </a:solidFill>
              </a:rPr>
              <a:t>., kā arī rīdzinieki un ļaudis ar augstiem ģimenes ienākumiem (virs 700 €).</a:t>
            </a:r>
            <a:endParaRPr lang="en-US" sz="1800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82BB7-CEA9-4379-8CAA-ABF897EF89A4}"/>
              </a:ext>
            </a:extLst>
          </p:cNvPr>
          <p:cNvGrpSpPr/>
          <p:nvPr/>
        </p:nvGrpSpPr>
        <p:grpSpPr>
          <a:xfrm>
            <a:off x="515290" y="1601344"/>
            <a:ext cx="2422014" cy="2852144"/>
            <a:chOff x="515290" y="1927163"/>
            <a:chExt cx="2422014" cy="285214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07401A-C95F-46F3-A952-D00DC5A80FB0}"/>
                </a:ext>
              </a:extLst>
            </p:cNvPr>
            <p:cNvSpPr/>
            <p:nvPr/>
          </p:nvSpPr>
          <p:spPr bwMode="ltGray">
            <a:xfrm rot="966427">
              <a:off x="1366224" y="1927163"/>
              <a:ext cx="1571080" cy="28521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ED4C8-6175-4D6E-BDF2-B301F3C5A48C}"/>
                </a:ext>
              </a:extLst>
            </p:cNvPr>
            <p:cNvSpPr/>
            <p:nvPr/>
          </p:nvSpPr>
          <p:spPr bwMode="ltGray">
            <a:xfrm>
              <a:off x="515290" y="2592457"/>
              <a:ext cx="1219241" cy="33855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lv-LV" sz="1400" b="0" dirty="0">
                  <a:solidFill>
                    <a:schemeClr val="tx1"/>
                  </a:solidFill>
                </a:rPr>
                <a:t>Bezdūmu produktu lietotāji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9CBB2-E5C1-4041-8B30-5469C0E4EC15}"/>
              </a:ext>
            </a:extLst>
          </p:cNvPr>
          <p:cNvSpPr/>
          <p:nvPr/>
        </p:nvSpPr>
        <p:spPr bwMode="ltGray">
          <a:xfrm>
            <a:off x="4748929" y="4764795"/>
            <a:ext cx="2694142" cy="9000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200" i="1" dirty="0">
                <a:solidFill>
                  <a:srgbClr val="333333"/>
                </a:solidFill>
              </a:rPr>
              <a:t>Smēķējamo tabaku saturošie produkti = </a:t>
            </a:r>
          </a:p>
          <a:p>
            <a:r>
              <a:rPr lang="lv-LV" sz="1200" i="1" dirty="0">
                <a:solidFill>
                  <a:srgbClr val="333333"/>
                </a:solidFill>
              </a:rPr>
              <a:t>cigaretes, cigāri, </a:t>
            </a:r>
            <a:r>
              <a:rPr lang="lv-LV" sz="1200" i="1" dirty="0" err="1">
                <a:solidFill>
                  <a:srgbClr val="333333"/>
                </a:solidFill>
              </a:rPr>
              <a:t>cigarillas</a:t>
            </a:r>
            <a:r>
              <a:rPr lang="lv-LV" sz="1200" i="1" dirty="0">
                <a:solidFill>
                  <a:srgbClr val="333333"/>
                </a:solidFill>
              </a:rPr>
              <a:t>, uztinamās cigaretes, pīpju tabaka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33F795-0F66-4E94-BE6B-3083FA5ABA95}"/>
              </a:ext>
            </a:extLst>
          </p:cNvPr>
          <p:cNvSpPr/>
          <p:nvPr/>
        </p:nvSpPr>
        <p:spPr bwMode="ltGray">
          <a:xfrm>
            <a:off x="363588" y="4764795"/>
            <a:ext cx="3251971" cy="9000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lv-LV" sz="1200" i="1" dirty="0">
                <a:solidFill>
                  <a:srgbClr val="333333"/>
                </a:solidFill>
              </a:rPr>
              <a:t>Bezdūmu produkti = </a:t>
            </a:r>
          </a:p>
          <a:p>
            <a:r>
              <a:rPr lang="lv-LV" sz="1200" i="1" dirty="0">
                <a:solidFill>
                  <a:srgbClr val="333333"/>
                </a:solidFill>
              </a:rPr>
              <a:t>E-cigaretes (elektroniskās cigaretes, </a:t>
            </a:r>
            <a:r>
              <a:rPr lang="lv-LV" sz="1200" i="1" dirty="0" err="1">
                <a:solidFill>
                  <a:srgbClr val="333333"/>
                </a:solidFill>
              </a:rPr>
              <a:t>veips</a:t>
            </a:r>
            <a:r>
              <a:rPr lang="lv-LV" sz="1200" i="1" dirty="0">
                <a:solidFill>
                  <a:srgbClr val="333333"/>
                </a:solidFill>
              </a:rPr>
              <a:t>), karsējamā tabaka, </a:t>
            </a:r>
            <a:r>
              <a:rPr lang="lv-LV" sz="1200" i="1" dirty="0" err="1">
                <a:solidFill>
                  <a:srgbClr val="333333"/>
                </a:solidFill>
              </a:rPr>
              <a:t>beztabakas</a:t>
            </a:r>
            <a:r>
              <a:rPr lang="lv-LV" sz="1200" i="1" dirty="0">
                <a:solidFill>
                  <a:srgbClr val="333333"/>
                </a:solidFill>
              </a:rPr>
              <a:t> nikotīna spilventiņi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5B1EFE-C3D5-48B2-88E4-4C3E4B1AB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7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027DD54-A816-4111-B838-719360BF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3707"/>
              </p:ext>
            </p:extLst>
          </p:nvPr>
        </p:nvGraphicFramePr>
        <p:xfrm>
          <a:off x="334295" y="2478080"/>
          <a:ext cx="8577073" cy="305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">
                  <a:extLst>
                    <a:ext uri="{9D8B030D-6E8A-4147-A177-3AD203B41FA5}">
                      <a16:colId xmlns:a16="http://schemas.microsoft.com/office/drawing/2014/main" val="2798880796"/>
                    </a:ext>
                  </a:extLst>
                </a:gridCol>
                <a:gridCol w="8543391">
                  <a:extLst>
                    <a:ext uri="{9D8B030D-6E8A-4147-A177-3AD203B41FA5}">
                      <a16:colId xmlns:a16="http://schemas.microsoft.com/office/drawing/2014/main" val="2101815668"/>
                    </a:ext>
                  </a:extLst>
                </a:gridCol>
              </a:tblGrid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0548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19182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2836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07014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13401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549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09567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B40A48F-4ED8-4F54-8639-C8A32D7BE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62233"/>
              </p:ext>
            </p:extLst>
          </p:nvPr>
        </p:nvGraphicFramePr>
        <p:xfrm>
          <a:off x="1354087" y="1321489"/>
          <a:ext cx="10179997" cy="476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28187"/>
              </p:ext>
            </p:extLst>
          </p:nvPr>
        </p:nvGraphicFramePr>
        <p:xfrm>
          <a:off x="0" y="2478080"/>
          <a:ext cx="3706300" cy="3058436"/>
        </p:xfrm>
        <a:graphic>
          <a:graphicData uri="http://schemas.openxmlformats.org/drawingml/2006/table">
            <a:tbl>
              <a:tblPr/>
              <a:tblGrid>
                <a:gridCol w="370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Cigaretes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3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E-cigaretes (elektroniskās cigaretes, </a:t>
                      </a:r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veips</a:t>
                      </a:r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Karsējamā tabaka*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63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Smēķējamā tabaka </a:t>
                      </a:r>
                    </a:p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(uztinamās cigaretes, pīpju tabaka)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Cigāri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Cigarillas</a:t>
                      </a:r>
                      <a:endParaRPr lang="lv-LV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679355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Beztabakas</a:t>
                      </a:r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nikotīna spilventiņi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468902"/>
                  </a:ext>
                </a:extLst>
              </a:tr>
            </a:tbl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F209F439-6D03-4A78-BE7F-EBD67DF86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7590"/>
              </p:ext>
            </p:extLst>
          </p:nvPr>
        </p:nvGraphicFramePr>
        <p:xfrm>
          <a:off x="7793614" y="1949251"/>
          <a:ext cx="1274562" cy="413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7"/>
            <a:ext cx="11466876" cy="780255"/>
          </a:xfrm>
        </p:spPr>
        <p:txBody>
          <a:bodyPr/>
          <a:lstStyle/>
          <a:p>
            <a:r>
              <a:rPr lang="lv-LV" dirty="0"/>
              <a:t>Absolūtais vairākums (80%) t</a:t>
            </a:r>
            <a:r>
              <a:rPr lang="lv-LV" dirty="0">
                <a:solidFill>
                  <a:srgbClr val="333333"/>
                </a:solidFill>
              </a:rPr>
              <a:t>abaku un nikotīnu saturošo produktu lietotāju smēķē cigaretes</a:t>
            </a:r>
            <a:br>
              <a:rPr lang="lv-LV" dirty="0">
                <a:solidFill>
                  <a:srgbClr val="333333"/>
                </a:solidFill>
              </a:rPr>
            </a:b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359999" y="5878827"/>
            <a:ext cx="6464537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3344C8-6CE2-42DF-995D-0AC007E6CC55}"/>
              </a:ext>
            </a:extLst>
          </p:cNvPr>
          <p:cNvSpPr txBox="1"/>
          <p:nvPr/>
        </p:nvSpPr>
        <p:spPr>
          <a:xfrm>
            <a:off x="3724588" y="2258157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4D5F17B-5D67-4EB0-A282-B89A5CB6A904}"/>
              </a:ext>
            </a:extLst>
          </p:cNvPr>
          <p:cNvSpPr txBox="1">
            <a:spLocks/>
          </p:cNvSpPr>
          <p:nvPr/>
        </p:nvSpPr>
        <p:spPr>
          <a:xfrm>
            <a:off x="308914" y="1342604"/>
            <a:ext cx="9967183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Q2. Lūdzu, norādiet, cik bieži Jūs lietojat katru no minētajiem tabaku un nikotīnu saturošajiem produktiem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D37E3-3270-4B91-BCF7-4B2330D12AF5}"/>
              </a:ext>
            </a:extLst>
          </p:cNvPr>
          <p:cNvSpPr txBox="1"/>
          <p:nvPr/>
        </p:nvSpPr>
        <p:spPr>
          <a:xfrm>
            <a:off x="4876983" y="5647030"/>
            <a:ext cx="41931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+mj-lt"/>
              </a:rPr>
              <a:t>* </a:t>
            </a:r>
            <a:r>
              <a:rPr lang="lv-LV" sz="1100" dirty="0">
                <a:solidFill>
                  <a:srgbClr val="000000"/>
                </a:solidFill>
                <a:latin typeface="+mj-lt"/>
              </a:rPr>
              <a:t>R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+mj-lt"/>
              </a:rPr>
              <a:t>ūpnieciski apstrādāta tabaka, kas sagatavota, lai izdalītu nikotīnu saturošu tvaiku, neizmantojot degšanas procesu</a:t>
            </a:r>
            <a:endParaRPr lang="lv-LV" sz="11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F37E1D-0511-4239-B24A-789304862988}"/>
              </a:ext>
            </a:extLst>
          </p:cNvPr>
          <p:cNvSpPr/>
          <p:nvPr/>
        </p:nvSpPr>
        <p:spPr bwMode="ltGray">
          <a:xfrm>
            <a:off x="7998548" y="2053340"/>
            <a:ext cx="601385" cy="31422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lv-LV" sz="1200" b="1" dirty="0">
                <a:solidFill>
                  <a:schemeClr val="tx2">
                    <a:lumMod val="50000"/>
                  </a:schemeClr>
                </a:solidFill>
              </a:rPr>
              <a:t>Lieto</a:t>
            </a:r>
            <a:endParaRPr lang="en-US" sz="1200" b="1" dirty="0" err="1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C75CC7-97DE-460A-A462-C746BC0D6516}"/>
              </a:ext>
            </a:extLst>
          </p:cNvPr>
          <p:cNvGrpSpPr/>
          <p:nvPr/>
        </p:nvGrpSpPr>
        <p:grpSpPr>
          <a:xfrm>
            <a:off x="7938925" y="2267175"/>
            <a:ext cx="653634" cy="169799"/>
            <a:chOff x="8599102" y="2267175"/>
            <a:chExt cx="653634" cy="1697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1E6950-EEEA-4686-AF44-03F0F12382FD}"/>
                </a:ext>
              </a:extLst>
            </p:cNvPr>
            <p:cNvGrpSpPr/>
            <p:nvPr/>
          </p:nvGrpSpPr>
          <p:grpSpPr>
            <a:xfrm>
              <a:off x="8599102" y="2267175"/>
              <a:ext cx="653634" cy="169799"/>
              <a:chOff x="8599102" y="2267175"/>
              <a:chExt cx="653634" cy="16979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E290EE8-DD84-4BCF-B136-BE67569496FD}"/>
                  </a:ext>
                </a:extLst>
              </p:cNvPr>
              <p:cNvGrpSpPr/>
              <p:nvPr/>
            </p:nvGrpSpPr>
            <p:grpSpPr>
              <a:xfrm>
                <a:off x="8599102" y="2267175"/>
                <a:ext cx="653634" cy="169799"/>
                <a:chOff x="9835327" y="1933800"/>
                <a:chExt cx="653634" cy="169799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C9255CA6-AFA1-47C5-8617-3C8897D64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6200000">
                  <a:off x="10087037" y="1691622"/>
                  <a:ext cx="150214" cy="653634"/>
                </a:xfrm>
                <a:prstGeom prst="rect">
                  <a:avLst/>
                </a:prstGeom>
              </p:spPr>
            </p:pic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0261EEA0-3407-445F-9AB4-542BD824AED5}"/>
                    </a:ext>
                  </a:extLst>
                </p:cNvPr>
                <p:cNvGrpSpPr/>
                <p:nvPr/>
              </p:nvGrpSpPr>
              <p:grpSpPr>
                <a:xfrm>
                  <a:off x="9996055" y="1933800"/>
                  <a:ext cx="367675" cy="169799"/>
                  <a:chOff x="9996055" y="1933800"/>
                  <a:chExt cx="367675" cy="169799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3AA2CF5-0BF7-4724-A009-BDC4FA41726F}"/>
                      </a:ext>
                    </a:extLst>
                  </p:cNvPr>
                  <p:cNvSpPr txBox="1"/>
                  <p:nvPr/>
                </p:nvSpPr>
                <p:spPr>
                  <a:xfrm>
                    <a:off x="9996055" y="1933800"/>
                    <a:ext cx="11829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lv-LV" sz="1100" dirty="0"/>
                      <a:t>+</a:t>
                    </a:r>
                    <a:endParaRPr lang="en-US" sz="1100" dirty="0" err="1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AD32244-6597-420D-92BD-8F0D628255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45434" y="1934322"/>
                    <a:ext cx="118296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lv-LV" sz="1100" dirty="0"/>
                      <a:t>+</a:t>
                    </a:r>
                    <a:endParaRPr lang="en-US" sz="1100" dirty="0" err="1"/>
                  </a:p>
                </p:txBody>
              </p:sp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1A3485A-ED65-4EC7-989C-71C138E5AD7D}"/>
                  </a:ext>
                </a:extLst>
              </p:cNvPr>
              <p:cNvSpPr/>
              <p:nvPr/>
            </p:nvSpPr>
            <p:spPr bwMode="ltGray">
              <a:xfrm>
                <a:off x="8605541" y="2298369"/>
                <a:ext cx="113025" cy="113025"/>
              </a:xfrm>
              <a:prstGeom prst="rect">
                <a:avLst/>
              </a:prstGeom>
              <a:solidFill>
                <a:srgbClr val="00307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600" b="0" dirty="0" err="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6A97E48-A325-460F-8386-670C7809CD5B}"/>
                  </a:ext>
                </a:extLst>
              </p:cNvPr>
              <p:cNvSpPr/>
              <p:nvPr/>
            </p:nvSpPr>
            <p:spPr bwMode="ltGray">
              <a:xfrm>
                <a:off x="8867623" y="2298369"/>
                <a:ext cx="113025" cy="113025"/>
              </a:xfrm>
              <a:prstGeom prst="rect">
                <a:avLst/>
              </a:prstGeom>
              <a:solidFill>
                <a:srgbClr val="0048B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600" b="0" dirty="0" err="1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4A345F-7EA8-4107-AEA0-30BC945A9798}"/>
                </a:ext>
              </a:extLst>
            </p:cNvPr>
            <p:cNvSpPr/>
            <p:nvPr/>
          </p:nvSpPr>
          <p:spPr bwMode="ltGray">
            <a:xfrm>
              <a:off x="9123724" y="2298369"/>
              <a:ext cx="113025" cy="113025"/>
            </a:xfrm>
            <a:prstGeom prst="rect">
              <a:avLst/>
            </a:prstGeom>
            <a:solidFill>
              <a:srgbClr val="0060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600" b="0" dirty="0" err="1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8760154-340D-42BC-B84B-7EF3E61C8A63}"/>
              </a:ext>
            </a:extLst>
          </p:cNvPr>
          <p:cNvSpPr txBox="1"/>
          <p:nvPr/>
        </p:nvSpPr>
        <p:spPr>
          <a:xfrm>
            <a:off x="9012473" y="2022137"/>
            <a:ext cx="29656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200" dirty="0"/>
              <a:t>Salīdzinoši biežāk: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lv-LV" sz="1200" u="sng" dirty="0"/>
              <a:t>Cigaretes</a:t>
            </a:r>
            <a:r>
              <a:rPr lang="lv-LV" sz="1200" dirty="0"/>
              <a:t> lieto vīrieši, 40-60 g. v., pēc nodarbošanās – pats sev darba devējs, strādnieks, bezdarbnieks, ģimenes ienākumi uz vienu cilvēku 300-500 €.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1200" u="sng" dirty="0"/>
              <a:t>E-cigaretes</a:t>
            </a:r>
            <a:r>
              <a:rPr lang="lv-LV" sz="1200" dirty="0"/>
              <a:t>: sievietes, 18-29 g. v., rīdzinieki, pēc nodarbošanās – speciālists/ darbinieks, skolēns/ students, ģimenes ienākumi virs 700 € uz vienu ģimenes locekli.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1200" u="sng" dirty="0"/>
              <a:t>Karsējamā tabaka</a:t>
            </a:r>
            <a:r>
              <a:rPr lang="lv-LV" sz="1200" dirty="0"/>
              <a:t>: 18-29 g. v., ļaudis ar augstiem ģimenes (virs 700 €) un personīgajiem (virs 1000 €) ienākumiem.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1200" u="sng" dirty="0"/>
              <a:t>Smēķējamā tabaka</a:t>
            </a:r>
            <a:r>
              <a:rPr lang="lv-LV" sz="1200" dirty="0"/>
              <a:t>: vīrieši.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lv-LV" sz="1200" u="sng" dirty="0"/>
              <a:t>Cigāri</a:t>
            </a:r>
            <a:r>
              <a:rPr lang="lv-LV" sz="1200" dirty="0"/>
              <a:t>: vīrieši, pēc nodarbošanās – pats sev darba devējs, personīgie ienākumi virs 1000 €.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lv-LV" sz="1200" u="sng" dirty="0"/>
              <a:t>Cigarillas</a:t>
            </a:r>
            <a:r>
              <a:rPr lang="lv-LV" sz="1200" dirty="0"/>
              <a:t>: vīrieši, pēc nodarbošanās – vadītājs, augstākā līmeņa speciālists.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F9506-343E-4454-B167-75586B84AA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0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027DD54-A816-4111-B838-719360BF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29139"/>
              </p:ext>
            </p:extLst>
          </p:nvPr>
        </p:nvGraphicFramePr>
        <p:xfrm>
          <a:off x="405917" y="2478080"/>
          <a:ext cx="8577073" cy="305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">
                  <a:extLst>
                    <a:ext uri="{9D8B030D-6E8A-4147-A177-3AD203B41FA5}">
                      <a16:colId xmlns:a16="http://schemas.microsoft.com/office/drawing/2014/main" val="2798880796"/>
                    </a:ext>
                  </a:extLst>
                </a:gridCol>
                <a:gridCol w="8543391">
                  <a:extLst>
                    <a:ext uri="{9D8B030D-6E8A-4147-A177-3AD203B41FA5}">
                      <a16:colId xmlns:a16="http://schemas.microsoft.com/office/drawing/2014/main" val="2101815668"/>
                    </a:ext>
                  </a:extLst>
                </a:gridCol>
              </a:tblGrid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0548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19182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2836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07014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13401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549"/>
                  </a:ext>
                </a:extLst>
              </a:tr>
              <a:tr h="436919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09567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B40A48F-4ED8-4F54-8639-C8A32D7BE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26820"/>
              </p:ext>
            </p:extLst>
          </p:nvPr>
        </p:nvGraphicFramePr>
        <p:xfrm>
          <a:off x="1425709" y="1321489"/>
          <a:ext cx="10179997" cy="476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83144"/>
              </p:ext>
            </p:extLst>
          </p:nvPr>
        </p:nvGraphicFramePr>
        <p:xfrm>
          <a:off x="71622" y="2478080"/>
          <a:ext cx="3706300" cy="3058436"/>
        </p:xfrm>
        <a:graphic>
          <a:graphicData uri="http://schemas.openxmlformats.org/drawingml/2006/table">
            <a:tbl>
              <a:tblPr/>
              <a:tblGrid>
                <a:gridCol w="370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Cigaretes, </a:t>
                      </a:r>
                      <a:r>
                        <a:rPr lang="lv-LV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n=498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63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e-cigaretes </a:t>
                      </a:r>
                    </a:p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(elektroniskās cigaretes, </a:t>
                      </a:r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veips</a:t>
                      </a:r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n=153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Karsējamā tabaka*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n=129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63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Smēķējamā tabaka </a:t>
                      </a:r>
                    </a:p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(uztinamās cigaretes, pīpju tabaka)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n=121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Cigāri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n=104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Cigarillas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n=101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679355"/>
                  </a:ext>
                </a:extLst>
              </a:tr>
              <a:tr h="434462"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Beztabakas</a:t>
                      </a:r>
                      <a:r>
                        <a:rPr lang="lv-LV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nikotīna spilventiņi</a:t>
                      </a:r>
                      <a:r>
                        <a:rPr lang="lv-LV" sz="12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lv-LV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n=36**</a:t>
                      </a:r>
                      <a:endParaRPr lang="lv-LV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74689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348092" cy="403200"/>
          </a:xfrm>
        </p:spPr>
        <p:txBody>
          <a:bodyPr/>
          <a:lstStyle/>
          <a:p>
            <a:r>
              <a:rPr lang="lv-LV" dirty="0">
                <a:solidFill>
                  <a:srgbClr val="333333"/>
                </a:solidFill>
              </a:rPr>
              <a:t>V</a:t>
            </a:r>
            <a:r>
              <a:rPr lang="lv-LV" sz="2400" dirty="0"/>
              <a:t>airākums (75%) cigarešu lietotāju smēķē tās katru vai gandrīz katru dienu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396943" y="5668509"/>
            <a:ext cx="891331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Respondenti, kuri lieto tabaku un nikotīnu saturošos produktus un kuri lieto konkrēto produktu, skatīt «n» grafikā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3344C8-6CE2-42DF-995D-0AC007E6CC55}"/>
              </a:ext>
            </a:extLst>
          </p:cNvPr>
          <p:cNvSpPr txBox="1"/>
          <p:nvPr/>
        </p:nvSpPr>
        <p:spPr>
          <a:xfrm>
            <a:off x="3796210" y="2258157"/>
            <a:ext cx="3419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200" dirty="0"/>
              <a:t>%</a:t>
            </a:r>
            <a:endParaRPr lang="en-US" sz="1200" dirty="0" err="1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4D5F17B-5D67-4EB0-A282-B89A5CB6A904}"/>
              </a:ext>
            </a:extLst>
          </p:cNvPr>
          <p:cNvSpPr txBox="1">
            <a:spLocks/>
          </p:cNvSpPr>
          <p:nvPr/>
        </p:nvSpPr>
        <p:spPr>
          <a:xfrm>
            <a:off x="308913" y="1218284"/>
            <a:ext cx="10547999" cy="26488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Q2. Lūdzu, norādiet, cik bieži Jūs lietojat katru no minētajiem tabaku un nikotīnu saturošajiem produktiem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D37E3-3270-4B91-BCF7-4B2330D12AF5}"/>
              </a:ext>
            </a:extLst>
          </p:cNvPr>
          <p:cNvSpPr txBox="1"/>
          <p:nvPr/>
        </p:nvSpPr>
        <p:spPr>
          <a:xfrm>
            <a:off x="2095754" y="6206834"/>
            <a:ext cx="8498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+mj-lt"/>
              </a:rPr>
              <a:t>* </a:t>
            </a:r>
            <a:r>
              <a:rPr lang="lv-LV" sz="1100" dirty="0">
                <a:solidFill>
                  <a:srgbClr val="000000"/>
                </a:solidFill>
                <a:latin typeface="+mj-lt"/>
              </a:rPr>
              <a:t>R</a:t>
            </a:r>
            <a:r>
              <a:rPr lang="lv-LV" sz="1100" b="0" i="0" u="none" strike="noStrike" dirty="0">
                <a:solidFill>
                  <a:srgbClr val="000000"/>
                </a:solidFill>
                <a:effectLst/>
                <a:latin typeface="+mj-lt"/>
              </a:rPr>
              <a:t>ūpnieciski apstrādāta tabaka, kas sagatavota, lai izdalītu nikotīnu saturošu tvaiku, neizmantojot degšanas procesu</a:t>
            </a:r>
            <a:endParaRPr lang="lv-LV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58C205-002F-4421-A304-A24CDECBA85B}"/>
              </a:ext>
            </a:extLst>
          </p:cNvPr>
          <p:cNvSpPr txBox="1"/>
          <p:nvPr/>
        </p:nvSpPr>
        <p:spPr>
          <a:xfrm flipH="1">
            <a:off x="2192432" y="6477625"/>
            <a:ext cx="4187944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Maza bāze, lai veiktu statistiski nozīmīgus secinājumus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44608-936C-4E97-A65B-2756961DA691}"/>
              </a:ext>
            </a:extLst>
          </p:cNvPr>
          <p:cNvSpPr txBox="1"/>
          <p:nvPr/>
        </p:nvSpPr>
        <p:spPr>
          <a:xfrm>
            <a:off x="396943" y="5847371"/>
            <a:ext cx="49662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100" dirty="0"/>
              <a:t>Piezīme: Produkti ranžēti pēc </a:t>
            </a:r>
            <a:r>
              <a:rPr lang="lv-LV" sz="1100" b="0" dirty="0"/>
              <a:t>lietošanas īpatsvara</a:t>
            </a:r>
            <a:endParaRPr lang="en-US" sz="11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59893-62BE-4938-8735-7845E22B457B}"/>
              </a:ext>
            </a:extLst>
          </p:cNvPr>
          <p:cNvSpPr txBox="1"/>
          <p:nvPr/>
        </p:nvSpPr>
        <p:spPr>
          <a:xfrm>
            <a:off x="9012473" y="2990756"/>
            <a:ext cx="2965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1200" dirty="0"/>
              <a:t>Salīdzinoši biežāk katru vai gandrīz katru dienu: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lv-LV" sz="1200" u="sng" dirty="0"/>
              <a:t>Cigaretes</a:t>
            </a:r>
            <a:r>
              <a:rPr lang="lv-LV" sz="1200" dirty="0"/>
              <a:t> lieto vīrieši, 40-60 g. v., ar pamata vai vidējo izglītību, pēc nodarbošanās – pats sev darba devējs, strādnieks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1200" u="sng" dirty="0"/>
              <a:t>E-cigaretes</a:t>
            </a:r>
            <a:r>
              <a:rPr lang="lv-LV" sz="1200" dirty="0"/>
              <a:t>: sievietes, 18-29 g. v., pēc nodarbošanās – skolēns/ students.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sz="1200" u="sng" dirty="0"/>
              <a:t>Karsējamā tabaka</a:t>
            </a:r>
            <a:r>
              <a:rPr lang="lv-LV" sz="1200" dirty="0"/>
              <a:t>: 18-29 g. v., ļaudis ar augstiem ģimenes (virs 700 €).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49337-607B-48AF-A73C-925A71BB8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57" y="285133"/>
            <a:ext cx="11485717" cy="689425"/>
          </a:xfrm>
        </p:spPr>
        <p:txBody>
          <a:bodyPr/>
          <a:lstStyle/>
          <a:p>
            <a:r>
              <a:rPr lang="lv-LV" sz="2000" dirty="0">
                <a:solidFill>
                  <a:srgbClr val="333333"/>
                </a:solidFill>
              </a:rPr>
              <a:t>68% no visiem smēķējamo tabaku saturošo produktu (</a:t>
            </a:r>
            <a:r>
              <a:rPr lang="lv-LV" sz="2000" dirty="0"/>
              <a:t>cigaretes, cigāri, cigarillas, uztinamās cigaretes, pīpju tabaka)</a:t>
            </a:r>
            <a:r>
              <a:rPr lang="lv-LV" sz="2000" dirty="0">
                <a:solidFill>
                  <a:srgbClr val="333333"/>
                </a:solidFill>
              </a:rPr>
              <a:t> lietotājiem </a:t>
            </a:r>
            <a:r>
              <a:rPr lang="lv-LV" sz="2000" u="sng" dirty="0">
                <a:solidFill>
                  <a:srgbClr val="333333"/>
                </a:solidFill>
              </a:rPr>
              <a:t>vēlas atmest</a:t>
            </a:r>
            <a:r>
              <a:rPr lang="lv-LV" sz="2000" dirty="0">
                <a:solidFill>
                  <a:srgbClr val="333333"/>
                </a:solidFill>
              </a:rPr>
              <a:t> smēķēšanu un 74% </a:t>
            </a:r>
            <a:r>
              <a:rPr lang="lv-LV" sz="2000" u="sng" dirty="0">
                <a:solidFill>
                  <a:srgbClr val="333333"/>
                </a:solidFill>
              </a:rPr>
              <a:t>ir mēģinājuši atmest</a:t>
            </a:r>
            <a:endParaRPr lang="lv-LV" sz="2000" dirty="0">
              <a:solidFill>
                <a:srgbClr val="333333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A8C6EC-D2F6-48DE-8745-8E3E87B784A1}"/>
              </a:ext>
            </a:extLst>
          </p:cNvPr>
          <p:cNvSpPr txBox="1"/>
          <p:nvPr/>
        </p:nvSpPr>
        <p:spPr>
          <a:xfrm flipH="1">
            <a:off x="341158" y="5830144"/>
            <a:ext cx="8299268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smēķējamās tabakas lietotāji, n=532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36E9BD7-3195-4964-90B9-10FF77098296}"/>
              </a:ext>
            </a:extLst>
          </p:cNvPr>
          <p:cNvSpPr txBox="1">
            <a:spLocks/>
          </p:cNvSpPr>
          <p:nvPr/>
        </p:nvSpPr>
        <p:spPr>
          <a:xfrm>
            <a:off x="348751" y="1181119"/>
            <a:ext cx="11478123" cy="53478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1400" dirty="0"/>
              <a:t>To </a:t>
            </a:r>
            <a:r>
              <a:rPr lang="lv-LV" sz="1400" dirty="0">
                <a:solidFill>
                  <a:srgbClr val="333333"/>
                </a:solidFill>
              </a:rPr>
              <a:t>smēķējamo tabaku saturošo produktu </a:t>
            </a:r>
            <a:r>
              <a:rPr lang="lv-LV" sz="1400" dirty="0"/>
              <a:t>lietotāju vidū, kuri vēlas atmest smēķēšanu, neparādās statistiski </a:t>
            </a:r>
            <a:r>
              <a:rPr lang="lv-LV" sz="1400" dirty="0" err="1"/>
              <a:t>nozīmīg</a:t>
            </a:r>
            <a:r>
              <a:rPr lang="en-US" sz="1400" dirty="0"/>
              <a:t>as</a:t>
            </a:r>
            <a:r>
              <a:rPr lang="lv-LV" sz="1400" dirty="0"/>
              <a:t> </a:t>
            </a:r>
            <a:r>
              <a:rPr lang="lv-LV" sz="1400" dirty="0" err="1"/>
              <a:t>atšķirīb</a:t>
            </a:r>
            <a:r>
              <a:rPr lang="en-US" sz="1400" dirty="0"/>
              <a:t>as</a:t>
            </a:r>
            <a:r>
              <a:rPr lang="lv-LV" sz="1400" dirty="0"/>
              <a:t> sociāli demogrāfiskajās grupās, bet smēķēšanu atmest salīdzinoši biežāk ir mēģinājuši iedzīvotāji vecuma grupā 40-49 gadi, kā arī pēc nodarbošanās – strādnieki.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0DD805-25DC-4AC9-BEFC-4BDB1F7F739B}"/>
              </a:ext>
            </a:extLst>
          </p:cNvPr>
          <p:cNvGrpSpPr/>
          <p:nvPr/>
        </p:nvGrpSpPr>
        <p:grpSpPr>
          <a:xfrm>
            <a:off x="5602014" y="2061732"/>
            <a:ext cx="5969876" cy="1505812"/>
            <a:chOff x="5602014" y="1834016"/>
            <a:chExt cx="5969876" cy="15058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4C799C-8A12-4A35-B8A4-4D9C43C0A8EA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Jā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13D97B-AF83-4816-A722-AD4F88E385F8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Nē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E137F47-0542-41EE-8AC6-CD5490151F73}"/>
                </a:ext>
              </a:extLst>
            </p:cNvPr>
            <p:cNvSpPr/>
            <p:nvPr/>
          </p:nvSpPr>
          <p:spPr>
            <a:xfrm>
              <a:off x="9223727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1">
                      <a:lumMod val="75000"/>
                    </a:schemeClr>
                  </a:solidFill>
                </a:rPr>
                <a:t>Grūti pateikt</a:t>
              </a:r>
            </a:p>
          </p:txBody>
        </p:sp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F7940B9A-CB39-4807-BF9F-30939D8B51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78705028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33A47A-D903-4DF6-8007-971E468B1F9E}"/>
              </a:ext>
            </a:extLst>
          </p:cNvPr>
          <p:cNvGrpSpPr/>
          <p:nvPr/>
        </p:nvGrpSpPr>
        <p:grpSpPr>
          <a:xfrm>
            <a:off x="367884" y="2150748"/>
            <a:ext cx="5867379" cy="1357757"/>
            <a:chOff x="367884" y="1930376"/>
            <a:chExt cx="5867379" cy="135775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F8F3E6D-A7F3-402E-98F4-B5C279454116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8B9759DB-C4FC-4A18-B9B3-42E89EFC6415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7FDDD35-91C0-428A-ACB5-8EE6DD3B03C2}"/>
              </a:ext>
            </a:extLst>
          </p:cNvPr>
          <p:cNvSpPr txBox="1"/>
          <p:nvPr/>
        </p:nvSpPr>
        <p:spPr>
          <a:xfrm>
            <a:off x="727120" y="2634004"/>
            <a:ext cx="4738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lv-LV" sz="1800" dirty="0"/>
              <a:t>Q8. Vai Jūs vēlaties atmest smēķēšanu?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00A17F-62BA-4858-BAE5-7C61D47CE358}"/>
              </a:ext>
            </a:extLst>
          </p:cNvPr>
          <p:cNvGrpSpPr/>
          <p:nvPr/>
        </p:nvGrpSpPr>
        <p:grpSpPr>
          <a:xfrm>
            <a:off x="5602014" y="3913372"/>
            <a:ext cx="5969876" cy="1505812"/>
            <a:chOff x="5602014" y="1834016"/>
            <a:chExt cx="5969876" cy="15058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FE4CCB-D652-42AC-9CAB-E4A98BF1E2FB}"/>
                </a:ext>
              </a:extLst>
            </p:cNvPr>
            <p:cNvSpPr/>
            <p:nvPr/>
          </p:nvSpPr>
          <p:spPr>
            <a:xfrm>
              <a:off x="6704873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tx2">
                      <a:lumMod val="75000"/>
                    </a:schemeClr>
                  </a:solidFill>
                </a:rPr>
                <a:t>Jā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666CC23-8E8E-4D94-B285-4CC860770FD5}"/>
                </a:ext>
              </a:extLst>
            </p:cNvPr>
            <p:cNvSpPr/>
            <p:nvPr/>
          </p:nvSpPr>
          <p:spPr>
            <a:xfrm>
              <a:off x="7964300" y="2934372"/>
              <a:ext cx="1252212" cy="40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ctr"/>
              <a:r>
                <a:rPr lang="lv-LV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Nē</a:t>
              </a:r>
            </a:p>
          </p:txBody>
        </p:sp>
        <p:graphicFrame>
          <p:nvGraphicFramePr>
            <p:cNvPr id="67" name="Chart 66">
              <a:extLst>
                <a:ext uri="{FF2B5EF4-FFF2-40B4-BE49-F238E27FC236}">
                  <a16:creationId xmlns:a16="http://schemas.microsoft.com/office/drawing/2014/main" id="{6271E925-3944-4414-89D0-CC0A7EF316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800026"/>
                </p:ext>
              </p:extLst>
            </p:nvPr>
          </p:nvGraphicFramePr>
          <p:xfrm>
            <a:off x="5602014" y="1834016"/>
            <a:ext cx="5969876" cy="1266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4A91AB-EE83-43E2-942A-CA0CE5716066}"/>
              </a:ext>
            </a:extLst>
          </p:cNvPr>
          <p:cNvGrpSpPr/>
          <p:nvPr/>
        </p:nvGrpSpPr>
        <p:grpSpPr>
          <a:xfrm>
            <a:off x="367884" y="4061427"/>
            <a:ext cx="5867379" cy="1357757"/>
            <a:chOff x="367884" y="1930376"/>
            <a:chExt cx="5867379" cy="135775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9C8933A-49BF-42F4-85AA-26ACACB31C73}"/>
                </a:ext>
              </a:extLst>
            </p:cNvPr>
            <p:cNvSpPr/>
            <p:nvPr/>
          </p:nvSpPr>
          <p:spPr bwMode="ltGray">
            <a:xfrm>
              <a:off x="367884" y="1930376"/>
              <a:ext cx="5268290" cy="1357757"/>
            </a:xfrm>
            <a:prstGeom prst="rect">
              <a:avLst/>
            </a:prstGeom>
            <a:solidFill>
              <a:srgbClr val="CCDF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4E669102-CC5A-4BC0-9732-5A68CE3BA527}"/>
                </a:ext>
              </a:extLst>
            </p:cNvPr>
            <p:cNvSpPr/>
            <p:nvPr/>
          </p:nvSpPr>
          <p:spPr bwMode="ltGray">
            <a:xfrm>
              <a:off x="5636174" y="1930376"/>
              <a:ext cx="599089" cy="1357757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lv-LV" sz="1600" b="0" dirty="0" err="1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7C174A1-DC41-4C6A-94E4-4DFD84A10567}"/>
              </a:ext>
            </a:extLst>
          </p:cNvPr>
          <p:cNvSpPr txBox="1"/>
          <p:nvPr/>
        </p:nvSpPr>
        <p:spPr>
          <a:xfrm>
            <a:off x="727120" y="4426912"/>
            <a:ext cx="4738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lv-LV" sz="1800" dirty="0"/>
              <a:t>Q9. Vai Jūs esat mēģinājis atmest smēķēšanu?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2D15C-501A-4BC9-BF5B-F2402FDCF92D}"/>
              </a:ext>
            </a:extLst>
          </p:cNvPr>
          <p:cNvSpPr/>
          <p:nvPr/>
        </p:nvSpPr>
        <p:spPr bwMode="ltGray">
          <a:xfrm>
            <a:off x="9764110" y="3872239"/>
            <a:ext cx="1841940" cy="1118481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lv-LV" sz="1600" b="0" dirty="0">
                <a:solidFill>
                  <a:srgbClr val="333333"/>
                </a:solidFill>
              </a:rPr>
              <a:t>No tiem lielākā daļa ir mēģinājuši vairākas reizes (57%)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CB2D62-210D-46DD-B808-75F752AC0C5B}"/>
              </a:ext>
            </a:extLst>
          </p:cNvPr>
          <p:cNvCxnSpPr/>
          <p:nvPr/>
        </p:nvCxnSpPr>
        <p:spPr>
          <a:xfrm>
            <a:off x="7767145" y="4141076"/>
            <a:ext cx="199696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35700-EFE5-4D78-AA47-4E8CA947D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027DD54-A816-4111-B838-719360BF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88595"/>
              </p:ext>
            </p:extLst>
          </p:nvPr>
        </p:nvGraphicFramePr>
        <p:xfrm>
          <a:off x="326057" y="1996401"/>
          <a:ext cx="9586344" cy="357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7">
                  <a:extLst>
                    <a:ext uri="{9D8B030D-6E8A-4147-A177-3AD203B41FA5}">
                      <a16:colId xmlns:a16="http://schemas.microsoft.com/office/drawing/2014/main" val="2798880796"/>
                    </a:ext>
                  </a:extLst>
                </a:gridCol>
                <a:gridCol w="9548927">
                  <a:extLst>
                    <a:ext uri="{9D8B030D-6E8A-4147-A177-3AD203B41FA5}">
                      <a16:colId xmlns:a16="http://schemas.microsoft.com/office/drawing/2014/main" val="2101815668"/>
                    </a:ext>
                  </a:extLst>
                </a:gridCol>
              </a:tblGrid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10548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19182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2836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07014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13401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007237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41289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56016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695"/>
                  </a:ext>
                </a:extLst>
              </a:tr>
              <a:tr h="357324"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57227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AFE35E4-DBC6-4E14-801B-A9B9C8533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20927"/>
              </p:ext>
            </p:extLst>
          </p:nvPr>
        </p:nvGraphicFramePr>
        <p:xfrm>
          <a:off x="166618" y="1978979"/>
          <a:ext cx="4189762" cy="3576790"/>
        </p:xfrm>
        <a:graphic>
          <a:graphicData uri="http://schemas.openxmlformats.org/drawingml/2006/table">
            <a:tbl>
              <a:tblPr/>
              <a:tblGrid>
                <a:gridCol w="418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Laba kvalitāte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Pievilcīga cena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Produkta pieejamība veikalos Latvijā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Patīkama garša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0336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Patīkama smarža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593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Pēc iespējas mazāks kaitīgums lietotājam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1633069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Pēc iespējas mazāks kaitējums līdzcilvēkiem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0431229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Ražotājs (zīmols)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4459541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Rituāls, kas saistīts ar konkrētā produkta lietošanu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11531"/>
                  </a:ext>
                </a:extLst>
              </a:tr>
              <a:tr h="357679">
                <a:tc>
                  <a:txBody>
                    <a:bodyPr/>
                    <a:lstStyle/>
                    <a:p>
                      <a:pPr algn="r" fontAlgn="t"/>
                      <a:r>
                        <a:rPr lang="lv-LV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Draugi/paziņas lieto konkrēto produktu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053994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D86AB93-89DE-48CE-B742-07E80C6C3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761977"/>
              </p:ext>
            </p:extLst>
          </p:nvPr>
        </p:nvGraphicFramePr>
        <p:xfrm>
          <a:off x="1525378" y="762845"/>
          <a:ext cx="10179997" cy="497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C03DB4-CF38-4420-ACDF-E3A13F9C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34660"/>
            <a:ext cx="10843807" cy="795975"/>
          </a:xfrm>
        </p:spPr>
        <p:txBody>
          <a:bodyPr/>
          <a:lstStyle/>
          <a:p>
            <a:r>
              <a:rPr lang="lv-LV" dirty="0"/>
              <a:t>V</a:t>
            </a:r>
            <a:r>
              <a:rPr lang="lv-LV" sz="2400" dirty="0"/>
              <a:t>issvarīgākais izvēles kritērijs ir </a:t>
            </a:r>
            <a:r>
              <a:rPr lang="lv-LV" sz="2400" b="1" dirty="0"/>
              <a:t>produkta kvalitāte</a:t>
            </a:r>
            <a:r>
              <a:rPr lang="lv-LV" sz="2400" dirty="0"/>
              <a:t>, kam seko </a:t>
            </a:r>
            <a:r>
              <a:rPr lang="lv-LV" sz="2400" b="1" dirty="0"/>
              <a:t>cena</a:t>
            </a:r>
            <a:r>
              <a:rPr lang="lv-LV" sz="2400" dirty="0"/>
              <a:t>, </a:t>
            </a:r>
            <a:r>
              <a:rPr lang="lv-LV" sz="2400" b="1" dirty="0"/>
              <a:t>pieejamība veikalos Latvijā</a:t>
            </a:r>
            <a:r>
              <a:rPr lang="lv-LV" sz="2400" dirty="0"/>
              <a:t>, kā arī </a:t>
            </a:r>
            <a:r>
              <a:rPr lang="lv-LV" sz="2400" b="1" dirty="0"/>
              <a:t>patīkama garša un smarža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E887B-08AB-4C9F-9B4B-613E95300C65}"/>
              </a:ext>
            </a:extLst>
          </p:cNvPr>
          <p:cNvSpPr txBox="1"/>
          <p:nvPr/>
        </p:nvSpPr>
        <p:spPr>
          <a:xfrm flipH="1">
            <a:off x="359999" y="5832136"/>
            <a:ext cx="4535853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>
              <a:defRPr/>
            </a:pPr>
            <a:r>
              <a:rPr lang="lv-LV" sz="1100" dirty="0"/>
              <a:t>Bāze: Visi t</a:t>
            </a:r>
            <a:r>
              <a:rPr lang="lv-LV" sz="1100" dirty="0">
                <a:solidFill>
                  <a:srgbClr val="333333"/>
                </a:solidFill>
              </a:rPr>
              <a:t>abaku un nikotīnu saturošo produktu lietotāji</a:t>
            </a:r>
            <a:r>
              <a:rPr lang="lv-LV" sz="1100" dirty="0"/>
              <a:t>, n=615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5D48E814-9230-4BDC-89C2-BC42A1BEE5ED}"/>
              </a:ext>
            </a:extLst>
          </p:cNvPr>
          <p:cNvSpPr txBox="1">
            <a:spLocks/>
          </p:cNvSpPr>
          <p:nvPr/>
        </p:nvSpPr>
        <p:spPr>
          <a:xfrm>
            <a:off x="359999" y="1298849"/>
            <a:ext cx="11466876" cy="4699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1400" dirty="0"/>
              <a:t>Q3. Lūdzu, novērtējiet, cik svarīgs Jums ir katrs no sekojošajiem aspektiem, izvēloties tabaku un nikotīnu saturošos produktus?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3344C8-6CE2-42DF-995D-0AC007E6CC55}"/>
              </a:ext>
            </a:extLst>
          </p:cNvPr>
          <p:cNvSpPr txBox="1"/>
          <p:nvPr/>
        </p:nvSpPr>
        <p:spPr>
          <a:xfrm>
            <a:off x="4087966" y="1691257"/>
            <a:ext cx="3419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1400" dirty="0"/>
              <a:t>%</a:t>
            </a:r>
            <a:endParaRPr lang="en-US" sz="1400" dirty="0" err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0C148-5061-4C45-A5C6-B4162EB69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INCLUDEPAGENUMBERS" val="True"/>
  <p:tag name="NUMBEROFPAGES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  <p:tag name="CELL_POSITION" val="1,9,-0.005707929,93.9896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  <p:tag name="CELL_POSITION" val="1,9,-0.005707929,93.9896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4,16.63433,33.761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2,5,54.519,2.1640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10.xml><?xml version="1.0" encoding="utf-8"?>
<a:theme xmlns:a="http://schemas.openxmlformats.org/drawingml/2006/main" name="6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0D7E2A5D-B599-4075-862E-1E389FDC9942}"/>
    </a:ext>
  </a:extLst>
</a:theme>
</file>

<file path=ppt/theme/theme5.xml><?xml version="1.0" encoding="utf-8"?>
<a:theme xmlns:a="http://schemas.openxmlformats.org/drawingml/2006/main" name="2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6.xml><?xml version="1.0" encoding="utf-8"?>
<a:theme xmlns:a="http://schemas.openxmlformats.org/drawingml/2006/main" name="3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0D7E2A5D-B599-4075-862E-1E389FDC9942}"/>
    </a:ext>
  </a:extLst>
</a:theme>
</file>

<file path=ppt/theme/theme7.xml><?xml version="1.0" encoding="utf-8"?>
<a:theme xmlns:a="http://schemas.openxmlformats.org/drawingml/2006/main" name="4_Kantar template master">
  <a:themeElements>
    <a:clrScheme name="Kantar colours">
      <a:dk1>
        <a:srgbClr val="717171"/>
      </a:dk1>
      <a:lt1>
        <a:srgbClr val="FFFFFF"/>
      </a:lt1>
      <a:dk2>
        <a:srgbClr val="1DB3E8"/>
      </a:dk2>
      <a:lt2>
        <a:srgbClr val="96C11D"/>
      </a:lt2>
      <a:accent1>
        <a:srgbClr val="BD9B08"/>
      </a:accent1>
      <a:accent2>
        <a:srgbClr val="E60D7F"/>
      </a:accent2>
      <a:accent3>
        <a:srgbClr val="A84E97"/>
      </a:accent3>
      <a:accent4>
        <a:srgbClr val="0EADC3"/>
      </a:accent4>
      <a:accent5>
        <a:srgbClr val="F29107"/>
      </a:accent5>
      <a:accent6>
        <a:srgbClr val="FFD81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masterbrand PowerPoint template 16x9 - for presentations and pitches.potx" id="{158BF6BD-7EC3-4C54-AEB2-42031FE3993D}" vid="{2621EB34-35B9-42E0-9CFD-9201890190FD}"/>
    </a:ext>
  </a:extLst>
</a:theme>
</file>

<file path=ppt/theme/theme8.xml><?xml version="1.0" encoding="utf-8"?>
<a:theme xmlns:a="http://schemas.openxmlformats.org/drawingml/2006/main" name="5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0D7E2A5D-B599-4075-862E-1E389FDC9942}"/>
    </a:ext>
  </a:extLst>
</a:theme>
</file>

<file path=ppt/theme/theme9.xml><?xml version="1.0" encoding="utf-8"?>
<a:theme xmlns:a="http://schemas.openxmlformats.org/drawingml/2006/main" name="1_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737B2CE8-FF85-4553-ADAD-964935662D2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tar TNS colours">
    <a:dk1>
      <a:srgbClr val="717171"/>
    </a:dk1>
    <a:lt1>
      <a:srgbClr val="FFFFFF"/>
    </a:lt1>
    <a:dk2>
      <a:srgbClr val="81C341"/>
    </a:dk2>
    <a:lt2>
      <a:srgbClr val="E5007E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3EB1CC"/>
    </a:accent5>
    <a:accent6>
      <a:srgbClr val="4655A5"/>
    </a:accent6>
    <a:hlink>
      <a:srgbClr val="E5007E"/>
    </a:hlink>
    <a:folHlink>
      <a:srgbClr val="E5007E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Global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8" ma:contentTypeDescription="Create a new document." ma:contentTypeScope="" ma:versionID="296546353d5c7cf28aa362bf027f4ade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94fd3a3b99c67f5b4d41d8a7f243378c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773CB-314E-49C8-899D-DA409B189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349d2e48-d219-423f-a60f-a81395996a24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51f8561-6f96-4f27-8d07-5866307680bb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8202</TotalTime>
  <Words>3489</Words>
  <Application>Microsoft Office PowerPoint</Application>
  <PresentationFormat>Widescreen</PresentationFormat>
  <Paragraphs>392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1_Kantar template master</vt:lpstr>
      <vt:lpstr>2_Kantar template master</vt:lpstr>
      <vt:lpstr>3_Kantar template master</vt:lpstr>
      <vt:lpstr>4_Kantar template master</vt:lpstr>
      <vt:lpstr>5_Kantar template master</vt:lpstr>
      <vt:lpstr>1_Content slides - no sub heading</vt:lpstr>
      <vt:lpstr>6_Kantar template master</vt:lpstr>
      <vt:lpstr>Tabaku un nikotīnu saturošo produktu lietotāju viedoklis par nozarei un sabiedrībai aktuālām tēmām</vt:lpstr>
      <vt:lpstr>Pētījuma apraksts</vt:lpstr>
      <vt:lpstr>PowerPoint Presentation</vt:lpstr>
      <vt:lpstr>35% Latvijas iedzīvotāju (18-60 g.v.) lieto tabaku un nikotīnu saturošus produktus</vt:lpstr>
      <vt:lpstr>Bezdūmu produktus lieto 38% no visiem tabaku un nikotīnu saturošo produktu lietotājiem</vt:lpstr>
      <vt:lpstr>Absolūtais vairākums (80%) tabaku un nikotīnu saturošo produktu lietotāju smēķē cigaretes </vt:lpstr>
      <vt:lpstr>Vairākums (75%) cigarešu lietotāju smēķē tās katru vai gandrīz katru dienu</vt:lpstr>
      <vt:lpstr>68% no visiem smēķējamo tabaku saturošo produktu (cigaretes, cigāri, cigarillas, uztinamās cigaretes, pīpju tabaka) lietotājiem vēlas atmest smēķēšanu un 74% ir mēģinājuši atmest</vt:lpstr>
      <vt:lpstr>Vissvarīgākais izvēles kritērijs ir produkta kvalitāte, kam seko cena, pieejamība veikalos Latvijā, kā arī patīkama garša un smarža</vt:lpstr>
      <vt:lpstr>PowerPoint Presentation</vt:lpstr>
      <vt:lpstr>PowerPoint Presentation</vt:lpstr>
      <vt:lpstr>Informētība par bezdūmu produktiem: salīdzinoši lielāka par elektroniskajām cigaretēm un karsējamo tabaku, mazāka – par beztabakas nikotīna spilventiņiem</vt:lpstr>
      <vt:lpstr>PowerPoint Presentation</vt:lpstr>
      <vt:lpstr>Absolūtais vairākums (90%) tabaku un nikotīnu saturošo produktu lietotāju šīs produktu grupas lietošanu ir uzsākuši ar cigaretēm</vt:lpstr>
      <vt:lpstr>Bezdūmu produktu lietošanas uzsākšanas galvenais iemesls –  lai pārietu no cigarešu smēķēšanas uz mazāk kaitīgu alternatīvu</vt:lpstr>
      <vt:lpstr>Bezdūmu produktu nelietošanas galvenais iemesls ir apmierinātība ar savu pašreiz lietoto produktu, kas nerada vajadzību izmēģināt ko citu</vt:lpstr>
      <vt:lpstr>Biežākais iemesls pārejai no bezdūmu produktiem uz tradicionālajiem tabaku un nikotīnu saturošajiem produktiem – bezdūmu produktiem nebija tāds efekts kā parastajām cigaretēm</vt:lpstr>
      <vt:lpstr>Biežākās bezdūmu produktu iegādes vietas: vispārējās mazumtirdzniecības veikals/kiosks/ DUS, kā arī specializēto bezdūmu produktu veikali Latvijā klātienē </vt:lpstr>
      <vt:lpstr>PowerPoint Presentation</vt:lpstr>
      <vt:lpstr>PowerPoint Presentation</vt:lpstr>
      <vt:lpstr>Tabaku un nikotīnu saturošo produktu lietotāji par bezdūmu produktiem</vt:lpstr>
      <vt:lpstr>Bezdūmu produkti kā alternatīva tradicionālajiem produktiem – tabaku un nikotīnu saturošo produktu lietotāju viedoklis nav viennozīmīgs </vt:lpstr>
      <vt:lpstr>PowerPoint Presentation</vt:lpstr>
      <vt:lpstr>Bezdūmu produktu nelietotāji par informācijas pieejamību</vt:lpstr>
      <vt:lpstr>PowerPoint Presentation</vt:lpstr>
      <vt:lpstr>Bezdūmu produktu lietotāji, kuri agrāk lietoja, bet vairs nelieto smēķējamo tabaku saturošus izstrādājumus, saskata ieguvumus:</vt:lpstr>
      <vt:lpstr>PowerPoint Presentation</vt:lpstr>
      <vt:lpstr>Duālie lietotāji, kuri regulāri smēķē:</vt:lpstr>
      <vt:lpstr>PowerPoint Presentation</vt:lpstr>
      <vt:lpstr>Ceturtā daļa (28%) iegādāsies produktus no citām valstīm, piektā daļa (20%) pāries uz bezdūmu produktiem bez aromatizētājiem, 15% plāno pāriet uz cigarešu vai citu tradicionālo tabakas produktu lietošanu</vt:lpstr>
      <vt:lpstr>PowerPoint Presentation</vt:lpstr>
      <vt:lpstr>Kopsavilkums (I)</vt:lpstr>
      <vt:lpstr>Kopsavilkums (II)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Kantar</dc:title>
  <dc:subject>Sub-heading</dc:subject>
  <dc:creator>KANTAR</dc:creator>
  <cp:keywords>Project reference</cp:keywords>
  <dc:description>Date</dc:description>
  <cp:lastModifiedBy>Logina, Revita (TSRIG)</cp:lastModifiedBy>
  <cp:revision>383</cp:revision>
  <cp:lastPrinted>2017-03-24T13:40:26Z</cp:lastPrinted>
  <dcterms:created xsi:type="dcterms:W3CDTF">2020-02-11T07:37:55Z</dcterms:created>
  <dcterms:modified xsi:type="dcterms:W3CDTF">2021-09-14T10:01:15Z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</Properties>
</file>