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141417835" r:id="rId5"/>
    <p:sldId id="2141417809" r:id="rId6"/>
    <p:sldId id="2141417813" r:id="rId7"/>
    <p:sldId id="2141417810" r:id="rId8"/>
    <p:sldId id="2141417811" r:id="rId9"/>
    <p:sldId id="2141417812" r:id="rId10"/>
    <p:sldId id="2141417814" r:id="rId11"/>
    <p:sldId id="2141417815" r:id="rId12"/>
    <p:sldId id="2141417816" r:id="rId13"/>
    <p:sldId id="2141417817" r:id="rId14"/>
    <p:sldId id="2141417819" r:id="rId15"/>
    <p:sldId id="2141417820" r:id="rId16"/>
    <p:sldId id="2141417821" r:id="rId17"/>
    <p:sldId id="2141417822" r:id="rId18"/>
    <p:sldId id="2141417823" r:id="rId19"/>
    <p:sldId id="2141417824" r:id="rId20"/>
    <p:sldId id="2141417825" r:id="rId21"/>
    <p:sldId id="2141417826" r:id="rId22"/>
    <p:sldId id="2141417827" r:id="rId23"/>
    <p:sldId id="2141417828" r:id="rId24"/>
    <p:sldId id="2141417829" r:id="rId25"/>
    <p:sldId id="2141417830" r:id="rId26"/>
    <p:sldId id="2141417831" r:id="rId27"/>
    <p:sldId id="2141417832" r:id="rId28"/>
    <p:sldId id="2141417837" r:id="rId29"/>
    <p:sldId id="214141783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chyna, Olga" initials="SO" lastIdx="4" clrIdx="0">
    <p:extLst>
      <p:ext uri="{19B8F6BF-5375-455C-9EA6-DF929625EA0E}">
        <p15:presenceInfo xmlns:p15="http://schemas.microsoft.com/office/powerpoint/2012/main" userId="S::osavchyn@PMINTL.NET::fe4a4514-62b3-408e-b60b-13d276ae9162" providerId="AD"/>
      </p:ext>
    </p:extLst>
  </p:cmAuthor>
  <p:cmAuthor id="2" name="Stratmann, Markus" initials="SM" lastIdx="18" clrIdx="1">
    <p:extLst>
      <p:ext uri="{19B8F6BF-5375-455C-9EA6-DF929625EA0E}">
        <p15:presenceInfo xmlns:p15="http://schemas.microsoft.com/office/powerpoint/2012/main" userId="S::mstratma@PMINTL.NET::2afbd2f8-e9ed-4890-b4d4-7353fef68425" providerId="AD"/>
      </p:ext>
    </p:extLst>
  </p:cmAuthor>
  <p:cmAuthor id="3" name="Catanzaro, Felicetta" initials="CF" lastIdx="6" clrIdx="2">
    <p:extLst>
      <p:ext uri="{19B8F6BF-5375-455C-9EA6-DF929625EA0E}">
        <p15:presenceInfo xmlns:p15="http://schemas.microsoft.com/office/powerpoint/2012/main" userId="S::fcatanza@PMINTL.NET::00701e7d-1bb8-4026-adb9-4360095e14e2" providerId="AD"/>
      </p:ext>
    </p:extLst>
  </p:cmAuthor>
  <p:cmAuthor id="4" name="Costanzo, Roberta" initials="CR" lastIdx="1" clrIdx="3">
    <p:extLst>
      <p:ext uri="{19B8F6BF-5375-455C-9EA6-DF929625EA0E}">
        <p15:presenceInfo xmlns:p15="http://schemas.microsoft.com/office/powerpoint/2012/main" userId="S::rcostanz1@PMINTL.NET::3aaf5a1d-3122-406b-9064-cb6ebf6fb9ad" providerId="AD"/>
      </p:ext>
    </p:extLst>
  </p:cmAuthor>
  <p:cmAuthor id="5" name="Kis-Tamas, Barbara" initials="KTB" lastIdx="6" clrIdx="4">
    <p:extLst>
      <p:ext uri="{19B8F6BF-5375-455C-9EA6-DF929625EA0E}">
        <p15:presenceInfo xmlns:p15="http://schemas.microsoft.com/office/powerpoint/2012/main" userId="S::bkistama@PMINTL.NET::d6cf738f-8b3b-4428-ac3d-41a1c1da31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365" autoAdjust="0"/>
    <p:restoredTop sz="77193" autoAdjust="0"/>
  </p:normalViewPr>
  <p:slideViewPr>
    <p:cSldViewPr snapToGrid="0">
      <p:cViewPr varScale="1">
        <p:scale>
          <a:sx n="51" d="100"/>
          <a:sy n="51" d="100"/>
        </p:scale>
        <p:origin x="1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Pmintl.net\userdata\PMI-CH-NEU-USERS3\mpeitsch\My%20Documents\_FDA\TPSAC%20Preparation\Reduced%20Formation%20of%20individual%20HPHCs.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27566948868229E-2"/>
          <c:y val="8.4827374656135712E-2"/>
          <c:w val="0.7604648432103881"/>
          <c:h val="0.62396907688316616"/>
        </c:manualLayout>
      </c:layout>
      <c:barChart>
        <c:barDir val="col"/>
        <c:grouping val="percentStacked"/>
        <c:varyColors val="0"/>
        <c:ser>
          <c:idx val="0"/>
          <c:order val="0"/>
          <c:tx>
            <c:strRef>
              <c:f>Sheet1!$B$1</c:f>
              <c:strCache>
                <c:ptCount val="1"/>
                <c:pt idx="0">
                  <c:v>Series 1</c:v>
                </c:pt>
              </c:strCache>
            </c:strRef>
          </c:tx>
          <c:spPr>
            <a:solidFill>
              <a:srgbClr val="FF9F00"/>
            </a:solidFill>
            <a:ln>
              <a:noFill/>
            </a:ln>
            <a:effectLst/>
          </c:spPr>
          <c:invertIfNegative val="0"/>
          <c:dPt>
            <c:idx val="0"/>
            <c:invertIfNegative val="0"/>
            <c:bubble3D val="0"/>
            <c:spPr>
              <a:solidFill>
                <a:srgbClr val="FF9F00"/>
              </a:solidFill>
              <a:ln>
                <a:noFill/>
              </a:ln>
              <a:effectLst/>
            </c:spPr>
            <c:extLst>
              <c:ext xmlns:c16="http://schemas.microsoft.com/office/drawing/2014/chart" uri="{C3380CC4-5D6E-409C-BE32-E72D297353CC}">
                <c16:uniqueId val="{00000001-91B4-4A51-911F-510082CC2E43}"/>
              </c:ext>
            </c:extLst>
          </c:dPt>
          <c:dPt>
            <c:idx val="1"/>
            <c:invertIfNegative val="0"/>
            <c:bubble3D val="0"/>
            <c:spPr>
              <a:solidFill>
                <a:srgbClr val="FF9F00"/>
              </a:solidFill>
              <a:ln>
                <a:noFill/>
              </a:ln>
              <a:effectLst/>
            </c:spPr>
            <c:extLst>
              <c:ext xmlns:c16="http://schemas.microsoft.com/office/drawing/2014/chart" uri="{C3380CC4-5D6E-409C-BE32-E72D297353CC}">
                <c16:uniqueId val="{00000003-91B4-4A51-911F-510082CC2E43}"/>
              </c:ext>
            </c:extLst>
          </c:dPt>
          <c:dPt>
            <c:idx val="2"/>
            <c:invertIfNegative val="0"/>
            <c:bubble3D val="0"/>
            <c:spPr>
              <a:solidFill>
                <a:srgbClr val="FF9F00"/>
              </a:solidFill>
              <a:ln>
                <a:noFill/>
              </a:ln>
              <a:effectLst/>
            </c:spPr>
            <c:extLst>
              <c:ext xmlns:c16="http://schemas.microsoft.com/office/drawing/2014/chart" uri="{C3380CC4-5D6E-409C-BE32-E72D297353CC}">
                <c16:uniqueId val="{00000005-91B4-4A51-911F-510082CC2E43}"/>
              </c:ext>
            </c:extLst>
          </c:dPt>
          <c:dPt>
            <c:idx val="3"/>
            <c:invertIfNegative val="0"/>
            <c:bubble3D val="0"/>
            <c:spPr>
              <a:solidFill>
                <a:srgbClr val="FF9F00"/>
              </a:solidFill>
              <a:ln>
                <a:noFill/>
              </a:ln>
              <a:effectLst/>
            </c:spPr>
            <c:extLst>
              <c:ext xmlns:c16="http://schemas.microsoft.com/office/drawing/2014/chart" uri="{C3380CC4-5D6E-409C-BE32-E72D297353CC}">
                <c16:uniqueId val="{00000007-91B4-4A51-911F-510082CC2E43}"/>
              </c:ext>
            </c:extLst>
          </c:dPt>
          <c:cat>
            <c:strRef>
              <c:f>Sheet1!$A$2:$A$6</c:f>
              <c:strCache>
                <c:ptCount val="5"/>
                <c:pt idx="0">
                  <c:v>Carcinogens
(IARC Group 1)</c:v>
                </c:pt>
                <c:pt idx="1">
                  <c:v>Carcinogen
(FDA)</c:v>
                </c:pt>
                <c:pt idx="2">
                  <c:v>Cardiovascular Toxicants (FDA)</c:v>
                </c:pt>
                <c:pt idx="3">
                  <c:v>Repiratory Toxicants (FDA)</c:v>
                </c:pt>
                <c:pt idx="4">
                  <c:v>Reproductive &amp; Developmental Toxicants (FDA)</c:v>
                </c:pt>
              </c:strCache>
            </c:strRef>
          </c:cat>
          <c:val>
            <c:numRef>
              <c:f>Sheet1!$B$2:$B$6</c:f>
              <c:numCache>
                <c:formatCode>0"%"</c:formatCode>
                <c:ptCount val="5"/>
                <c:pt idx="0">
                  <c:v>3</c:v>
                </c:pt>
                <c:pt idx="1">
                  <c:v>7</c:v>
                </c:pt>
                <c:pt idx="2">
                  <c:v>7</c:v>
                </c:pt>
                <c:pt idx="3">
                  <c:v>8</c:v>
                </c:pt>
                <c:pt idx="4">
                  <c:v>3</c:v>
                </c:pt>
              </c:numCache>
            </c:numRef>
          </c:val>
          <c:extLst>
            <c:ext xmlns:c16="http://schemas.microsoft.com/office/drawing/2014/chart" uri="{C3380CC4-5D6E-409C-BE32-E72D297353CC}">
              <c16:uniqueId val="{00000008-91B4-4A51-911F-510082CC2E43}"/>
            </c:ext>
          </c:extLst>
        </c:ser>
        <c:ser>
          <c:idx val="1"/>
          <c:order val="1"/>
          <c:tx>
            <c:strRef>
              <c:f>Sheet1!$C$1</c:f>
              <c:strCache>
                <c:ptCount val="1"/>
                <c:pt idx="0">
                  <c:v>Series 2</c:v>
                </c:pt>
              </c:strCache>
            </c:strRef>
          </c:tx>
          <c:spPr>
            <a:solidFill>
              <a:srgbClr val="B1403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Carcinogens
(IARC Group 1)</c:v>
                </c:pt>
                <c:pt idx="1">
                  <c:v>Carcinogen
(FDA)</c:v>
                </c:pt>
                <c:pt idx="2">
                  <c:v>Cardiovascular Toxicants (FDA)</c:v>
                </c:pt>
                <c:pt idx="3">
                  <c:v>Repiratory Toxicants (FDA)</c:v>
                </c:pt>
                <c:pt idx="4">
                  <c:v>Reproductive &amp; Developmental Toxicants (FDA)</c:v>
                </c:pt>
              </c:strCache>
            </c:strRef>
          </c:cat>
          <c:val>
            <c:numRef>
              <c:f>Sheet1!$C$2:$C$6</c:f>
              <c:numCache>
                <c:formatCode>0"%"</c:formatCode>
                <c:ptCount val="5"/>
                <c:pt idx="0">
                  <c:v>97</c:v>
                </c:pt>
                <c:pt idx="1">
                  <c:v>93</c:v>
                </c:pt>
                <c:pt idx="2">
                  <c:v>93</c:v>
                </c:pt>
                <c:pt idx="3">
                  <c:v>92</c:v>
                </c:pt>
                <c:pt idx="4">
                  <c:v>97</c:v>
                </c:pt>
              </c:numCache>
            </c:numRef>
          </c:val>
          <c:extLst>
            <c:ext xmlns:c16="http://schemas.microsoft.com/office/drawing/2014/chart" uri="{C3380CC4-5D6E-409C-BE32-E72D297353CC}">
              <c16:uniqueId val="{0000000D-91B4-4A51-911F-510082CC2E43}"/>
            </c:ext>
          </c:extLst>
        </c:ser>
        <c:dLbls>
          <c:showLegendKey val="0"/>
          <c:showVal val="0"/>
          <c:showCatName val="0"/>
          <c:showSerName val="0"/>
          <c:showPercent val="0"/>
          <c:showBubbleSize val="0"/>
        </c:dLbls>
        <c:gapWidth val="40"/>
        <c:overlap val="100"/>
        <c:axId val="805024144"/>
        <c:axId val="805025320"/>
      </c:barChart>
      <c:catAx>
        <c:axId val="805024144"/>
        <c:scaling>
          <c:orientation val="minMax"/>
        </c:scaling>
        <c:delete val="0"/>
        <c:axPos val="b"/>
        <c:numFmt formatCode="General" sourceLinked="1"/>
        <c:majorTickMark val="none"/>
        <c:minorTickMark val="none"/>
        <c:tickLblPos val="nextTo"/>
        <c:spPr>
          <a:noFill/>
          <a:ln w="38100" cap="flat" cmpd="sng" algn="ctr">
            <a:solidFill>
              <a:srgbClr val="92D05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5025320"/>
        <c:crosses val="autoZero"/>
        <c:auto val="1"/>
        <c:lblAlgn val="ctr"/>
        <c:lblOffset val="100"/>
        <c:noMultiLvlLbl val="0"/>
      </c:catAx>
      <c:valAx>
        <c:axId val="80502532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b="1"/>
                  <a:t>% of Reference Cigarette</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502414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Germany</c:v>
                </c:pt>
              </c:strCache>
            </c:strRef>
          </c:tx>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558F-4497-8731-4B8BA5EE6231}"/>
              </c:ext>
            </c:extLst>
          </c:dPt>
          <c:dPt>
            <c:idx val="1"/>
            <c:bubble3D val="0"/>
            <c:spPr>
              <a:solidFill>
                <a:srgbClr val="00B1CC"/>
              </a:solidFill>
              <a:ln w="19050">
                <a:solidFill>
                  <a:schemeClr val="lt1"/>
                </a:solidFill>
              </a:ln>
              <a:effectLst/>
            </c:spPr>
            <c:extLst>
              <c:ext xmlns:c16="http://schemas.microsoft.com/office/drawing/2014/chart" uri="{C3380CC4-5D6E-409C-BE32-E72D297353CC}">
                <c16:uniqueId val="{00000003-558F-4497-8731-4B8BA5EE6231}"/>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58F-4497-8731-4B8BA5EE623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Cigarettes or Other TNP</c:v>
                </c:pt>
                <c:pt idx="1">
                  <c:v>IQOS</c:v>
                </c:pt>
              </c:strCache>
            </c:strRef>
          </c:cat>
          <c:val>
            <c:numRef>
              <c:f>Sheet1!$B$2:$B$3</c:f>
              <c:numCache>
                <c:formatCode>General</c:formatCode>
                <c:ptCount val="2"/>
                <c:pt idx="0">
                  <c:v>0.998</c:v>
                </c:pt>
                <c:pt idx="1">
                  <c:v>2E-3</c:v>
                </c:pt>
              </c:numCache>
            </c:numRef>
          </c:val>
          <c:extLst>
            <c:ext xmlns:c16="http://schemas.microsoft.com/office/drawing/2014/chart" uri="{C3380CC4-5D6E-409C-BE32-E72D297353CC}">
              <c16:uniqueId val="{00000004-558F-4497-8731-4B8BA5EE62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a:scene3d>
              <a:camera prst="orthographicFront"/>
              <a:lightRig rig="threePt" dir="t"/>
            </a:scene3d>
            <a:sp3d/>
          </c:spPr>
          <c:invertIfNegative val="0"/>
          <c:dPt>
            <c:idx val="0"/>
            <c:invertIfNegative val="0"/>
            <c:bubble3D val="0"/>
            <c:spPr>
              <a:solidFill>
                <a:srgbClr val="B14038"/>
              </a:solidFill>
              <a:ln>
                <a:noFill/>
              </a:ln>
              <a:effectLst/>
              <a:scene3d>
                <a:camera prst="orthographicFront"/>
                <a:lightRig rig="threePt" dir="t"/>
              </a:scene3d>
              <a:sp3d/>
            </c:spPr>
            <c:extLst>
              <c:ext xmlns:c16="http://schemas.microsoft.com/office/drawing/2014/chart" uri="{C3380CC4-5D6E-409C-BE32-E72D297353CC}">
                <c16:uniqueId val="{00000001-D612-47B8-A3D7-D775A286BD26}"/>
              </c:ext>
            </c:extLst>
          </c:dPt>
          <c:dPt>
            <c:idx val="1"/>
            <c:invertIfNegative val="0"/>
            <c:bubble3D val="0"/>
            <c:spPr>
              <a:solidFill>
                <a:schemeClr val="accent2"/>
              </a:solidFill>
              <a:ln>
                <a:solidFill>
                  <a:schemeClr val="accent2"/>
                </a:solidFill>
              </a:ln>
              <a:effectLst/>
              <a:scene3d>
                <a:camera prst="orthographicFront"/>
                <a:lightRig rig="threePt" dir="t"/>
              </a:scene3d>
              <a:sp3d/>
            </c:spPr>
            <c:extLst>
              <c:ext xmlns:c16="http://schemas.microsoft.com/office/drawing/2014/chart" uri="{C3380CC4-5D6E-409C-BE32-E72D297353CC}">
                <c16:uniqueId val="{00000003-D612-47B8-A3D7-D775A286BD26}"/>
              </c:ext>
            </c:extLst>
          </c:dPt>
          <c:dLbls>
            <c:dLbl>
              <c:idx val="0"/>
              <c:tx>
                <c:rich>
                  <a:bodyPr/>
                  <a:lstStyle/>
                  <a:p>
                    <a:r>
                      <a:rPr lang="en-US"/>
                      <a:t>33.3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612-47B8-A3D7-D775A286BD26}"/>
                </c:ext>
              </c:extLst>
            </c:dLbl>
            <c:dLbl>
              <c:idx val="1"/>
              <c:tx>
                <c:rich>
                  <a:bodyPr/>
                  <a:lstStyle/>
                  <a:p>
                    <a:r>
                      <a:rPr lang="en-US"/>
                      <a:t>0.48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612-47B8-A3D7-D775A286BD2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('Primary BMs'!$E$9,'Primary BMs'!$H$9)</c:f>
              <c:numCache>
                <c:formatCode>General</c:formatCode>
                <c:ptCount val="2"/>
                <c:pt idx="0">
                  <c:v>30.8</c:v>
                </c:pt>
                <c:pt idx="1">
                  <c:v>0.32</c:v>
                </c:pt>
              </c:numCache>
            </c:numRef>
          </c:val>
          <c:extLst>
            <c:ext xmlns:c16="http://schemas.microsoft.com/office/drawing/2014/chart" uri="{C3380CC4-5D6E-409C-BE32-E72D297353CC}">
              <c16:uniqueId val="{00000004-D612-47B8-A3D7-D775A286BD26}"/>
            </c:ext>
          </c:extLst>
        </c:ser>
        <c:dLbls>
          <c:dLblPos val="outEnd"/>
          <c:showLegendKey val="0"/>
          <c:showVal val="1"/>
          <c:showCatName val="0"/>
          <c:showSerName val="0"/>
          <c:showPercent val="0"/>
          <c:showBubbleSize val="0"/>
        </c:dLbls>
        <c:gapWidth val="100"/>
        <c:overlap val="-27"/>
        <c:axId val="312422000"/>
        <c:axId val="312427096"/>
      </c:barChart>
      <c:catAx>
        <c:axId val="312422000"/>
        <c:scaling>
          <c:orientation val="minMax"/>
        </c:scaling>
        <c:delete val="0"/>
        <c:axPos val="b"/>
        <c:majorTickMark val="out"/>
        <c:minorTickMark val="none"/>
        <c:tickLblPos val="none"/>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427096"/>
        <c:crosses val="autoZero"/>
        <c:auto val="1"/>
        <c:lblAlgn val="ctr"/>
        <c:lblOffset val="100"/>
        <c:noMultiLvlLbl val="0"/>
      </c:catAx>
      <c:valAx>
        <c:axId val="31242709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a:solidFill>
                      <a:schemeClr val="tx1"/>
                    </a:solidFill>
                  </a:rPr>
                  <a:t>Carbon monoxide (mg/stick)</a:t>
                </a:r>
              </a:p>
            </c:rich>
          </c:tx>
          <c:layout>
            <c:manualLayout>
              <c:xMode val="edge"/>
              <c:yMode val="edge"/>
              <c:x val="1.7699115044247787E-2"/>
              <c:y val="0.2208198939393692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12700">
            <a:solidFill>
              <a:sysClr val="windowText" lastClr="000000"/>
            </a:solidFill>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24220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31233595800524"/>
          <c:y val="8.0755602665051482E-2"/>
          <c:w val="0.65739478685853925"/>
          <c:h val="0.64235445979088679"/>
        </c:manualLayout>
      </c:layout>
      <c:lineChart>
        <c:grouping val="standard"/>
        <c:varyColors val="0"/>
        <c:ser>
          <c:idx val="0"/>
          <c:order val="0"/>
          <c:tx>
            <c:strRef>
              <c:f>Sheet1!$B$1</c:f>
              <c:strCache>
                <c:ptCount val="1"/>
                <c:pt idx="0">
                  <c:v>Cig</c:v>
                </c:pt>
              </c:strCache>
            </c:strRef>
          </c:tx>
          <c:spPr>
            <a:ln w="25400" cap="rnd">
              <a:solidFill>
                <a:schemeClr val="accent1"/>
              </a:solidFill>
              <a:round/>
            </a:ln>
            <a:effectLst/>
          </c:spPr>
          <c:marker>
            <c:symbol val="circle"/>
            <c:size val="7"/>
            <c:spPr>
              <a:solidFill>
                <a:schemeClr val="accent1"/>
              </a:solidFill>
              <a:ln w="9525">
                <a:noFill/>
              </a:ln>
              <a:effectLst/>
            </c:spPr>
          </c:marker>
          <c:errBars>
            <c:errDir val="y"/>
            <c:errBarType val="both"/>
            <c:errValType val="cust"/>
            <c:noEndCap val="0"/>
            <c:plus>
              <c:numRef>
                <c:f>Sheet1!$G$2:$G$7</c:f>
                <c:numCache>
                  <c:formatCode>General</c:formatCode>
                  <c:ptCount val="6"/>
                  <c:pt idx="0">
                    <c:v>0.77270000000000005</c:v>
                  </c:pt>
                  <c:pt idx="1">
                    <c:v>0.7429</c:v>
                  </c:pt>
                  <c:pt idx="2">
                    <c:v>0.83520000000000005</c:v>
                  </c:pt>
                  <c:pt idx="3">
                    <c:v>0.74680000000000002</c:v>
                  </c:pt>
                  <c:pt idx="4">
                    <c:v>0.78369999999999995</c:v>
                  </c:pt>
                  <c:pt idx="5">
                    <c:v>0.74370000000000003</c:v>
                  </c:pt>
                </c:numCache>
              </c:numRef>
            </c:plus>
            <c:minus>
              <c:numRef>
                <c:f>Sheet1!$F$2:$F$7</c:f>
                <c:numCache>
                  <c:formatCode>General</c:formatCode>
                  <c:ptCount val="6"/>
                  <c:pt idx="0">
                    <c:v>0.33389999999999997</c:v>
                  </c:pt>
                  <c:pt idx="1">
                    <c:v>0.31819999999999998</c:v>
                  </c:pt>
                  <c:pt idx="2">
                    <c:v>0.33989999999999998</c:v>
                  </c:pt>
                  <c:pt idx="3">
                    <c:v>0.33739999999999998</c:v>
                  </c:pt>
                  <c:pt idx="4">
                    <c:v>0.3296</c:v>
                  </c:pt>
                  <c:pt idx="5">
                    <c:v>0.33069999999999999</c:v>
                  </c:pt>
                </c:numCache>
              </c:numRef>
            </c:minus>
            <c:spPr>
              <a:noFill/>
              <a:ln w="12700" cap="flat" cmpd="sng" algn="ctr">
                <a:solidFill>
                  <a:schemeClr val="tx1">
                    <a:lumMod val="65000"/>
                    <a:lumOff val="35000"/>
                  </a:schemeClr>
                </a:solidFill>
                <a:round/>
              </a:ln>
              <a:effectLst/>
            </c:spPr>
          </c:errBars>
          <c:cat>
            <c:numRef>
              <c:f>Sheet1!$A$2:$A$7</c:f>
              <c:numCache>
                <c:formatCode>General</c:formatCode>
                <c:ptCount val="6"/>
                <c:pt idx="0">
                  <c:v>0</c:v>
                </c:pt>
                <c:pt idx="1">
                  <c:v>1</c:v>
                </c:pt>
                <c:pt idx="2">
                  <c:v>2</c:v>
                </c:pt>
                <c:pt idx="3">
                  <c:v>3</c:v>
                </c:pt>
                <c:pt idx="4">
                  <c:v>4</c:v>
                </c:pt>
                <c:pt idx="5">
                  <c:v>5</c:v>
                </c:pt>
              </c:numCache>
            </c:numRef>
          </c:cat>
          <c:val>
            <c:numRef>
              <c:f>Sheet1!$B$2:$B$7</c:f>
              <c:numCache>
                <c:formatCode>0.00</c:formatCode>
                <c:ptCount val="6"/>
                <c:pt idx="0">
                  <c:v>6.16</c:v>
                </c:pt>
                <c:pt idx="1">
                  <c:v>5.97</c:v>
                </c:pt>
                <c:pt idx="2">
                  <c:v>6.07</c:v>
                </c:pt>
                <c:pt idx="3">
                  <c:v>6.21</c:v>
                </c:pt>
                <c:pt idx="4">
                  <c:v>6.17</c:v>
                </c:pt>
                <c:pt idx="5">
                  <c:v>6.07</c:v>
                </c:pt>
              </c:numCache>
            </c:numRef>
          </c:val>
          <c:smooth val="0"/>
          <c:extLst>
            <c:ext xmlns:c16="http://schemas.microsoft.com/office/drawing/2014/chart" uri="{C3380CC4-5D6E-409C-BE32-E72D297353CC}">
              <c16:uniqueId val="{00000000-A777-4F3B-9466-0EF8BDAC502B}"/>
            </c:ext>
          </c:extLst>
        </c:ser>
        <c:ser>
          <c:idx val="1"/>
          <c:order val="1"/>
          <c:tx>
            <c:strRef>
              <c:f>Sheet1!$C$1</c:f>
              <c:strCache>
                <c:ptCount val="1"/>
                <c:pt idx="0">
                  <c:v>THS</c:v>
                </c:pt>
              </c:strCache>
            </c:strRef>
          </c:tx>
          <c:spPr>
            <a:ln w="25400" cap="rnd">
              <a:solidFill>
                <a:srgbClr val="FFC000"/>
              </a:solidFill>
              <a:round/>
            </a:ln>
            <a:effectLst/>
          </c:spPr>
          <c:marker>
            <c:symbol val="circle"/>
            <c:size val="7"/>
            <c:spPr>
              <a:solidFill>
                <a:srgbClr val="FFC000"/>
              </a:solidFill>
              <a:ln w="9525">
                <a:noFill/>
              </a:ln>
              <a:effectLst/>
            </c:spPr>
          </c:marker>
          <c:errBars>
            <c:errDir val="y"/>
            <c:errBarType val="both"/>
            <c:errValType val="cust"/>
            <c:noEndCap val="0"/>
            <c:plus>
              <c:numRef>
                <c:f>Sheet1!$K$2:$K$7</c:f>
                <c:numCache>
                  <c:formatCode>General</c:formatCode>
                  <c:ptCount val="6"/>
                  <c:pt idx="0">
                    <c:v>0.97750000000000004</c:v>
                  </c:pt>
                  <c:pt idx="1">
                    <c:v>0.80369999999999997</c:v>
                  </c:pt>
                  <c:pt idx="2">
                    <c:v>0.90239999999999998</c:v>
                  </c:pt>
                  <c:pt idx="3">
                    <c:v>0.78859999999999997</c:v>
                  </c:pt>
                  <c:pt idx="4">
                    <c:v>0.73199999999999998</c:v>
                  </c:pt>
                  <c:pt idx="5">
                    <c:v>0.77459999999999996</c:v>
                  </c:pt>
                </c:numCache>
              </c:numRef>
            </c:plus>
            <c:minus>
              <c:numRef>
                <c:f>Sheet1!$J$2:$J$7</c:f>
                <c:numCache>
                  <c:formatCode>General</c:formatCode>
                  <c:ptCount val="6"/>
                  <c:pt idx="0">
                    <c:v>0.51839999999999997</c:v>
                  </c:pt>
                  <c:pt idx="1">
                    <c:v>0.40810000000000002</c:v>
                  </c:pt>
                  <c:pt idx="2">
                    <c:v>0.40410000000000001</c:v>
                  </c:pt>
                  <c:pt idx="3">
                    <c:v>0.3947</c:v>
                  </c:pt>
                  <c:pt idx="4">
                    <c:v>0.39029999999999998</c:v>
                  </c:pt>
                  <c:pt idx="5">
                    <c:v>0.40589999999999998</c:v>
                  </c:pt>
                </c:numCache>
              </c:numRef>
            </c:minus>
            <c:spPr>
              <a:noFill/>
              <a:ln w="12700" cap="flat" cmpd="sng" algn="ctr">
                <a:solidFill>
                  <a:schemeClr val="tx1">
                    <a:lumMod val="65000"/>
                    <a:lumOff val="35000"/>
                  </a:schemeClr>
                </a:solidFill>
                <a:round/>
              </a:ln>
              <a:effectLst/>
            </c:spPr>
          </c:errBars>
          <c:cat>
            <c:numRef>
              <c:f>Sheet1!$A$2:$A$7</c:f>
              <c:numCache>
                <c:formatCode>General</c:formatCode>
                <c:ptCount val="6"/>
                <c:pt idx="0">
                  <c:v>0</c:v>
                </c:pt>
                <c:pt idx="1">
                  <c:v>1</c:v>
                </c:pt>
                <c:pt idx="2">
                  <c:v>2</c:v>
                </c:pt>
                <c:pt idx="3">
                  <c:v>3</c:v>
                </c:pt>
                <c:pt idx="4">
                  <c:v>4</c:v>
                </c:pt>
                <c:pt idx="5">
                  <c:v>5</c:v>
                </c:pt>
              </c:numCache>
            </c:numRef>
          </c:cat>
          <c:val>
            <c:numRef>
              <c:f>Sheet1!$C$2:$C$7</c:f>
              <c:numCache>
                <c:formatCode>0.00</c:formatCode>
                <c:ptCount val="6"/>
                <c:pt idx="0">
                  <c:v>6.4911000000000003</c:v>
                </c:pt>
                <c:pt idx="1">
                  <c:v>2.6903000000000001</c:v>
                </c:pt>
                <c:pt idx="2">
                  <c:v>2.4704000000000002</c:v>
                </c:pt>
                <c:pt idx="3">
                  <c:v>2.367</c:v>
                </c:pt>
                <c:pt idx="4">
                  <c:v>2.3624999999999998</c:v>
                </c:pt>
                <c:pt idx="5">
                  <c:v>2.2871999999999999</c:v>
                </c:pt>
              </c:numCache>
            </c:numRef>
          </c:val>
          <c:smooth val="0"/>
          <c:extLst>
            <c:ext xmlns:c16="http://schemas.microsoft.com/office/drawing/2014/chart" uri="{C3380CC4-5D6E-409C-BE32-E72D297353CC}">
              <c16:uniqueId val="{00000001-A777-4F3B-9466-0EF8BDAC502B}"/>
            </c:ext>
          </c:extLst>
        </c:ser>
        <c:ser>
          <c:idx val="2"/>
          <c:order val="2"/>
          <c:tx>
            <c:strRef>
              <c:f>Sheet1!$D$1</c:f>
              <c:strCache>
                <c:ptCount val="1"/>
                <c:pt idx="0">
                  <c:v>SA</c:v>
                </c:pt>
              </c:strCache>
            </c:strRef>
          </c:tx>
          <c:spPr>
            <a:ln w="25400" cap="rnd">
              <a:solidFill>
                <a:schemeClr val="accent3"/>
              </a:solidFill>
              <a:round/>
            </a:ln>
            <a:effectLst/>
          </c:spPr>
          <c:marker>
            <c:symbol val="circle"/>
            <c:size val="7"/>
            <c:spPr>
              <a:solidFill>
                <a:schemeClr val="accent3"/>
              </a:solidFill>
              <a:ln w="9525">
                <a:noFill/>
              </a:ln>
              <a:effectLst/>
            </c:spPr>
          </c:marker>
          <c:errBars>
            <c:errDir val="y"/>
            <c:errBarType val="both"/>
            <c:errValType val="cust"/>
            <c:noEndCap val="0"/>
            <c:plus>
              <c:numRef>
                <c:f>Sheet1!$K$2:$K$7</c:f>
                <c:numCache>
                  <c:formatCode>General</c:formatCode>
                  <c:ptCount val="6"/>
                  <c:pt idx="0">
                    <c:v>0.97750000000000004</c:v>
                  </c:pt>
                  <c:pt idx="1">
                    <c:v>0.80369999999999997</c:v>
                  </c:pt>
                  <c:pt idx="2">
                    <c:v>0.90239999999999998</c:v>
                  </c:pt>
                  <c:pt idx="3">
                    <c:v>0.78859999999999997</c:v>
                  </c:pt>
                  <c:pt idx="4">
                    <c:v>0.73199999999999998</c:v>
                  </c:pt>
                  <c:pt idx="5">
                    <c:v>0.77459999999999996</c:v>
                  </c:pt>
                </c:numCache>
              </c:numRef>
            </c:plus>
            <c:minus>
              <c:numRef>
                <c:f>Sheet1!$J$2:$J$7</c:f>
                <c:numCache>
                  <c:formatCode>General</c:formatCode>
                  <c:ptCount val="6"/>
                  <c:pt idx="0">
                    <c:v>0.51839999999999997</c:v>
                  </c:pt>
                  <c:pt idx="1">
                    <c:v>0.40810000000000002</c:v>
                  </c:pt>
                  <c:pt idx="2">
                    <c:v>0.40410000000000001</c:v>
                  </c:pt>
                  <c:pt idx="3">
                    <c:v>0.3947</c:v>
                  </c:pt>
                  <c:pt idx="4">
                    <c:v>0.39029999999999998</c:v>
                  </c:pt>
                  <c:pt idx="5">
                    <c:v>0.40589999999999998</c:v>
                  </c:pt>
                </c:numCache>
              </c:numRef>
            </c:minus>
            <c:spPr>
              <a:noFill/>
              <a:ln w="12700" cap="flat" cmpd="sng" algn="ctr">
                <a:solidFill>
                  <a:schemeClr val="tx1">
                    <a:lumMod val="65000"/>
                    <a:lumOff val="35000"/>
                  </a:schemeClr>
                </a:solidFill>
                <a:round/>
              </a:ln>
              <a:effectLst/>
            </c:spPr>
          </c:errBars>
          <c:cat>
            <c:numRef>
              <c:f>Sheet1!$A$2:$A$7</c:f>
              <c:numCache>
                <c:formatCode>General</c:formatCode>
                <c:ptCount val="6"/>
                <c:pt idx="0">
                  <c:v>0</c:v>
                </c:pt>
                <c:pt idx="1">
                  <c:v>1</c:v>
                </c:pt>
                <c:pt idx="2">
                  <c:v>2</c:v>
                </c:pt>
                <c:pt idx="3">
                  <c:v>3</c:v>
                </c:pt>
                <c:pt idx="4">
                  <c:v>4</c:v>
                </c:pt>
                <c:pt idx="5">
                  <c:v>5</c:v>
                </c:pt>
              </c:numCache>
            </c:numRef>
          </c:cat>
          <c:val>
            <c:numRef>
              <c:f>Sheet1!$D$2:$D$7</c:f>
              <c:numCache>
                <c:formatCode>0.00</c:formatCode>
                <c:ptCount val="6"/>
                <c:pt idx="0">
                  <c:v>6.54</c:v>
                </c:pt>
                <c:pt idx="1">
                  <c:v>2.95</c:v>
                </c:pt>
                <c:pt idx="2">
                  <c:v>2.79</c:v>
                </c:pt>
                <c:pt idx="3">
                  <c:v>2.39</c:v>
                </c:pt>
                <c:pt idx="4">
                  <c:v>2.29</c:v>
                </c:pt>
                <c:pt idx="5">
                  <c:v>2.42</c:v>
                </c:pt>
              </c:numCache>
            </c:numRef>
          </c:val>
          <c:smooth val="0"/>
          <c:extLst>
            <c:ext xmlns:c16="http://schemas.microsoft.com/office/drawing/2014/chart" uri="{C3380CC4-5D6E-409C-BE32-E72D297353CC}">
              <c16:uniqueId val="{00000002-A777-4F3B-9466-0EF8BDAC502B}"/>
            </c:ext>
          </c:extLst>
        </c:ser>
        <c:dLbls>
          <c:showLegendKey val="0"/>
          <c:showVal val="0"/>
          <c:showCatName val="0"/>
          <c:showSerName val="0"/>
          <c:showPercent val="0"/>
          <c:showBubbleSize val="0"/>
        </c:dLbls>
        <c:marker val="1"/>
        <c:smooth val="0"/>
        <c:axId val="818709592"/>
        <c:axId val="818715824"/>
      </c:lineChart>
      <c:catAx>
        <c:axId val="818709592"/>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18715824"/>
        <c:crosses val="autoZero"/>
        <c:auto val="1"/>
        <c:lblAlgn val="ctr"/>
        <c:lblOffset val="20"/>
        <c:tickMarkSkip val="1"/>
        <c:noMultiLvlLbl val="0"/>
      </c:catAx>
      <c:valAx>
        <c:axId val="818715824"/>
        <c:scaling>
          <c:orientation val="minMax"/>
          <c:max val="8"/>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err="1"/>
                  <a:t>COHb</a:t>
                </a:r>
                <a:r>
                  <a:rPr lang="en-US" sz="1200" b="1"/>
                  <a:t> (%  ±95% CI)</a:t>
                </a:r>
              </a:p>
            </c:rich>
          </c:tx>
          <c:layout>
            <c:manualLayout>
              <c:xMode val="edge"/>
              <c:yMode val="edge"/>
              <c:x val="5.3295982232990117E-3"/>
              <c:y val="0.1137452691230107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18709592"/>
        <c:crosses val="autoZero"/>
        <c:crossBetween val="midCat"/>
        <c:majorUnit val="2"/>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56515113030237E-2"/>
          <c:y val="7.9313547345043409E-2"/>
          <c:w val="0.85227025654051303"/>
          <c:h val="0.76618362608520096"/>
        </c:manualLayout>
      </c:layout>
      <c:lineChart>
        <c:grouping val="standard"/>
        <c:varyColors val="0"/>
        <c:ser>
          <c:idx val="0"/>
          <c:order val="0"/>
          <c:tx>
            <c:strRef>
              <c:f>Sheet1!$B$1</c:f>
              <c:strCache>
                <c:ptCount val="1"/>
                <c:pt idx="0">
                  <c:v>Cig</c:v>
                </c:pt>
              </c:strCache>
            </c:strRef>
          </c:tx>
          <c:spPr>
            <a:ln w="25400" cap="rnd">
              <a:solidFill>
                <a:schemeClr val="accent1"/>
              </a:solidFill>
              <a:round/>
            </a:ln>
            <a:effectLst/>
          </c:spPr>
          <c:marker>
            <c:symbol val="circle"/>
            <c:size val="7"/>
            <c:spPr>
              <a:solidFill>
                <a:schemeClr val="accent1"/>
              </a:solidFill>
              <a:ln w="9525">
                <a:noFill/>
              </a:ln>
              <a:effectLst/>
            </c:spPr>
          </c:marker>
          <c:dPt>
            <c:idx val="0"/>
            <c:marker>
              <c:symbol val="none"/>
            </c:marker>
            <c:bubble3D val="0"/>
            <c:extLst>
              <c:ext xmlns:c16="http://schemas.microsoft.com/office/drawing/2014/chart" uri="{C3380CC4-5D6E-409C-BE32-E72D297353CC}">
                <c16:uniqueId val="{00000000-0C56-4D8B-AE65-A7202C594CDB}"/>
              </c:ext>
            </c:extLst>
          </c:dPt>
          <c:errBars>
            <c:errDir val="y"/>
            <c:errBarType val="both"/>
            <c:errValType val="cust"/>
            <c:noEndCap val="0"/>
            <c:plus>
              <c:numRef>
                <c:f>Sheet1!$G$2:$G$5</c:f>
                <c:numCache>
                  <c:formatCode>General</c:formatCode>
                  <c:ptCount val="4"/>
                  <c:pt idx="1">
                    <c:v>1.0029999999999999</c:v>
                  </c:pt>
                  <c:pt idx="2">
                    <c:v>1.093</c:v>
                  </c:pt>
                  <c:pt idx="3">
                    <c:v>0.93269999999999997</c:v>
                  </c:pt>
                </c:numCache>
              </c:numRef>
            </c:plus>
            <c:minus>
              <c:numRef>
                <c:f>Sheet1!$F$2:$F$5</c:f>
                <c:numCache>
                  <c:formatCode>General</c:formatCode>
                  <c:ptCount val="4"/>
                  <c:pt idx="1">
                    <c:v>0.36969999999999997</c:v>
                  </c:pt>
                  <c:pt idx="2">
                    <c:v>0.3417</c:v>
                  </c:pt>
                  <c:pt idx="3">
                    <c:v>0.37269999999999998</c:v>
                  </c:pt>
                </c:numCache>
              </c:numRef>
            </c:minus>
            <c:spPr>
              <a:noFill/>
              <a:ln w="12700" cap="flat" cmpd="sng" algn="ctr">
                <a:solidFill>
                  <a:schemeClr val="tx1">
                    <a:lumMod val="65000"/>
                    <a:lumOff val="35000"/>
                  </a:schemeClr>
                </a:solidFill>
                <a:round/>
              </a:ln>
              <a:effectLst/>
            </c:spPr>
          </c:errBars>
          <c:cat>
            <c:numRef>
              <c:f>Sheet1!$A$2:$A$5</c:f>
              <c:numCache>
                <c:formatCode>General</c:formatCode>
                <c:ptCount val="4"/>
                <c:pt idx="0">
                  <c:v>6</c:v>
                </c:pt>
                <c:pt idx="1">
                  <c:v>30</c:v>
                </c:pt>
                <c:pt idx="2">
                  <c:v>60</c:v>
                </c:pt>
                <c:pt idx="3">
                  <c:v>90</c:v>
                </c:pt>
              </c:numCache>
            </c:numRef>
          </c:cat>
          <c:val>
            <c:numRef>
              <c:f>Sheet1!$B$2:$B$5</c:f>
              <c:numCache>
                <c:formatCode>0.00</c:formatCode>
                <c:ptCount val="4"/>
                <c:pt idx="0">
                  <c:v>6.07</c:v>
                </c:pt>
                <c:pt idx="1">
                  <c:v>6.13</c:v>
                </c:pt>
                <c:pt idx="2">
                  <c:v>5.49</c:v>
                </c:pt>
                <c:pt idx="3">
                  <c:v>5.62</c:v>
                </c:pt>
              </c:numCache>
            </c:numRef>
          </c:val>
          <c:smooth val="0"/>
          <c:extLst>
            <c:ext xmlns:c16="http://schemas.microsoft.com/office/drawing/2014/chart" uri="{C3380CC4-5D6E-409C-BE32-E72D297353CC}">
              <c16:uniqueId val="{00000001-0C56-4D8B-AE65-A7202C594CDB}"/>
            </c:ext>
          </c:extLst>
        </c:ser>
        <c:ser>
          <c:idx val="1"/>
          <c:order val="1"/>
          <c:tx>
            <c:strRef>
              <c:f>Sheet1!$C$1</c:f>
              <c:strCache>
                <c:ptCount val="1"/>
                <c:pt idx="0">
                  <c:v>THS</c:v>
                </c:pt>
              </c:strCache>
            </c:strRef>
          </c:tx>
          <c:spPr>
            <a:ln w="25400" cap="rnd">
              <a:solidFill>
                <a:srgbClr val="FFC000"/>
              </a:solidFill>
              <a:round/>
            </a:ln>
            <a:effectLst/>
          </c:spPr>
          <c:marker>
            <c:symbol val="circle"/>
            <c:size val="7"/>
            <c:spPr>
              <a:solidFill>
                <a:srgbClr val="FFC000"/>
              </a:solidFill>
              <a:ln w="9525">
                <a:noFill/>
              </a:ln>
              <a:effectLst/>
            </c:spPr>
          </c:marker>
          <c:dPt>
            <c:idx val="0"/>
            <c:marker>
              <c:symbol val="none"/>
            </c:marker>
            <c:bubble3D val="0"/>
            <c:extLst>
              <c:ext xmlns:c16="http://schemas.microsoft.com/office/drawing/2014/chart" uri="{C3380CC4-5D6E-409C-BE32-E72D297353CC}">
                <c16:uniqueId val="{00000002-0C56-4D8B-AE65-A7202C594CDB}"/>
              </c:ext>
            </c:extLst>
          </c:dPt>
          <c:errBars>
            <c:errDir val="y"/>
            <c:errBarType val="both"/>
            <c:errValType val="cust"/>
            <c:noEndCap val="0"/>
            <c:plus>
              <c:numRef>
                <c:f>Sheet1!$I$2:$I$5</c:f>
                <c:numCache>
                  <c:formatCode>General</c:formatCode>
                  <c:ptCount val="4"/>
                  <c:pt idx="1">
                    <c:v>0.62109999999999999</c:v>
                  </c:pt>
                  <c:pt idx="2">
                    <c:v>0.78459999999999996</c:v>
                  </c:pt>
                  <c:pt idx="3">
                    <c:v>0.503</c:v>
                  </c:pt>
                </c:numCache>
              </c:numRef>
            </c:plus>
            <c:minus>
              <c:numRef>
                <c:f>Sheet1!$H$2:$H$5</c:f>
                <c:numCache>
                  <c:formatCode>General</c:formatCode>
                  <c:ptCount val="4"/>
                  <c:pt idx="1">
                    <c:v>0.19109999999999999</c:v>
                  </c:pt>
                  <c:pt idx="2">
                    <c:v>0.25080000000000002</c:v>
                  </c:pt>
                  <c:pt idx="3">
                    <c:v>0.16769999999999999</c:v>
                  </c:pt>
                </c:numCache>
              </c:numRef>
            </c:minus>
            <c:spPr>
              <a:noFill/>
              <a:ln w="12700" cap="flat" cmpd="sng" algn="ctr">
                <a:solidFill>
                  <a:schemeClr val="tx1">
                    <a:lumMod val="65000"/>
                    <a:lumOff val="35000"/>
                  </a:schemeClr>
                </a:solidFill>
                <a:round/>
              </a:ln>
              <a:effectLst/>
            </c:spPr>
          </c:errBars>
          <c:cat>
            <c:numRef>
              <c:f>Sheet1!$A$2:$A$5</c:f>
              <c:numCache>
                <c:formatCode>General</c:formatCode>
                <c:ptCount val="4"/>
                <c:pt idx="0">
                  <c:v>6</c:v>
                </c:pt>
                <c:pt idx="1">
                  <c:v>30</c:v>
                </c:pt>
                <c:pt idx="2">
                  <c:v>60</c:v>
                </c:pt>
                <c:pt idx="3">
                  <c:v>90</c:v>
                </c:pt>
              </c:numCache>
            </c:numRef>
          </c:cat>
          <c:val>
            <c:numRef>
              <c:f>Sheet1!$C$2:$C$5</c:f>
              <c:numCache>
                <c:formatCode>0.00</c:formatCode>
                <c:ptCount val="4"/>
                <c:pt idx="0">
                  <c:v>2.2871999999999999</c:v>
                </c:pt>
                <c:pt idx="1">
                  <c:v>2.76</c:v>
                </c:pt>
                <c:pt idx="2">
                  <c:v>2.76</c:v>
                </c:pt>
                <c:pt idx="3">
                  <c:v>2.84</c:v>
                </c:pt>
              </c:numCache>
            </c:numRef>
          </c:val>
          <c:smooth val="0"/>
          <c:extLst>
            <c:ext xmlns:c16="http://schemas.microsoft.com/office/drawing/2014/chart" uri="{C3380CC4-5D6E-409C-BE32-E72D297353CC}">
              <c16:uniqueId val="{00000003-0C56-4D8B-AE65-A7202C594CDB}"/>
            </c:ext>
          </c:extLst>
        </c:ser>
        <c:ser>
          <c:idx val="2"/>
          <c:order val="2"/>
          <c:tx>
            <c:strRef>
              <c:f>Sheet1!$D$1</c:f>
              <c:strCache>
                <c:ptCount val="1"/>
                <c:pt idx="0">
                  <c:v>SA</c:v>
                </c:pt>
              </c:strCache>
            </c:strRef>
          </c:tx>
          <c:spPr>
            <a:ln w="25400" cap="rnd">
              <a:solidFill>
                <a:schemeClr val="accent3"/>
              </a:solidFill>
              <a:round/>
            </a:ln>
            <a:effectLst/>
          </c:spPr>
          <c:marker>
            <c:symbol val="circle"/>
            <c:size val="7"/>
            <c:spPr>
              <a:solidFill>
                <a:schemeClr val="accent3"/>
              </a:solidFill>
              <a:ln w="9525">
                <a:noFill/>
              </a:ln>
              <a:effectLst/>
            </c:spPr>
          </c:marker>
          <c:dPt>
            <c:idx val="0"/>
            <c:marker>
              <c:symbol val="none"/>
            </c:marker>
            <c:bubble3D val="0"/>
            <c:extLst>
              <c:ext xmlns:c16="http://schemas.microsoft.com/office/drawing/2014/chart" uri="{C3380CC4-5D6E-409C-BE32-E72D297353CC}">
                <c16:uniqueId val="{00000004-0C56-4D8B-AE65-A7202C594CDB}"/>
              </c:ext>
            </c:extLst>
          </c:dPt>
          <c:errBars>
            <c:errDir val="y"/>
            <c:errBarType val="both"/>
            <c:errValType val="cust"/>
            <c:noEndCap val="0"/>
            <c:plus>
              <c:numRef>
                <c:f>Sheet1!$K$2:$K$5</c:f>
                <c:numCache>
                  <c:formatCode>General</c:formatCode>
                  <c:ptCount val="4"/>
                  <c:pt idx="1">
                    <c:v>0.85099999999999998</c:v>
                  </c:pt>
                  <c:pt idx="2">
                    <c:v>1.9694</c:v>
                  </c:pt>
                  <c:pt idx="3">
                    <c:v>1.8676999999999999</c:v>
                  </c:pt>
                </c:numCache>
              </c:numRef>
            </c:plus>
            <c:minus>
              <c:numRef>
                <c:f>Sheet1!$J$2:$J$5</c:f>
                <c:numCache>
                  <c:formatCode>General</c:formatCode>
                  <c:ptCount val="4"/>
                  <c:pt idx="1">
                    <c:v>0.50949999999999995</c:v>
                  </c:pt>
                  <c:pt idx="2">
                    <c:v>0.88939999999999997</c:v>
                  </c:pt>
                  <c:pt idx="3">
                    <c:v>1.125</c:v>
                  </c:pt>
                </c:numCache>
              </c:numRef>
            </c:minus>
            <c:spPr>
              <a:noFill/>
              <a:ln w="12700" cap="flat" cmpd="sng" algn="ctr">
                <a:solidFill>
                  <a:schemeClr val="tx1">
                    <a:lumMod val="65000"/>
                    <a:lumOff val="35000"/>
                  </a:schemeClr>
                </a:solidFill>
                <a:round/>
              </a:ln>
              <a:effectLst/>
            </c:spPr>
          </c:errBars>
          <c:cat>
            <c:numRef>
              <c:f>Sheet1!$A$2:$A$5</c:f>
              <c:numCache>
                <c:formatCode>General</c:formatCode>
                <c:ptCount val="4"/>
                <c:pt idx="0">
                  <c:v>6</c:v>
                </c:pt>
                <c:pt idx="1">
                  <c:v>30</c:v>
                </c:pt>
                <c:pt idx="2">
                  <c:v>60</c:v>
                </c:pt>
                <c:pt idx="3">
                  <c:v>90</c:v>
                </c:pt>
              </c:numCache>
            </c:numRef>
          </c:cat>
          <c:val>
            <c:numRef>
              <c:f>Sheet1!$D$2:$D$5</c:f>
              <c:numCache>
                <c:formatCode>0.00</c:formatCode>
                <c:ptCount val="4"/>
                <c:pt idx="0">
                  <c:v>2.42</c:v>
                </c:pt>
                <c:pt idx="1">
                  <c:v>2.6088</c:v>
                </c:pt>
                <c:pt idx="2">
                  <c:v>2.6591</c:v>
                </c:pt>
                <c:pt idx="3">
                  <c:v>2.4922</c:v>
                </c:pt>
              </c:numCache>
            </c:numRef>
          </c:val>
          <c:smooth val="0"/>
          <c:extLst>
            <c:ext xmlns:c16="http://schemas.microsoft.com/office/drawing/2014/chart" uri="{C3380CC4-5D6E-409C-BE32-E72D297353CC}">
              <c16:uniqueId val="{00000005-0C56-4D8B-AE65-A7202C594CDB}"/>
            </c:ext>
          </c:extLst>
        </c:ser>
        <c:dLbls>
          <c:showLegendKey val="0"/>
          <c:showVal val="0"/>
          <c:showCatName val="0"/>
          <c:showSerName val="0"/>
          <c:showPercent val="0"/>
          <c:showBubbleSize val="0"/>
        </c:dLbls>
        <c:marker val="1"/>
        <c:smooth val="0"/>
        <c:axId val="818709592"/>
        <c:axId val="818715824"/>
      </c:lineChart>
      <c:catAx>
        <c:axId val="818709592"/>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18715824"/>
        <c:crosses val="autoZero"/>
        <c:auto val="1"/>
        <c:lblAlgn val="ctr"/>
        <c:lblOffset val="20"/>
        <c:tickLblSkip val="1"/>
        <c:tickMarkSkip val="1"/>
        <c:noMultiLvlLbl val="0"/>
      </c:catAx>
      <c:valAx>
        <c:axId val="818715824"/>
        <c:scaling>
          <c:orientation val="minMax"/>
          <c:max val="8"/>
          <c:min val="0"/>
        </c:scaling>
        <c:delete val="0"/>
        <c:axPos val="l"/>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18709592"/>
        <c:crosses val="autoZero"/>
        <c:crossBetween val="midCat"/>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05011097489644E-2"/>
          <c:y val="0.19255088554057623"/>
          <c:w val="0.91556260666810896"/>
          <c:h val="0.64839545334390691"/>
        </c:manualLayout>
      </c:layout>
      <c:barChart>
        <c:barDir val="col"/>
        <c:grouping val="clustered"/>
        <c:varyColors val="0"/>
        <c:ser>
          <c:idx val="0"/>
          <c:order val="0"/>
          <c:tx>
            <c:strRef>
              <c:f>'[slide 3, relative reductions BOHP predominant THS users.xlsx]BoHP reduction predominant user'!$B$1:$D$1</c:f>
              <c:strCache>
                <c:ptCount val="1"/>
                <c:pt idx="0">
                  <c:v>Month 3</c:v>
                </c:pt>
              </c:strCache>
            </c:strRef>
          </c:tx>
          <c:spPr>
            <a:solidFill>
              <a:schemeClr val="accent1"/>
            </a:solidFill>
            <a:ln>
              <a:noFill/>
            </a:ln>
            <a:effectLst/>
          </c:spPr>
          <c:invertIfNegative val="0"/>
          <c:dPt>
            <c:idx val="0"/>
            <c:invertIfNegative val="0"/>
            <c:bubble3D val="0"/>
            <c:spPr>
              <a:solidFill>
                <a:srgbClr val="0D5274"/>
              </a:solidFill>
              <a:ln>
                <a:noFill/>
              </a:ln>
              <a:effectLst/>
            </c:spPr>
            <c:extLst>
              <c:ext xmlns:c16="http://schemas.microsoft.com/office/drawing/2014/chart" uri="{C3380CC4-5D6E-409C-BE32-E72D297353CC}">
                <c16:uniqueId val="{00000001-9BFE-470F-B91F-51D6C5D8426A}"/>
              </c:ext>
            </c:extLst>
          </c:dPt>
          <c:dPt>
            <c:idx val="1"/>
            <c:invertIfNegative val="0"/>
            <c:bubble3D val="0"/>
            <c:spPr>
              <a:solidFill>
                <a:srgbClr val="E29353"/>
              </a:solidFill>
              <a:ln>
                <a:noFill/>
              </a:ln>
              <a:effectLst/>
            </c:spPr>
            <c:extLst>
              <c:ext xmlns:c16="http://schemas.microsoft.com/office/drawing/2014/chart" uri="{C3380CC4-5D6E-409C-BE32-E72D297353CC}">
                <c16:uniqueId val="{00000003-9BFE-470F-B91F-51D6C5D8426A}"/>
              </c:ext>
            </c:extLst>
          </c:dPt>
          <c:dPt>
            <c:idx val="2"/>
            <c:invertIfNegative val="0"/>
            <c:bubble3D val="0"/>
            <c:spPr>
              <a:solidFill>
                <a:srgbClr val="1F8FBB"/>
              </a:solidFill>
              <a:ln>
                <a:noFill/>
              </a:ln>
              <a:effectLst/>
            </c:spPr>
            <c:extLst>
              <c:ext xmlns:c16="http://schemas.microsoft.com/office/drawing/2014/chart" uri="{C3380CC4-5D6E-409C-BE32-E72D297353CC}">
                <c16:uniqueId val="{00000005-9BFE-470F-B91F-51D6C5D8426A}"/>
              </c:ext>
            </c:extLst>
          </c:dPt>
          <c:dPt>
            <c:idx val="3"/>
            <c:invertIfNegative val="0"/>
            <c:bubble3D val="0"/>
            <c:spPr>
              <a:solidFill>
                <a:srgbClr val="97B657"/>
              </a:solidFill>
              <a:ln>
                <a:noFill/>
              </a:ln>
              <a:effectLst/>
            </c:spPr>
            <c:extLst>
              <c:ext xmlns:c16="http://schemas.microsoft.com/office/drawing/2014/chart" uri="{C3380CC4-5D6E-409C-BE32-E72D297353CC}">
                <c16:uniqueId val="{00000007-9BFE-470F-B91F-51D6C5D8426A}"/>
              </c:ext>
            </c:extLst>
          </c:dPt>
          <c:dPt>
            <c:idx val="4"/>
            <c:invertIfNegative val="0"/>
            <c:bubble3D val="0"/>
            <c:spPr>
              <a:solidFill>
                <a:srgbClr val="87CADD"/>
              </a:solidFill>
              <a:ln>
                <a:noFill/>
              </a:ln>
              <a:effectLst/>
            </c:spPr>
            <c:extLst>
              <c:ext xmlns:c16="http://schemas.microsoft.com/office/drawing/2014/chart" uri="{C3380CC4-5D6E-409C-BE32-E72D297353CC}">
                <c16:uniqueId val="{00000009-9BFE-470F-B91F-51D6C5D8426A}"/>
              </c:ext>
            </c:extLst>
          </c:dPt>
          <c:errBars>
            <c:errBarType val="plus"/>
            <c:errValType val="cust"/>
            <c:noEndCap val="0"/>
            <c:plus>
              <c:numRef>
                <c:f>'[slide 3, relative reductions BOHP predominant THS users.xlsx]BoHP reduction predominant user'!$B$9:$B$13</c:f>
                <c:numCache>
                  <c:formatCode>General</c:formatCode>
                  <c:ptCount val="5"/>
                  <c:pt idx="0">
                    <c:v>2.8599999999999994</c:v>
                  </c:pt>
                  <c:pt idx="1">
                    <c:v>9.2200000000000006</c:v>
                  </c:pt>
                  <c:pt idx="2">
                    <c:v>5.6</c:v>
                  </c:pt>
                  <c:pt idx="3">
                    <c:v>5.8000000000000007</c:v>
                  </c:pt>
                  <c:pt idx="4">
                    <c:v>6.3999999999999986</c:v>
                  </c:pt>
                </c:numCache>
              </c:numRef>
            </c:plus>
            <c:minus>
              <c:numLit>
                <c:formatCode>General</c:formatCode>
                <c:ptCount val="1"/>
                <c:pt idx="0">
                  <c:v>1</c:v>
                </c:pt>
              </c:numLit>
            </c:minus>
            <c:spPr>
              <a:noFill/>
              <a:ln w="9525" cap="flat" cmpd="sng" algn="ctr">
                <a:solidFill>
                  <a:schemeClr val="tx1">
                    <a:lumMod val="50000"/>
                    <a:lumOff val="50000"/>
                  </a:schemeClr>
                </a:solidFill>
                <a:round/>
              </a:ln>
              <a:effectLst/>
            </c:spPr>
          </c:errBars>
          <c:cat>
            <c:strRef>
              <c:f>'[slide 3, relative reductions BOHP predominant THS users.xlsx]BoHP reduction predominant user'!$A$9:$A$13</c:f>
              <c:strCache>
                <c:ptCount val="5"/>
                <c:pt idx="0">
                  <c:v>s-ICAM-1</c:v>
                </c:pt>
                <c:pt idx="1">
                  <c:v>11-DTX-B2 </c:v>
                </c:pt>
                <c:pt idx="2">
                  <c:v>8 epi-PGF2a </c:v>
                </c:pt>
                <c:pt idx="3">
                  <c:v>COHb </c:v>
                </c:pt>
                <c:pt idx="4">
                  <c:v>Total NNAL</c:v>
                </c:pt>
              </c:strCache>
            </c:strRef>
          </c:cat>
          <c:val>
            <c:numRef>
              <c:f>'[slide 3, relative reductions BOHP predominant THS users.xlsx]BoHP reduction predominant user'!$B$3:$B$7</c:f>
              <c:numCache>
                <c:formatCode>General</c:formatCode>
                <c:ptCount val="5"/>
                <c:pt idx="0">
                  <c:v>1.86</c:v>
                </c:pt>
                <c:pt idx="1">
                  <c:v>3.28</c:v>
                </c:pt>
                <c:pt idx="2">
                  <c:v>5.9</c:v>
                </c:pt>
                <c:pt idx="3">
                  <c:v>31.2</c:v>
                </c:pt>
                <c:pt idx="4">
                  <c:v>42.1</c:v>
                </c:pt>
              </c:numCache>
            </c:numRef>
          </c:val>
          <c:extLst>
            <c:ext xmlns:c16="http://schemas.microsoft.com/office/drawing/2014/chart" uri="{C3380CC4-5D6E-409C-BE32-E72D297353CC}">
              <c16:uniqueId val="{0000000A-9BFE-470F-B91F-51D6C5D8426A}"/>
            </c:ext>
          </c:extLst>
        </c:ser>
        <c:ser>
          <c:idx val="1"/>
          <c:order val="1"/>
          <c:tx>
            <c:strRef>
              <c:f>'[slide 3, relative reductions BOHP predominant THS users.xlsx]BoHP reduction predominant user'!$E$1:$G$1</c:f>
              <c:strCache>
                <c:ptCount val="1"/>
                <c:pt idx="0">
                  <c:v>Month 6</c:v>
                </c:pt>
              </c:strCache>
            </c:strRef>
          </c:tx>
          <c:spPr>
            <a:solidFill>
              <a:schemeClr val="accent2"/>
            </a:solidFill>
            <a:ln>
              <a:noFill/>
            </a:ln>
            <a:effectLst/>
          </c:spPr>
          <c:invertIfNegative val="0"/>
          <c:dPt>
            <c:idx val="0"/>
            <c:invertIfNegative val="0"/>
            <c:bubble3D val="0"/>
            <c:spPr>
              <a:solidFill>
                <a:srgbClr val="0D5274"/>
              </a:solidFill>
              <a:ln>
                <a:noFill/>
              </a:ln>
              <a:effectLst/>
            </c:spPr>
            <c:extLst>
              <c:ext xmlns:c16="http://schemas.microsoft.com/office/drawing/2014/chart" uri="{C3380CC4-5D6E-409C-BE32-E72D297353CC}">
                <c16:uniqueId val="{0000000C-9BFE-470F-B91F-51D6C5D8426A}"/>
              </c:ext>
            </c:extLst>
          </c:dPt>
          <c:dPt>
            <c:idx val="1"/>
            <c:invertIfNegative val="0"/>
            <c:bubble3D val="0"/>
            <c:spPr>
              <a:solidFill>
                <a:srgbClr val="E29353"/>
              </a:solidFill>
              <a:ln>
                <a:noFill/>
              </a:ln>
              <a:effectLst/>
            </c:spPr>
            <c:extLst>
              <c:ext xmlns:c16="http://schemas.microsoft.com/office/drawing/2014/chart" uri="{C3380CC4-5D6E-409C-BE32-E72D297353CC}">
                <c16:uniqueId val="{0000000E-9BFE-470F-B91F-51D6C5D8426A}"/>
              </c:ext>
            </c:extLst>
          </c:dPt>
          <c:dPt>
            <c:idx val="2"/>
            <c:invertIfNegative val="0"/>
            <c:bubble3D val="0"/>
            <c:spPr>
              <a:solidFill>
                <a:srgbClr val="1F8FBB"/>
              </a:solidFill>
              <a:ln>
                <a:noFill/>
              </a:ln>
              <a:effectLst/>
            </c:spPr>
            <c:extLst>
              <c:ext xmlns:c16="http://schemas.microsoft.com/office/drawing/2014/chart" uri="{C3380CC4-5D6E-409C-BE32-E72D297353CC}">
                <c16:uniqueId val="{00000010-9BFE-470F-B91F-51D6C5D8426A}"/>
              </c:ext>
            </c:extLst>
          </c:dPt>
          <c:dPt>
            <c:idx val="3"/>
            <c:invertIfNegative val="0"/>
            <c:bubble3D val="0"/>
            <c:spPr>
              <a:solidFill>
                <a:srgbClr val="97B657"/>
              </a:solidFill>
              <a:ln>
                <a:noFill/>
              </a:ln>
              <a:effectLst/>
            </c:spPr>
            <c:extLst>
              <c:ext xmlns:c16="http://schemas.microsoft.com/office/drawing/2014/chart" uri="{C3380CC4-5D6E-409C-BE32-E72D297353CC}">
                <c16:uniqueId val="{00000012-9BFE-470F-B91F-51D6C5D8426A}"/>
              </c:ext>
            </c:extLst>
          </c:dPt>
          <c:dPt>
            <c:idx val="4"/>
            <c:invertIfNegative val="0"/>
            <c:bubble3D val="0"/>
            <c:spPr>
              <a:solidFill>
                <a:srgbClr val="87CADD"/>
              </a:solidFill>
              <a:ln>
                <a:noFill/>
              </a:ln>
              <a:effectLst/>
            </c:spPr>
            <c:extLst>
              <c:ext xmlns:c16="http://schemas.microsoft.com/office/drawing/2014/chart" uri="{C3380CC4-5D6E-409C-BE32-E72D297353CC}">
                <c16:uniqueId val="{00000014-9BFE-470F-B91F-51D6C5D8426A}"/>
              </c:ext>
            </c:extLst>
          </c:dPt>
          <c:errBars>
            <c:errBarType val="plus"/>
            <c:errValType val="cust"/>
            <c:noEndCap val="0"/>
            <c:plus>
              <c:numRef>
                <c:f>'[slide 3, relative reductions BOHP predominant THS users.xlsx]BoHP reduction predominant user'!$C$9:$C$13</c:f>
                <c:numCache>
                  <c:formatCode>General</c:formatCode>
                  <c:ptCount val="5"/>
                  <c:pt idx="0">
                    <c:v>2.86</c:v>
                  </c:pt>
                  <c:pt idx="1">
                    <c:v>9.81</c:v>
                  </c:pt>
                  <c:pt idx="2">
                    <c:v>5.6599999999999993</c:v>
                  </c:pt>
                  <c:pt idx="3">
                    <c:v>6.2999999999999972</c:v>
                  </c:pt>
                  <c:pt idx="4">
                    <c:v>7.5</c:v>
                  </c:pt>
                </c:numCache>
              </c:numRef>
            </c:plus>
            <c:minus>
              <c:numLit>
                <c:formatCode>General</c:formatCode>
                <c:ptCount val="1"/>
                <c:pt idx="0">
                  <c:v>1</c:v>
                </c:pt>
              </c:numLit>
            </c:minus>
            <c:spPr>
              <a:noFill/>
              <a:ln w="9525" cap="flat" cmpd="sng" algn="ctr">
                <a:solidFill>
                  <a:schemeClr val="tx1">
                    <a:lumMod val="50000"/>
                    <a:lumOff val="50000"/>
                  </a:schemeClr>
                </a:solidFill>
                <a:round/>
              </a:ln>
              <a:effectLst/>
            </c:spPr>
          </c:errBars>
          <c:val>
            <c:numRef>
              <c:f>'[slide 3, relative reductions BOHP predominant THS users.xlsx]BoHP reduction predominant user'!$E$3:$E$7</c:f>
              <c:numCache>
                <c:formatCode>General</c:formatCode>
                <c:ptCount val="5"/>
                <c:pt idx="0">
                  <c:v>3.22</c:v>
                </c:pt>
                <c:pt idx="1">
                  <c:v>4.49</c:v>
                </c:pt>
                <c:pt idx="2">
                  <c:v>7.54</c:v>
                </c:pt>
                <c:pt idx="3">
                  <c:v>32</c:v>
                </c:pt>
                <c:pt idx="4">
                  <c:v>42.9</c:v>
                </c:pt>
              </c:numCache>
            </c:numRef>
          </c:val>
          <c:extLst>
            <c:ext xmlns:c16="http://schemas.microsoft.com/office/drawing/2014/chart" uri="{C3380CC4-5D6E-409C-BE32-E72D297353CC}">
              <c16:uniqueId val="{00000015-9BFE-470F-B91F-51D6C5D8426A}"/>
            </c:ext>
          </c:extLst>
        </c:ser>
        <c:ser>
          <c:idx val="2"/>
          <c:order val="2"/>
          <c:tx>
            <c:strRef>
              <c:f>'[slide 3, relative reductions BOHP predominant THS users.xlsx]BoHP reduction predominant user'!$H$1:$J$1</c:f>
              <c:strCache>
                <c:ptCount val="1"/>
                <c:pt idx="0">
                  <c:v>Month 12</c:v>
                </c:pt>
              </c:strCache>
            </c:strRef>
          </c:tx>
          <c:spPr>
            <a:solidFill>
              <a:schemeClr val="accent3"/>
            </a:solidFill>
            <a:ln>
              <a:noFill/>
            </a:ln>
            <a:effectLst/>
          </c:spPr>
          <c:invertIfNegative val="0"/>
          <c:dPt>
            <c:idx val="0"/>
            <c:invertIfNegative val="0"/>
            <c:bubble3D val="0"/>
            <c:spPr>
              <a:solidFill>
                <a:srgbClr val="0D5274"/>
              </a:solidFill>
              <a:ln>
                <a:noFill/>
              </a:ln>
              <a:effectLst/>
            </c:spPr>
            <c:extLst>
              <c:ext xmlns:c16="http://schemas.microsoft.com/office/drawing/2014/chart" uri="{C3380CC4-5D6E-409C-BE32-E72D297353CC}">
                <c16:uniqueId val="{00000017-9BFE-470F-B91F-51D6C5D8426A}"/>
              </c:ext>
            </c:extLst>
          </c:dPt>
          <c:dPt>
            <c:idx val="1"/>
            <c:invertIfNegative val="0"/>
            <c:bubble3D val="0"/>
            <c:spPr>
              <a:solidFill>
                <a:srgbClr val="E29353"/>
              </a:solidFill>
              <a:ln>
                <a:noFill/>
              </a:ln>
              <a:effectLst/>
            </c:spPr>
            <c:extLst>
              <c:ext xmlns:c16="http://schemas.microsoft.com/office/drawing/2014/chart" uri="{C3380CC4-5D6E-409C-BE32-E72D297353CC}">
                <c16:uniqueId val="{00000019-9BFE-470F-B91F-51D6C5D8426A}"/>
              </c:ext>
            </c:extLst>
          </c:dPt>
          <c:dPt>
            <c:idx val="2"/>
            <c:invertIfNegative val="0"/>
            <c:bubble3D val="0"/>
            <c:spPr>
              <a:solidFill>
                <a:srgbClr val="1F8FBB"/>
              </a:solidFill>
              <a:ln>
                <a:noFill/>
              </a:ln>
              <a:effectLst/>
            </c:spPr>
            <c:extLst>
              <c:ext xmlns:c16="http://schemas.microsoft.com/office/drawing/2014/chart" uri="{C3380CC4-5D6E-409C-BE32-E72D297353CC}">
                <c16:uniqueId val="{0000001B-9BFE-470F-B91F-51D6C5D8426A}"/>
              </c:ext>
            </c:extLst>
          </c:dPt>
          <c:dPt>
            <c:idx val="3"/>
            <c:invertIfNegative val="0"/>
            <c:bubble3D val="0"/>
            <c:spPr>
              <a:solidFill>
                <a:srgbClr val="97B657"/>
              </a:solidFill>
              <a:ln>
                <a:noFill/>
              </a:ln>
              <a:effectLst/>
            </c:spPr>
            <c:extLst>
              <c:ext xmlns:c16="http://schemas.microsoft.com/office/drawing/2014/chart" uri="{C3380CC4-5D6E-409C-BE32-E72D297353CC}">
                <c16:uniqueId val="{0000001D-9BFE-470F-B91F-51D6C5D8426A}"/>
              </c:ext>
            </c:extLst>
          </c:dPt>
          <c:dPt>
            <c:idx val="4"/>
            <c:invertIfNegative val="0"/>
            <c:bubble3D val="0"/>
            <c:spPr>
              <a:solidFill>
                <a:srgbClr val="87CADD"/>
              </a:solidFill>
              <a:ln>
                <a:noFill/>
              </a:ln>
              <a:effectLst/>
            </c:spPr>
            <c:extLst>
              <c:ext xmlns:c16="http://schemas.microsoft.com/office/drawing/2014/chart" uri="{C3380CC4-5D6E-409C-BE32-E72D297353CC}">
                <c16:uniqueId val="{0000001F-9BFE-470F-B91F-51D6C5D8426A}"/>
              </c:ext>
            </c:extLst>
          </c:dPt>
          <c:errBars>
            <c:errBarType val="plus"/>
            <c:errValType val="cust"/>
            <c:noEndCap val="0"/>
            <c:plus>
              <c:numRef>
                <c:f>'[slide 3, relative reductions BOHP predominant THS users.xlsx]BoHP reduction predominant user'!$D$9:$D$13</c:f>
                <c:numCache>
                  <c:formatCode>General</c:formatCode>
                  <c:ptCount val="5"/>
                  <c:pt idx="0">
                    <c:v>2.9899999999999998</c:v>
                  </c:pt>
                  <c:pt idx="1">
                    <c:v>10.860000000000001</c:v>
                  </c:pt>
                  <c:pt idx="2">
                    <c:v>7.5499999999999989</c:v>
                  </c:pt>
                  <c:pt idx="3">
                    <c:v>7.4000000000000021</c:v>
                  </c:pt>
                  <c:pt idx="4">
                    <c:v>8.5</c:v>
                  </c:pt>
                </c:numCache>
              </c:numRef>
            </c:plus>
            <c:minus>
              <c:numLit>
                <c:formatCode>General</c:formatCode>
                <c:ptCount val="1"/>
                <c:pt idx="0">
                  <c:v>1</c:v>
                </c:pt>
              </c:numLit>
            </c:minus>
            <c:spPr>
              <a:noFill/>
              <a:ln w="9525" cap="flat" cmpd="sng" algn="ctr">
                <a:solidFill>
                  <a:schemeClr val="tx1">
                    <a:lumMod val="50000"/>
                    <a:lumOff val="50000"/>
                  </a:schemeClr>
                </a:solidFill>
                <a:round/>
              </a:ln>
              <a:effectLst/>
            </c:spPr>
          </c:errBars>
          <c:val>
            <c:numRef>
              <c:f>'[slide 3, relative reductions BOHP predominant THS users.xlsx]BoHP reduction predominant user'!$H$3:$H$7</c:f>
              <c:numCache>
                <c:formatCode>General</c:formatCode>
                <c:ptCount val="5"/>
                <c:pt idx="0">
                  <c:v>3.11</c:v>
                </c:pt>
                <c:pt idx="1">
                  <c:v>3.44</c:v>
                </c:pt>
                <c:pt idx="2">
                  <c:v>7.15</c:v>
                </c:pt>
                <c:pt idx="3">
                  <c:v>31.7</c:v>
                </c:pt>
                <c:pt idx="4">
                  <c:v>46.3</c:v>
                </c:pt>
              </c:numCache>
            </c:numRef>
          </c:val>
          <c:extLst>
            <c:ext xmlns:c16="http://schemas.microsoft.com/office/drawing/2014/chart" uri="{C3380CC4-5D6E-409C-BE32-E72D297353CC}">
              <c16:uniqueId val="{00000020-9BFE-470F-B91F-51D6C5D8426A}"/>
            </c:ext>
          </c:extLst>
        </c:ser>
        <c:dLbls>
          <c:showLegendKey val="0"/>
          <c:showVal val="0"/>
          <c:showCatName val="0"/>
          <c:showSerName val="0"/>
          <c:showPercent val="0"/>
          <c:showBubbleSize val="0"/>
        </c:dLbls>
        <c:gapWidth val="49"/>
        <c:overlap val="-6"/>
        <c:axId val="487222264"/>
        <c:axId val="902127096"/>
      </c:barChart>
      <c:catAx>
        <c:axId val="487222264"/>
        <c:scaling>
          <c:orientation val="minMax"/>
        </c:scaling>
        <c:delete val="0"/>
        <c:axPos val="b"/>
        <c:numFmt formatCode="General" sourceLinked="1"/>
        <c:majorTickMark val="none"/>
        <c:minorTickMark val="none"/>
        <c:tickLblPos val="none"/>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02127096"/>
        <c:crosses val="autoZero"/>
        <c:auto val="1"/>
        <c:lblAlgn val="ctr"/>
        <c:lblOffset val="100"/>
        <c:noMultiLvlLbl val="0"/>
      </c:catAx>
      <c:valAx>
        <c:axId val="902127096"/>
        <c:scaling>
          <c:orientation val="minMax"/>
        </c:scaling>
        <c:delete val="0"/>
        <c:axPos val="l"/>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5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87222264"/>
        <c:crosses val="autoZero"/>
        <c:crossBetween val="between"/>
        <c:majorUnit val="10"/>
      </c:valAx>
      <c:spPr>
        <a:noFill/>
        <a:ln w="12700">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88081273504428"/>
          <c:y val="0.10751859520550305"/>
          <c:w val="0.80764965294465163"/>
          <c:h val="0.67305473135094418"/>
        </c:manualLayout>
      </c:layout>
      <c:barChart>
        <c:barDir val="col"/>
        <c:grouping val="clustered"/>
        <c:varyColors val="0"/>
        <c:ser>
          <c:idx val="0"/>
          <c:order val="0"/>
          <c:tx>
            <c:strRef>
              <c:f>'[slide 3 THS CC difference.xlsx]EXT-Primary-Differences-Time co'!$B$8</c:f>
              <c:strCache>
                <c:ptCount val="1"/>
                <c:pt idx="0">
                  <c:v>Month 3</c:v>
                </c:pt>
              </c:strCache>
            </c:strRef>
          </c:tx>
          <c:spPr>
            <a:solidFill>
              <a:schemeClr val="accent1"/>
            </a:solidFill>
            <a:ln>
              <a:noFill/>
            </a:ln>
            <a:effectLst/>
          </c:spPr>
          <c:invertIfNegative val="0"/>
          <c:dPt>
            <c:idx val="0"/>
            <c:invertIfNegative val="0"/>
            <c:bubble3D val="0"/>
            <c:spPr>
              <a:solidFill>
                <a:srgbClr val="B14038"/>
              </a:solidFill>
              <a:ln>
                <a:noFill/>
              </a:ln>
              <a:effectLst/>
            </c:spPr>
            <c:extLst>
              <c:ext xmlns:c16="http://schemas.microsoft.com/office/drawing/2014/chart" uri="{C3380CC4-5D6E-409C-BE32-E72D297353CC}">
                <c16:uniqueId val="{00000001-9640-432C-B4F7-B388FEDF1741}"/>
              </c:ext>
            </c:extLst>
          </c:dPt>
          <c:dPt>
            <c:idx val="1"/>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3-9640-432C-B4F7-B388FEDF1741}"/>
              </c:ext>
            </c:extLst>
          </c:dPt>
          <c:dPt>
            <c:idx val="2"/>
            <c:invertIfNegative val="0"/>
            <c:bubble3D val="0"/>
            <c:spPr>
              <a:solidFill>
                <a:srgbClr val="80306F"/>
              </a:solidFill>
              <a:ln>
                <a:noFill/>
              </a:ln>
              <a:effectLst/>
            </c:spPr>
            <c:extLst>
              <c:ext xmlns:c16="http://schemas.microsoft.com/office/drawing/2014/chart" uri="{C3380CC4-5D6E-409C-BE32-E72D297353CC}">
                <c16:uniqueId val="{00000005-9640-432C-B4F7-B388FEDF1741}"/>
              </c:ext>
            </c:extLst>
          </c:dPt>
          <c:errBars>
            <c:errBarType val="plus"/>
            <c:errValType val="cust"/>
            <c:noEndCap val="0"/>
            <c:plus>
              <c:numRef>
                <c:f>'[slide 3 THS CC difference.xlsx]EXT-Primary-Differences-Time co'!$B$9:$B$11</c:f>
                <c:numCache>
                  <c:formatCode>General</c:formatCode>
                  <c:ptCount val="3"/>
                  <c:pt idx="0">
                    <c:v>1.6199999999999999</c:v>
                  </c:pt>
                  <c:pt idx="1">
                    <c:v>-0.252</c:v>
                  </c:pt>
                  <c:pt idx="2">
                    <c:v>0.79500000000000015</c:v>
                  </c:pt>
                </c:numCache>
              </c:numRef>
            </c:plus>
            <c:minus>
              <c:numLit>
                <c:formatCode>General</c:formatCode>
                <c:ptCount val="1"/>
                <c:pt idx="0">
                  <c:v>1</c:v>
                </c:pt>
              </c:numLit>
            </c:minus>
            <c:spPr>
              <a:noFill/>
              <a:ln w="9525" cap="flat" cmpd="sng" algn="ctr">
                <a:solidFill>
                  <a:srgbClr val="000000">
                    <a:lumMod val="50000"/>
                    <a:lumOff val="50000"/>
                  </a:srgbClr>
                </a:solidFill>
                <a:round/>
              </a:ln>
              <a:effectLst/>
            </c:spPr>
          </c:errBars>
          <c:cat>
            <c:strRef>
              <c:f>'[slide 3 THS CC difference.xlsx]EXT-Primary-Differences-Time co'!$A$9:$A$11</c:f>
              <c:strCache>
                <c:ptCount val="3"/>
                <c:pt idx="0">
                  <c:v>HDL-C (mg/dL)</c:v>
                </c:pt>
                <c:pt idx="1">
                  <c:v>WBC (GI/L)</c:v>
                </c:pt>
                <c:pt idx="2">
                  <c:v>FEV1 (% pred)</c:v>
                </c:pt>
              </c:strCache>
            </c:strRef>
          </c:cat>
          <c:val>
            <c:numRef>
              <c:f>'[slide 3 THS CC difference.xlsx]EXT-Primary-Differences-Time co'!$B$3:$B$5</c:f>
              <c:numCache>
                <c:formatCode>General</c:formatCode>
                <c:ptCount val="3"/>
                <c:pt idx="0">
                  <c:v>1.61</c:v>
                </c:pt>
                <c:pt idx="1">
                  <c:v>-0.47399999999999998</c:v>
                </c:pt>
                <c:pt idx="2">
                  <c:v>0.81499999999999995</c:v>
                </c:pt>
              </c:numCache>
            </c:numRef>
          </c:val>
          <c:extLst>
            <c:ext xmlns:c16="http://schemas.microsoft.com/office/drawing/2014/chart" uri="{C3380CC4-5D6E-409C-BE32-E72D297353CC}">
              <c16:uniqueId val="{00000006-9640-432C-B4F7-B388FEDF1741}"/>
            </c:ext>
          </c:extLst>
        </c:ser>
        <c:ser>
          <c:idx val="1"/>
          <c:order val="1"/>
          <c:tx>
            <c:strRef>
              <c:f>'[slide 3 THS CC difference.xlsx]EXT-Primary-Differences-Time co'!$C$8</c:f>
              <c:strCache>
                <c:ptCount val="1"/>
                <c:pt idx="0">
                  <c:v>Month 6</c:v>
                </c:pt>
              </c:strCache>
            </c:strRef>
          </c:tx>
          <c:spPr>
            <a:solidFill>
              <a:schemeClr val="accent2"/>
            </a:solidFill>
            <a:ln>
              <a:noFill/>
            </a:ln>
            <a:effectLst/>
          </c:spPr>
          <c:invertIfNegative val="0"/>
          <c:dPt>
            <c:idx val="0"/>
            <c:invertIfNegative val="0"/>
            <c:bubble3D val="0"/>
            <c:spPr>
              <a:solidFill>
                <a:srgbClr val="B14038"/>
              </a:solidFill>
              <a:ln>
                <a:noFill/>
              </a:ln>
              <a:effectLst/>
            </c:spPr>
            <c:extLst>
              <c:ext xmlns:c16="http://schemas.microsoft.com/office/drawing/2014/chart" uri="{C3380CC4-5D6E-409C-BE32-E72D297353CC}">
                <c16:uniqueId val="{00000008-9640-432C-B4F7-B388FEDF1741}"/>
              </c:ext>
            </c:extLst>
          </c:dPt>
          <c:dPt>
            <c:idx val="1"/>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0A-9640-432C-B4F7-B388FEDF1741}"/>
              </c:ext>
            </c:extLst>
          </c:dPt>
          <c:dPt>
            <c:idx val="2"/>
            <c:invertIfNegative val="0"/>
            <c:bubble3D val="0"/>
            <c:spPr>
              <a:solidFill>
                <a:srgbClr val="80306F"/>
              </a:solidFill>
              <a:ln>
                <a:noFill/>
              </a:ln>
              <a:effectLst/>
            </c:spPr>
            <c:extLst>
              <c:ext xmlns:c16="http://schemas.microsoft.com/office/drawing/2014/chart" uri="{C3380CC4-5D6E-409C-BE32-E72D297353CC}">
                <c16:uniqueId val="{0000000C-9640-432C-B4F7-B388FEDF1741}"/>
              </c:ext>
            </c:extLst>
          </c:dPt>
          <c:errBars>
            <c:errBarType val="plus"/>
            <c:errValType val="cust"/>
            <c:noEndCap val="0"/>
            <c:plus>
              <c:numRef>
                <c:f>'[slide 3 THS CC difference.xlsx]EXT-Primary-Differences-Time co'!$C$9:$C$11</c:f>
                <c:numCache>
                  <c:formatCode>General</c:formatCode>
                  <c:ptCount val="3"/>
                  <c:pt idx="0">
                    <c:v>1.7999999999999998</c:v>
                  </c:pt>
                  <c:pt idx="1">
                    <c:v>-0.26899999999999996</c:v>
                  </c:pt>
                  <c:pt idx="2">
                    <c:v>1.03</c:v>
                  </c:pt>
                </c:numCache>
              </c:numRef>
            </c:plus>
            <c:minus>
              <c:numLit>
                <c:formatCode>General</c:formatCode>
                <c:ptCount val="1"/>
                <c:pt idx="0">
                  <c:v>1</c:v>
                </c:pt>
              </c:numLit>
            </c:minus>
            <c:spPr>
              <a:noFill/>
              <a:ln w="9525" cap="flat" cmpd="sng" algn="ctr">
                <a:solidFill>
                  <a:srgbClr val="000000">
                    <a:lumMod val="50000"/>
                    <a:lumOff val="50000"/>
                  </a:srgbClr>
                </a:solidFill>
                <a:round/>
              </a:ln>
              <a:effectLst/>
            </c:spPr>
          </c:errBars>
          <c:cat>
            <c:strRef>
              <c:f>'[slide 3 THS CC difference.xlsx]EXT-Primary-Differences-Time co'!$A$9:$A$11</c:f>
              <c:strCache>
                <c:ptCount val="3"/>
                <c:pt idx="0">
                  <c:v>HDL-C (mg/dL)</c:v>
                </c:pt>
                <c:pt idx="1">
                  <c:v>WBC (GI/L)</c:v>
                </c:pt>
                <c:pt idx="2">
                  <c:v>FEV1 (% pred)</c:v>
                </c:pt>
              </c:strCache>
            </c:strRef>
          </c:cat>
          <c:val>
            <c:numRef>
              <c:f>'[slide 3 THS CC difference.xlsx]EXT-Primary-Differences-Time co'!$E$3:$E$5</c:f>
              <c:numCache>
                <c:formatCode>General</c:formatCode>
                <c:ptCount val="3"/>
                <c:pt idx="0">
                  <c:v>3.08</c:v>
                </c:pt>
                <c:pt idx="1">
                  <c:v>-0.43</c:v>
                </c:pt>
                <c:pt idx="2">
                  <c:v>1.3</c:v>
                </c:pt>
              </c:numCache>
            </c:numRef>
          </c:val>
          <c:extLst>
            <c:ext xmlns:c16="http://schemas.microsoft.com/office/drawing/2014/chart" uri="{C3380CC4-5D6E-409C-BE32-E72D297353CC}">
              <c16:uniqueId val="{0000000D-9640-432C-B4F7-B388FEDF1741}"/>
            </c:ext>
          </c:extLst>
        </c:ser>
        <c:ser>
          <c:idx val="2"/>
          <c:order val="2"/>
          <c:tx>
            <c:strRef>
              <c:f>'[slide 3 THS CC difference.xlsx]EXT-Primary-Differences-Time co'!$D$8</c:f>
              <c:strCache>
                <c:ptCount val="1"/>
                <c:pt idx="0">
                  <c:v>Month 12</c:v>
                </c:pt>
              </c:strCache>
            </c:strRef>
          </c:tx>
          <c:spPr>
            <a:solidFill>
              <a:srgbClr val="434775"/>
            </a:solidFill>
            <a:ln>
              <a:noFill/>
            </a:ln>
            <a:effectLst/>
          </c:spPr>
          <c:invertIfNegative val="0"/>
          <c:dPt>
            <c:idx val="0"/>
            <c:invertIfNegative val="0"/>
            <c:bubble3D val="0"/>
            <c:spPr>
              <a:solidFill>
                <a:srgbClr val="B14038"/>
              </a:solidFill>
              <a:ln>
                <a:noFill/>
              </a:ln>
              <a:effectLst/>
            </c:spPr>
            <c:extLst>
              <c:ext xmlns:c16="http://schemas.microsoft.com/office/drawing/2014/chart" uri="{C3380CC4-5D6E-409C-BE32-E72D297353CC}">
                <c16:uniqueId val="{0000000F-9640-432C-B4F7-B388FEDF1741}"/>
              </c:ext>
            </c:extLst>
          </c:dPt>
          <c:dPt>
            <c:idx val="1"/>
            <c:invertIfNegative val="0"/>
            <c:bubble3D val="0"/>
            <c:spPr>
              <a:solidFill>
                <a:sysClr val="windowText" lastClr="000000">
                  <a:lumMod val="50000"/>
                  <a:lumOff val="50000"/>
                </a:sysClr>
              </a:solidFill>
              <a:ln>
                <a:noFill/>
              </a:ln>
              <a:effectLst/>
            </c:spPr>
            <c:extLst>
              <c:ext xmlns:c16="http://schemas.microsoft.com/office/drawing/2014/chart" uri="{C3380CC4-5D6E-409C-BE32-E72D297353CC}">
                <c16:uniqueId val="{00000011-9640-432C-B4F7-B388FEDF1741}"/>
              </c:ext>
            </c:extLst>
          </c:dPt>
          <c:dPt>
            <c:idx val="2"/>
            <c:invertIfNegative val="0"/>
            <c:bubble3D val="0"/>
            <c:spPr>
              <a:solidFill>
                <a:srgbClr val="80306F"/>
              </a:solidFill>
              <a:ln>
                <a:noFill/>
              </a:ln>
              <a:effectLst/>
            </c:spPr>
            <c:extLst>
              <c:ext xmlns:c16="http://schemas.microsoft.com/office/drawing/2014/chart" uri="{C3380CC4-5D6E-409C-BE32-E72D297353CC}">
                <c16:uniqueId val="{00000013-9640-432C-B4F7-B388FEDF1741}"/>
              </c:ext>
            </c:extLst>
          </c:dPt>
          <c:errBars>
            <c:errBarType val="plus"/>
            <c:errValType val="cust"/>
            <c:noEndCap val="0"/>
            <c:plus>
              <c:numRef>
                <c:f>'[slide 3 THS CC difference.xlsx]EXT-Primary-Differences-Time co'!$D$9:$D$11</c:f>
                <c:numCache>
                  <c:formatCode>General</c:formatCode>
                  <c:ptCount val="3"/>
                  <c:pt idx="0">
                    <c:v>1.9</c:v>
                  </c:pt>
                  <c:pt idx="1">
                    <c:v>-0.28099999999999997</c:v>
                  </c:pt>
                  <c:pt idx="2">
                    <c:v>0.91400000000000003</c:v>
                  </c:pt>
                </c:numCache>
              </c:numRef>
            </c:plus>
            <c:minus>
              <c:numLit>
                <c:formatCode>General</c:formatCode>
                <c:ptCount val="1"/>
                <c:pt idx="0">
                  <c:v>1</c:v>
                </c:pt>
              </c:numLit>
            </c:minus>
            <c:spPr>
              <a:noFill/>
              <a:ln w="9525" cap="flat" cmpd="sng" algn="ctr">
                <a:solidFill>
                  <a:srgbClr val="000000">
                    <a:lumMod val="50000"/>
                    <a:lumOff val="50000"/>
                  </a:srgbClr>
                </a:solidFill>
                <a:round/>
              </a:ln>
              <a:effectLst/>
            </c:spPr>
          </c:errBars>
          <c:cat>
            <c:strRef>
              <c:f>'[slide 3 THS CC difference.xlsx]EXT-Primary-Differences-Time co'!$A$9:$A$11</c:f>
              <c:strCache>
                <c:ptCount val="3"/>
                <c:pt idx="0">
                  <c:v>HDL-C (mg/dL)</c:v>
                </c:pt>
                <c:pt idx="1">
                  <c:v>WBC (GI/L)</c:v>
                </c:pt>
                <c:pt idx="2">
                  <c:v>FEV1 (% pred)</c:v>
                </c:pt>
              </c:strCache>
            </c:strRef>
          </c:cat>
          <c:val>
            <c:numRef>
              <c:f>'[slide 3 THS CC difference.xlsx]EXT-Primary-Differences-Time co'!$H$3:$H$5</c:f>
              <c:numCache>
                <c:formatCode>General</c:formatCode>
                <c:ptCount val="3"/>
                <c:pt idx="0">
                  <c:v>1.75</c:v>
                </c:pt>
                <c:pt idx="1">
                  <c:v>-0.41299999999999998</c:v>
                </c:pt>
                <c:pt idx="2">
                  <c:v>0.91400000000000003</c:v>
                </c:pt>
              </c:numCache>
            </c:numRef>
          </c:val>
          <c:extLst>
            <c:ext xmlns:c16="http://schemas.microsoft.com/office/drawing/2014/chart" uri="{C3380CC4-5D6E-409C-BE32-E72D297353CC}">
              <c16:uniqueId val="{00000014-9640-432C-B4F7-B388FEDF1741}"/>
            </c:ext>
          </c:extLst>
        </c:ser>
        <c:dLbls>
          <c:showLegendKey val="0"/>
          <c:showVal val="0"/>
          <c:showCatName val="0"/>
          <c:showSerName val="0"/>
          <c:showPercent val="0"/>
          <c:showBubbleSize val="0"/>
        </c:dLbls>
        <c:gapWidth val="35"/>
        <c:overlap val="-6"/>
        <c:axId val="188835408"/>
        <c:axId val="103059904"/>
      </c:barChart>
      <c:catAx>
        <c:axId val="188835408"/>
        <c:scaling>
          <c:orientation val="minMax"/>
        </c:scaling>
        <c:delete val="0"/>
        <c:axPos val="b"/>
        <c:numFmt formatCode="General" sourceLinked="1"/>
        <c:majorTickMark val="none"/>
        <c:minorTickMark val="none"/>
        <c:tickLblPos val="none"/>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3059904"/>
        <c:crosses val="autoZero"/>
        <c:auto val="1"/>
        <c:lblAlgn val="ctr"/>
        <c:lblOffset val="100"/>
        <c:noMultiLvlLbl val="0"/>
      </c:catAx>
      <c:valAx>
        <c:axId val="103059904"/>
        <c:scaling>
          <c:orientation val="minMax"/>
          <c:max val="6"/>
          <c:min val="-2"/>
        </c:scaling>
        <c:delete val="0"/>
        <c:axPos val="l"/>
        <c:numFmt formatCode="General" sourceLinked="1"/>
        <c:majorTickMark val="out"/>
        <c:minorTickMark val="none"/>
        <c:tickLblPos val="low"/>
        <c:spPr>
          <a:noFill/>
          <a:ln w="1270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8835408"/>
        <c:crosses val="autoZero"/>
        <c:crossBetween val="between"/>
        <c:majorUnit val="2"/>
      </c:valAx>
      <c:spPr>
        <a:noFill/>
        <a:ln w="12700">
          <a:solidFill>
            <a:schemeClr val="tx1">
              <a:lumMod val="50000"/>
              <a:lumOff val="5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49096580318759E-2"/>
          <c:y val="0.1251133186493541"/>
          <c:w val="0.93012771501388414"/>
          <c:h val="0.77102497726296426"/>
        </c:manualLayout>
      </c:layout>
      <c:barChart>
        <c:barDir val="col"/>
        <c:grouping val="stacked"/>
        <c:varyColors val="0"/>
        <c:ser>
          <c:idx val="2"/>
          <c:order val="1"/>
          <c:tx>
            <c:strRef>
              <c:f>Sheet1!$C$1</c:f>
              <c:strCache>
                <c:ptCount val="1"/>
                <c:pt idx="0">
                  <c:v>All Tobacco</c:v>
                </c:pt>
              </c:strCache>
            </c:strRef>
          </c:tx>
          <c:spPr>
            <a:solidFill>
              <a:schemeClr val="accent4"/>
            </a:solidFill>
            <a:ln>
              <a:noFill/>
            </a:ln>
            <a:effectLst/>
          </c:spPr>
          <c:invertIfNegative val="0"/>
          <c:dPt>
            <c:idx val="0"/>
            <c:invertIfNegative val="0"/>
            <c:bubble3D val="0"/>
            <c:spPr>
              <a:pattFill prst="dkHorz">
                <a:fgClr>
                  <a:srgbClr val="B14038"/>
                </a:fgClr>
                <a:bgClr>
                  <a:schemeClr val="bg1"/>
                </a:bgClr>
              </a:pattFill>
              <a:ln>
                <a:noFill/>
              </a:ln>
              <a:effectLst/>
            </c:spPr>
            <c:extLst>
              <c:ext xmlns:c16="http://schemas.microsoft.com/office/drawing/2014/chart" uri="{C3380CC4-5D6E-409C-BE32-E72D297353CC}">
                <c16:uniqueId val="{00000006-22D3-45C2-B931-3775341EBB65}"/>
              </c:ext>
            </c:extLst>
          </c:dPt>
          <c:dPt>
            <c:idx val="1"/>
            <c:invertIfNegative val="0"/>
            <c:bubble3D val="0"/>
            <c:spPr>
              <a:pattFill prst="dkHorz">
                <a:fgClr>
                  <a:srgbClr val="B14038"/>
                </a:fgClr>
                <a:bgClr>
                  <a:schemeClr val="bg1"/>
                </a:bgClr>
              </a:pattFill>
              <a:ln>
                <a:noFill/>
              </a:ln>
              <a:effectLst/>
            </c:spPr>
            <c:extLst>
              <c:ext xmlns:c16="http://schemas.microsoft.com/office/drawing/2014/chart" uri="{C3380CC4-5D6E-409C-BE32-E72D297353CC}">
                <c16:uniqueId val="{00000007-22D3-45C2-B931-3775341EBB65}"/>
              </c:ext>
            </c:extLst>
          </c:dPt>
          <c:dPt>
            <c:idx val="2"/>
            <c:invertIfNegative val="0"/>
            <c:bubble3D val="0"/>
            <c:spPr>
              <a:pattFill prst="dkHorz">
                <a:fgClr>
                  <a:srgbClr val="B14038"/>
                </a:fgClr>
                <a:bgClr>
                  <a:schemeClr val="bg1"/>
                </a:bgClr>
              </a:pattFill>
              <a:ln>
                <a:noFill/>
              </a:ln>
              <a:effectLst/>
            </c:spPr>
            <c:extLst>
              <c:ext xmlns:c16="http://schemas.microsoft.com/office/drawing/2014/chart" uri="{C3380CC4-5D6E-409C-BE32-E72D297353CC}">
                <c16:uniqueId val="{00000008-22D3-45C2-B931-3775341EBB65}"/>
              </c:ext>
            </c:extLst>
          </c:dPt>
          <c:dPt>
            <c:idx val="3"/>
            <c:invertIfNegative val="0"/>
            <c:bubble3D val="0"/>
            <c:spPr>
              <a:pattFill prst="dkHorz">
                <a:fgClr>
                  <a:srgbClr val="B14038"/>
                </a:fgClr>
                <a:bgClr>
                  <a:schemeClr val="bg1"/>
                </a:bgClr>
              </a:pattFill>
              <a:ln>
                <a:noFill/>
              </a:ln>
              <a:effectLst/>
            </c:spPr>
            <c:extLst>
              <c:ext xmlns:c16="http://schemas.microsoft.com/office/drawing/2014/chart" uri="{C3380CC4-5D6E-409C-BE32-E72D297353CC}">
                <c16:uniqueId val="{00000009-22D3-45C2-B931-3775341EBB65}"/>
              </c:ext>
            </c:extLst>
          </c:dPt>
          <c:dPt>
            <c:idx val="4"/>
            <c:invertIfNegative val="0"/>
            <c:bubble3D val="0"/>
            <c:spPr>
              <a:pattFill prst="dkHorz">
                <a:fgClr>
                  <a:srgbClr val="B14038"/>
                </a:fgClr>
                <a:bgClr>
                  <a:schemeClr val="bg1"/>
                </a:bgClr>
              </a:pattFill>
              <a:ln>
                <a:noFill/>
              </a:ln>
              <a:effectLst/>
            </c:spPr>
            <c:extLst>
              <c:ext xmlns:c16="http://schemas.microsoft.com/office/drawing/2014/chart" uri="{C3380CC4-5D6E-409C-BE32-E72D297353CC}">
                <c16:uniqueId val="{0000000A-22D3-45C2-B931-3775341EBB65}"/>
              </c:ext>
            </c:extLst>
          </c:dPt>
          <c:dPt>
            <c:idx val="5"/>
            <c:invertIfNegative val="0"/>
            <c:bubble3D val="0"/>
            <c:spPr>
              <a:pattFill prst="dkHorz">
                <a:fgClr>
                  <a:schemeClr val="accent6"/>
                </a:fgClr>
                <a:bgClr>
                  <a:schemeClr val="bg1"/>
                </a:bgClr>
              </a:pattFill>
              <a:ln>
                <a:noFill/>
              </a:ln>
              <a:effectLst/>
            </c:spPr>
            <c:extLst>
              <c:ext xmlns:c16="http://schemas.microsoft.com/office/drawing/2014/chart" uri="{C3380CC4-5D6E-409C-BE32-E72D297353CC}">
                <c16:uniqueId val="{0000000B-22D3-45C2-B931-3775341EBB65}"/>
              </c:ext>
            </c:extLst>
          </c:dPt>
          <c:dPt>
            <c:idx val="6"/>
            <c:invertIfNegative val="0"/>
            <c:bubble3D val="0"/>
            <c:spPr>
              <a:pattFill prst="dkHorz">
                <a:fgClr>
                  <a:schemeClr val="accent6"/>
                </a:fgClr>
                <a:bgClr>
                  <a:schemeClr val="bg1"/>
                </a:bgClr>
              </a:pattFill>
              <a:ln>
                <a:noFill/>
              </a:ln>
              <a:effectLst/>
            </c:spPr>
            <c:extLst>
              <c:ext xmlns:c16="http://schemas.microsoft.com/office/drawing/2014/chart" uri="{C3380CC4-5D6E-409C-BE32-E72D297353CC}">
                <c16:uniqueId val="{0000000C-22D3-45C2-B931-3775341EBB65}"/>
              </c:ext>
            </c:extLst>
          </c:dPt>
          <c:dPt>
            <c:idx val="7"/>
            <c:invertIfNegative val="0"/>
            <c:bubble3D val="0"/>
            <c:spPr>
              <a:pattFill prst="dkHorz">
                <a:fgClr>
                  <a:schemeClr val="accent6"/>
                </a:fgClr>
                <a:bgClr>
                  <a:schemeClr val="bg1"/>
                </a:bgClr>
              </a:pattFill>
              <a:ln>
                <a:noFill/>
              </a:ln>
              <a:effectLst/>
            </c:spPr>
            <c:extLst>
              <c:ext xmlns:c16="http://schemas.microsoft.com/office/drawing/2014/chart" uri="{C3380CC4-5D6E-409C-BE32-E72D297353CC}">
                <c16:uniqueId val="{0000000D-22D3-45C2-B931-3775341EBB65}"/>
              </c:ext>
            </c:extLst>
          </c:dPt>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19.5</c:v>
                </c:pt>
                <c:pt idx="1">
                  <c:v>20.100000000000001</c:v>
                </c:pt>
                <c:pt idx="2">
                  <c:v>20.7</c:v>
                </c:pt>
                <c:pt idx="3">
                  <c:v>19.3</c:v>
                </c:pt>
                <c:pt idx="4">
                  <c:v>19.600000000000001</c:v>
                </c:pt>
                <c:pt idx="5">
                  <c:v>18.2</c:v>
                </c:pt>
                <c:pt idx="6">
                  <c:v>18.3</c:v>
                </c:pt>
                <c:pt idx="7">
                  <c:v>17.7</c:v>
                </c:pt>
                <c:pt idx="8">
                  <c:v>0</c:v>
                </c:pt>
                <c:pt idx="9">
                  <c:v>0</c:v>
                </c:pt>
              </c:numCache>
            </c:numRef>
          </c:val>
          <c:extLst>
            <c:ext xmlns:c16="http://schemas.microsoft.com/office/drawing/2014/chart" uri="{C3380CC4-5D6E-409C-BE32-E72D297353CC}">
              <c16:uniqueId val="{00000001-22D3-45C2-B931-3775341EBB65}"/>
            </c:ext>
          </c:extLst>
        </c:ser>
        <c:ser>
          <c:idx val="3"/>
          <c:order val="2"/>
          <c:tx>
            <c:strRef>
              <c:f>Sheet1!$D$1</c:f>
              <c:strCache>
                <c:ptCount val="1"/>
                <c:pt idx="0">
                  <c:v>Cigarettes Only</c:v>
                </c:pt>
              </c:strCache>
            </c:strRef>
          </c:tx>
          <c:spPr>
            <a:pattFill prst="dkHorz">
              <a:fgClr>
                <a:schemeClr val="accent1"/>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22D3-45C2-B931-3775341EBB65}"/>
                </c:ext>
              </c:extLst>
            </c:dLbl>
            <c:dLbl>
              <c:idx val="1"/>
              <c:delete val="1"/>
              <c:extLst>
                <c:ext xmlns:c15="http://schemas.microsoft.com/office/drawing/2012/chart" uri="{CE6537A1-D6FC-4f65-9D91-7224C49458BB}"/>
                <c:ext xmlns:c16="http://schemas.microsoft.com/office/drawing/2014/chart" uri="{C3380CC4-5D6E-409C-BE32-E72D297353CC}">
                  <c16:uniqueId val="{00000011-22D3-45C2-B931-3775341EBB65}"/>
                </c:ext>
              </c:extLst>
            </c:dLbl>
            <c:dLbl>
              <c:idx val="2"/>
              <c:delete val="1"/>
              <c:extLst>
                <c:ext xmlns:c15="http://schemas.microsoft.com/office/drawing/2012/chart" uri="{CE6537A1-D6FC-4f65-9D91-7224C49458BB}"/>
                <c:ext xmlns:c16="http://schemas.microsoft.com/office/drawing/2014/chart" uri="{C3380CC4-5D6E-409C-BE32-E72D297353CC}">
                  <c16:uniqueId val="{00000019-22D3-45C2-B931-3775341EBB65}"/>
                </c:ext>
              </c:extLst>
            </c:dLbl>
            <c:dLbl>
              <c:idx val="3"/>
              <c:delete val="1"/>
              <c:extLst>
                <c:ext xmlns:c15="http://schemas.microsoft.com/office/drawing/2012/chart" uri="{CE6537A1-D6FC-4f65-9D91-7224C49458BB}"/>
                <c:ext xmlns:c16="http://schemas.microsoft.com/office/drawing/2014/chart" uri="{C3380CC4-5D6E-409C-BE32-E72D297353CC}">
                  <c16:uniqueId val="{0000001D-22D3-45C2-B931-3775341EBB65}"/>
                </c:ext>
              </c:extLst>
            </c:dLbl>
            <c:dLbl>
              <c:idx val="4"/>
              <c:delete val="1"/>
              <c:extLst>
                <c:ext xmlns:c15="http://schemas.microsoft.com/office/drawing/2012/chart" uri="{CE6537A1-D6FC-4f65-9D91-7224C49458BB}"/>
                <c:ext xmlns:c16="http://schemas.microsoft.com/office/drawing/2014/chart" uri="{C3380CC4-5D6E-409C-BE32-E72D297353CC}">
                  <c16:uniqueId val="{00000021-22D3-45C2-B931-3775341EBB65}"/>
                </c:ext>
              </c:extLst>
            </c:dLbl>
            <c:dLbl>
              <c:idx val="5"/>
              <c:delete val="1"/>
              <c:extLst>
                <c:ext xmlns:c15="http://schemas.microsoft.com/office/drawing/2012/chart" uri="{CE6537A1-D6FC-4f65-9D91-7224C49458BB}"/>
                <c:ext xmlns:c16="http://schemas.microsoft.com/office/drawing/2014/chart" uri="{C3380CC4-5D6E-409C-BE32-E72D297353CC}">
                  <c16:uniqueId val="{00000029-22D3-45C2-B931-3775341EBB65}"/>
                </c:ext>
              </c:extLst>
            </c:dLbl>
            <c:dLbl>
              <c:idx val="6"/>
              <c:delete val="1"/>
              <c:extLst>
                <c:ext xmlns:c15="http://schemas.microsoft.com/office/drawing/2012/chart" uri="{CE6537A1-D6FC-4f65-9D91-7224C49458BB}"/>
                <c:ext xmlns:c16="http://schemas.microsoft.com/office/drawing/2014/chart" uri="{C3380CC4-5D6E-409C-BE32-E72D297353CC}">
                  <c16:uniqueId val="{00000028-22D3-45C2-B931-3775341EBB65}"/>
                </c:ext>
              </c:extLst>
            </c:dLbl>
            <c:dLbl>
              <c:idx val="7"/>
              <c:delete val="1"/>
              <c:extLst>
                <c:ext xmlns:c15="http://schemas.microsoft.com/office/drawing/2012/chart" uri="{CE6537A1-D6FC-4f65-9D91-7224C49458BB}"/>
                <c:ext xmlns:c16="http://schemas.microsoft.com/office/drawing/2014/chart" uri="{C3380CC4-5D6E-409C-BE32-E72D297353CC}">
                  <c16:uniqueId val="{00000027-22D3-45C2-B931-3775341EBB65}"/>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0</c:v>
                </c:pt>
                <c:pt idx="1">
                  <c:v>0</c:v>
                </c:pt>
                <c:pt idx="2">
                  <c:v>0</c:v>
                </c:pt>
                <c:pt idx="3">
                  <c:v>0</c:v>
                </c:pt>
                <c:pt idx="4">
                  <c:v>0</c:v>
                </c:pt>
                <c:pt idx="5">
                  <c:v>0</c:v>
                </c:pt>
                <c:pt idx="6">
                  <c:v>0</c:v>
                </c:pt>
                <c:pt idx="7">
                  <c:v>0</c:v>
                </c:pt>
                <c:pt idx="8">
                  <c:v>12.5</c:v>
                </c:pt>
                <c:pt idx="9">
                  <c:v>12</c:v>
                </c:pt>
              </c:numCache>
            </c:numRef>
          </c:val>
          <c:extLst>
            <c:ext xmlns:c16="http://schemas.microsoft.com/office/drawing/2014/chart" uri="{C3380CC4-5D6E-409C-BE32-E72D297353CC}">
              <c16:uniqueId val="{00000002-22D3-45C2-B931-3775341EBB65}"/>
            </c:ext>
          </c:extLst>
        </c:ser>
        <c:ser>
          <c:idx val="4"/>
          <c:order val="3"/>
          <c:tx>
            <c:strRef>
              <c:f>Sheet1!$E$1</c:f>
              <c:strCache>
                <c:ptCount val="1"/>
                <c:pt idx="0">
                  <c:v>Heated Tobacco Only</c:v>
                </c:pt>
              </c:strCache>
            </c:strRef>
          </c:tx>
          <c:spPr>
            <a:pattFill prst="dkHorz">
              <a:fgClr>
                <a:schemeClr val="accent2"/>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22D3-45C2-B931-3775341EBB65}"/>
                </c:ext>
              </c:extLst>
            </c:dLbl>
            <c:dLbl>
              <c:idx val="1"/>
              <c:delete val="1"/>
              <c:extLst>
                <c:ext xmlns:c15="http://schemas.microsoft.com/office/drawing/2012/chart" uri="{CE6537A1-D6FC-4f65-9D91-7224C49458BB}"/>
                <c:ext xmlns:c16="http://schemas.microsoft.com/office/drawing/2014/chart" uri="{C3380CC4-5D6E-409C-BE32-E72D297353CC}">
                  <c16:uniqueId val="{00000010-22D3-45C2-B931-3775341EBB65}"/>
                </c:ext>
              </c:extLst>
            </c:dLbl>
            <c:dLbl>
              <c:idx val="2"/>
              <c:delete val="1"/>
              <c:extLst>
                <c:ext xmlns:c15="http://schemas.microsoft.com/office/drawing/2012/chart" uri="{CE6537A1-D6FC-4f65-9D91-7224C49458BB}"/>
                <c:ext xmlns:c16="http://schemas.microsoft.com/office/drawing/2014/chart" uri="{C3380CC4-5D6E-409C-BE32-E72D297353CC}">
                  <c16:uniqueId val="{00000018-22D3-45C2-B931-3775341EBB65}"/>
                </c:ext>
              </c:extLst>
            </c:dLbl>
            <c:dLbl>
              <c:idx val="3"/>
              <c:delete val="1"/>
              <c:extLst>
                <c:ext xmlns:c15="http://schemas.microsoft.com/office/drawing/2012/chart" uri="{CE6537A1-D6FC-4f65-9D91-7224C49458BB}"/>
                <c:ext xmlns:c16="http://schemas.microsoft.com/office/drawing/2014/chart" uri="{C3380CC4-5D6E-409C-BE32-E72D297353CC}">
                  <c16:uniqueId val="{0000001C-22D3-45C2-B931-3775341EBB65}"/>
                </c:ext>
              </c:extLst>
            </c:dLbl>
            <c:dLbl>
              <c:idx val="4"/>
              <c:delete val="1"/>
              <c:extLst>
                <c:ext xmlns:c15="http://schemas.microsoft.com/office/drawing/2012/chart" uri="{CE6537A1-D6FC-4f65-9D91-7224C49458BB}"/>
                <c:ext xmlns:c16="http://schemas.microsoft.com/office/drawing/2014/chart" uri="{C3380CC4-5D6E-409C-BE32-E72D297353CC}">
                  <c16:uniqueId val="{00000020-22D3-45C2-B931-3775341EBB65}"/>
                </c:ext>
              </c:extLst>
            </c:dLbl>
            <c:dLbl>
              <c:idx val="5"/>
              <c:delete val="1"/>
              <c:extLst>
                <c:ext xmlns:c15="http://schemas.microsoft.com/office/drawing/2012/chart" uri="{CE6537A1-D6FC-4f65-9D91-7224C49458BB}"/>
                <c:ext xmlns:c16="http://schemas.microsoft.com/office/drawing/2014/chart" uri="{C3380CC4-5D6E-409C-BE32-E72D297353CC}">
                  <c16:uniqueId val="{0000002C-22D3-45C2-B931-3775341EBB65}"/>
                </c:ext>
              </c:extLst>
            </c:dLbl>
            <c:dLbl>
              <c:idx val="6"/>
              <c:delete val="1"/>
              <c:extLst>
                <c:ext xmlns:c15="http://schemas.microsoft.com/office/drawing/2012/chart" uri="{CE6537A1-D6FC-4f65-9D91-7224C49458BB}"/>
                <c:ext xmlns:c16="http://schemas.microsoft.com/office/drawing/2014/chart" uri="{C3380CC4-5D6E-409C-BE32-E72D297353CC}">
                  <c16:uniqueId val="{0000002B-22D3-45C2-B931-3775341EBB65}"/>
                </c:ext>
              </c:extLst>
            </c:dLbl>
            <c:dLbl>
              <c:idx val="7"/>
              <c:delete val="1"/>
              <c:extLst>
                <c:ext xmlns:c15="http://schemas.microsoft.com/office/drawing/2012/chart" uri="{CE6537A1-D6FC-4f65-9D91-7224C49458BB}"/>
                <c:ext xmlns:c16="http://schemas.microsoft.com/office/drawing/2014/chart" uri="{C3380CC4-5D6E-409C-BE32-E72D297353CC}">
                  <c16:uniqueId val="{0000002A-22D3-45C2-B931-3775341EBB65}"/>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0</c:v>
                </c:pt>
                <c:pt idx="1">
                  <c:v>0</c:v>
                </c:pt>
                <c:pt idx="2">
                  <c:v>0</c:v>
                </c:pt>
                <c:pt idx="3">
                  <c:v>0</c:v>
                </c:pt>
                <c:pt idx="4">
                  <c:v>0</c:v>
                </c:pt>
                <c:pt idx="5">
                  <c:v>0</c:v>
                </c:pt>
                <c:pt idx="6">
                  <c:v>0</c:v>
                </c:pt>
                <c:pt idx="7">
                  <c:v>0</c:v>
                </c:pt>
                <c:pt idx="8">
                  <c:v>3.6</c:v>
                </c:pt>
                <c:pt idx="9">
                  <c:v>3.4</c:v>
                </c:pt>
              </c:numCache>
            </c:numRef>
          </c:val>
          <c:extLst>
            <c:ext xmlns:c16="http://schemas.microsoft.com/office/drawing/2014/chart" uri="{C3380CC4-5D6E-409C-BE32-E72D297353CC}">
              <c16:uniqueId val="{00000003-22D3-45C2-B931-3775341EBB65}"/>
            </c:ext>
          </c:extLst>
        </c:ser>
        <c:ser>
          <c:idx val="5"/>
          <c:order val="4"/>
          <c:tx>
            <c:strRef>
              <c:f>Sheet1!$F$1</c:f>
              <c:strCache>
                <c:ptCount val="1"/>
                <c:pt idx="0">
                  <c:v>Dual Use</c:v>
                </c:pt>
              </c:strCache>
            </c:strRef>
          </c:tx>
          <c:spPr>
            <a:pattFill prst="dkHorz">
              <a:fgClr>
                <a:srgbClr val="39639D"/>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3-22D3-45C2-B931-3775341EBB65}"/>
                </c:ext>
              </c:extLst>
            </c:dLbl>
            <c:dLbl>
              <c:idx val="1"/>
              <c:delete val="1"/>
              <c:extLst>
                <c:ext xmlns:c15="http://schemas.microsoft.com/office/drawing/2012/chart" uri="{CE6537A1-D6FC-4f65-9D91-7224C49458BB}"/>
                <c:ext xmlns:c16="http://schemas.microsoft.com/office/drawing/2014/chart" uri="{C3380CC4-5D6E-409C-BE32-E72D297353CC}">
                  <c16:uniqueId val="{0000000F-22D3-45C2-B931-3775341EBB65}"/>
                </c:ext>
              </c:extLst>
            </c:dLbl>
            <c:dLbl>
              <c:idx val="2"/>
              <c:delete val="1"/>
              <c:extLst>
                <c:ext xmlns:c15="http://schemas.microsoft.com/office/drawing/2012/chart" uri="{CE6537A1-D6FC-4f65-9D91-7224C49458BB}"/>
                <c:ext xmlns:c16="http://schemas.microsoft.com/office/drawing/2014/chart" uri="{C3380CC4-5D6E-409C-BE32-E72D297353CC}">
                  <c16:uniqueId val="{00000017-22D3-45C2-B931-3775341EBB65}"/>
                </c:ext>
              </c:extLst>
            </c:dLbl>
            <c:dLbl>
              <c:idx val="3"/>
              <c:delete val="1"/>
              <c:extLst>
                <c:ext xmlns:c15="http://schemas.microsoft.com/office/drawing/2012/chart" uri="{CE6537A1-D6FC-4f65-9D91-7224C49458BB}"/>
                <c:ext xmlns:c16="http://schemas.microsoft.com/office/drawing/2014/chart" uri="{C3380CC4-5D6E-409C-BE32-E72D297353CC}">
                  <c16:uniqueId val="{0000001B-22D3-45C2-B931-3775341EBB65}"/>
                </c:ext>
              </c:extLst>
            </c:dLbl>
            <c:dLbl>
              <c:idx val="4"/>
              <c:delete val="1"/>
              <c:extLst>
                <c:ext xmlns:c15="http://schemas.microsoft.com/office/drawing/2012/chart" uri="{CE6537A1-D6FC-4f65-9D91-7224C49458BB}"/>
                <c:ext xmlns:c16="http://schemas.microsoft.com/office/drawing/2014/chart" uri="{C3380CC4-5D6E-409C-BE32-E72D297353CC}">
                  <c16:uniqueId val="{0000001F-22D3-45C2-B931-3775341EBB65}"/>
                </c:ext>
              </c:extLst>
            </c:dLbl>
            <c:dLbl>
              <c:idx val="5"/>
              <c:delete val="1"/>
              <c:extLst>
                <c:ext xmlns:c15="http://schemas.microsoft.com/office/drawing/2012/chart" uri="{CE6537A1-D6FC-4f65-9D91-7224C49458BB}"/>
                <c:ext xmlns:c16="http://schemas.microsoft.com/office/drawing/2014/chart" uri="{C3380CC4-5D6E-409C-BE32-E72D297353CC}">
                  <c16:uniqueId val="{00000022-22D3-45C2-B931-3775341EBB65}"/>
                </c:ext>
              </c:extLst>
            </c:dLbl>
            <c:dLbl>
              <c:idx val="6"/>
              <c:delete val="1"/>
              <c:extLst>
                <c:ext xmlns:c15="http://schemas.microsoft.com/office/drawing/2012/chart" uri="{CE6537A1-D6FC-4f65-9D91-7224C49458BB}"/>
                <c:ext xmlns:c16="http://schemas.microsoft.com/office/drawing/2014/chart" uri="{C3380CC4-5D6E-409C-BE32-E72D297353CC}">
                  <c16:uniqueId val="{00000023-22D3-45C2-B931-3775341EBB65}"/>
                </c:ext>
              </c:extLst>
            </c:dLbl>
            <c:dLbl>
              <c:idx val="7"/>
              <c:delete val="1"/>
              <c:extLst>
                <c:ext xmlns:c15="http://schemas.microsoft.com/office/drawing/2012/chart" uri="{CE6537A1-D6FC-4f65-9D91-7224C49458BB}"/>
                <c:ext xmlns:c16="http://schemas.microsoft.com/office/drawing/2014/chart" uri="{C3380CC4-5D6E-409C-BE32-E72D297353CC}">
                  <c16:uniqueId val="{00000024-22D3-45C2-B931-3775341EBB65}"/>
                </c:ext>
              </c:extLst>
            </c:dLbl>
            <c:spPr>
              <a:solidFill>
                <a:srgbClr val="39639D"/>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0</c:v>
                </c:pt>
                <c:pt idx="1">
                  <c:v>0</c:v>
                </c:pt>
                <c:pt idx="2">
                  <c:v>0</c:v>
                </c:pt>
                <c:pt idx="3">
                  <c:v>0</c:v>
                </c:pt>
                <c:pt idx="4">
                  <c:v>0</c:v>
                </c:pt>
                <c:pt idx="5">
                  <c:v>0</c:v>
                </c:pt>
                <c:pt idx="6">
                  <c:v>0</c:v>
                </c:pt>
                <c:pt idx="7">
                  <c:v>0</c:v>
                </c:pt>
                <c:pt idx="8">
                  <c:v>1.5</c:v>
                </c:pt>
                <c:pt idx="9">
                  <c:v>1.1000000000000001</c:v>
                </c:pt>
              </c:numCache>
            </c:numRef>
          </c:val>
          <c:extLst>
            <c:ext xmlns:c16="http://schemas.microsoft.com/office/drawing/2014/chart" uri="{C3380CC4-5D6E-409C-BE32-E72D297353CC}">
              <c16:uniqueId val="{00000004-22D3-45C2-B931-3775341EBB65}"/>
            </c:ext>
          </c:extLst>
        </c:ser>
        <c:ser>
          <c:idx val="6"/>
          <c:order val="5"/>
          <c:tx>
            <c:strRef>
              <c:f>Sheet1!$G$1</c:f>
              <c:strCache>
                <c:ptCount val="1"/>
                <c:pt idx="0">
                  <c:v>Other</c:v>
                </c:pt>
              </c:strCache>
            </c:strRef>
          </c:tx>
          <c:spPr>
            <a:solidFill>
              <a:schemeClr val="tx1"/>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Sheet1!$G$2:$G$11</c:f>
              <c:numCache>
                <c:formatCode>0.0</c:formatCode>
                <c:ptCount val="10"/>
                <c:pt idx="0">
                  <c:v>0</c:v>
                </c:pt>
                <c:pt idx="1">
                  <c:v>0</c:v>
                </c:pt>
                <c:pt idx="2">
                  <c:v>0</c:v>
                </c:pt>
                <c:pt idx="3">
                  <c:v>0</c:v>
                </c:pt>
                <c:pt idx="4">
                  <c:v>0</c:v>
                </c:pt>
                <c:pt idx="5">
                  <c:v>0</c:v>
                </c:pt>
                <c:pt idx="6">
                  <c:v>0</c:v>
                </c:pt>
                <c:pt idx="7">
                  <c:v>0</c:v>
                </c:pt>
                <c:pt idx="8">
                  <c:v>0.2</c:v>
                </c:pt>
                <c:pt idx="9">
                  <c:v>0.2</c:v>
                </c:pt>
              </c:numCache>
            </c:numRef>
          </c:val>
          <c:extLst>
            <c:ext xmlns:c16="http://schemas.microsoft.com/office/drawing/2014/chart" uri="{C3380CC4-5D6E-409C-BE32-E72D297353CC}">
              <c16:uniqueId val="{00000005-22D3-45C2-B931-3775341EBB65}"/>
            </c:ext>
          </c:extLst>
        </c:ser>
        <c:dLbls>
          <c:showLegendKey val="0"/>
          <c:showVal val="0"/>
          <c:showCatName val="0"/>
          <c:showSerName val="0"/>
          <c:showPercent val="0"/>
          <c:showBubbleSize val="0"/>
        </c:dLbls>
        <c:gapWidth val="34"/>
        <c:overlap val="100"/>
        <c:axId val="323472616"/>
        <c:axId val="323474184"/>
      </c:barChart>
      <c:lineChart>
        <c:grouping val="standard"/>
        <c:varyColors val="0"/>
        <c:ser>
          <c:idx val="1"/>
          <c:order val="0"/>
          <c:tx>
            <c:strRef>
              <c:f>Sheet1!$B$1</c:f>
              <c:strCache>
                <c:ptCount val="1"/>
                <c:pt idx="0">
                  <c:v>Total</c:v>
                </c:pt>
              </c:strCache>
            </c:strRef>
          </c:tx>
          <c:spPr>
            <a:ln w="28575" cap="rnd">
              <a:solidFill>
                <a:schemeClr val="accent6"/>
              </a:solidFill>
              <a:round/>
            </a:ln>
            <a:effectLst/>
          </c:spPr>
          <c:marker>
            <c:symbol val="square"/>
            <c:size val="7"/>
            <c:spPr>
              <a:solidFill>
                <a:schemeClr val="accent6"/>
              </a:solidFill>
              <a:ln w="19050">
                <a:solidFill>
                  <a:schemeClr val="accent6"/>
                </a:solidFill>
                <a:round/>
              </a:ln>
              <a:effectLst/>
            </c:spPr>
          </c:marker>
          <c:dPt>
            <c:idx val="0"/>
            <c:marker>
              <c:symbol val="square"/>
              <c:size val="7"/>
              <c:spPr>
                <a:solidFill>
                  <a:srgbClr val="B14038"/>
                </a:solidFill>
                <a:ln w="19050">
                  <a:solidFill>
                    <a:srgbClr val="B14038"/>
                  </a:solidFill>
                  <a:round/>
                </a:ln>
                <a:effectLst/>
              </c:spPr>
            </c:marker>
            <c:bubble3D val="0"/>
            <c:extLst>
              <c:ext xmlns:c16="http://schemas.microsoft.com/office/drawing/2014/chart" uri="{C3380CC4-5D6E-409C-BE32-E72D297353CC}">
                <c16:uniqueId val="{00000015-FD83-4175-9489-A9DDD00CF62A}"/>
              </c:ext>
            </c:extLst>
          </c:dPt>
          <c:dPt>
            <c:idx val="1"/>
            <c:marker>
              <c:symbol val="square"/>
              <c:size val="7"/>
              <c:spPr>
                <a:solidFill>
                  <a:srgbClr val="B14038"/>
                </a:solidFill>
                <a:ln w="19050">
                  <a:solidFill>
                    <a:srgbClr val="B14038"/>
                  </a:solidFill>
                  <a:round/>
                </a:ln>
                <a:effectLst/>
              </c:spPr>
            </c:marker>
            <c:bubble3D val="0"/>
            <c:spPr>
              <a:ln w="28575" cap="rnd">
                <a:solidFill>
                  <a:srgbClr val="B14038"/>
                </a:solidFill>
                <a:round/>
              </a:ln>
              <a:effectLst/>
            </c:spPr>
            <c:extLst>
              <c:ext xmlns:c16="http://schemas.microsoft.com/office/drawing/2014/chart" uri="{C3380CC4-5D6E-409C-BE32-E72D297353CC}">
                <c16:uniqueId val="{00000014-FD83-4175-9489-A9DDD00CF62A}"/>
              </c:ext>
            </c:extLst>
          </c:dPt>
          <c:dPt>
            <c:idx val="2"/>
            <c:marker>
              <c:symbol val="square"/>
              <c:size val="7"/>
              <c:spPr>
                <a:solidFill>
                  <a:srgbClr val="B14038"/>
                </a:solidFill>
                <a:ln w="19050">
                  <a:solidFill>
                    <a:srgbClr val="B14038"/>
                  </a:solidFill>
                  <a:round/>
                </a:ln>
                <a:effectLst/>
              </c:spPr>
            </c:marker>
            <c:bubble3D val="0"/>
            <c:spPr>
              <a:ln w="28575" cap="rnd">
                <a:solidFill>
                  <a:srgbClr val="B14038"/>
                </a:solidFill>
                <a:round/>
              </a:ln>
              <a:effectLst/>
            </c:spPr>
            <c:extLst>
              <c:ext xmlns:c16="http://schemas.microsoft.com/office/drawing/2014/chart" uri="{C3380CC4-5D6E-409C-BE32-E72D297353CC}">
                <c16:uniqueId val="{00000013-FD83-4175-9489-A9DDD00CF62A}"/>
              </c:ext>
            </c:extLst>
          </c:dPt>
          <c:dPt>
            <c:idx val="3"/>
            <c:marker>
              <c:symbol val="square"/>
              <c:size val="7"/>
              <c:spPr>
                <a:solidFill>
                  <a:srgbClr val="B14038"/>
                </a:solidFill>
                <a:ln w="19050">
                  <a:solidFill>
                    <a:srgbClr val="B14038"/>
                  </a:solidFill>
                  <a:round/>
                </a:ln>
                <a:effectLst/>
              </c:spPr>
            </c:marker>
            <c:bubble3D val="0"/>
            <c:spPr>
              <a:ln w="28575" cap="rnd">
                <a:solidFill>
                  <a:srgbClr val="B14038"/>
                </a:solidFill>
                <a:round/>
              </a:ln>
              <a:effectLst/>
            </c:spPr>
            <c:extLst>
              <c:ext xmlns:c16="http://schemas.microsoft.com/office/drawing/2014/chart" uri="{C3380CC4-5D6E-409C-BE32-E72D297353CC}">
                <c16:uniqueId val="{00000012-FD83-4175-9489-A9DDD00CF62A}"/>
              </c:ext>
            </c:extLst>
          </c:dPt>
          <c:dPt>
            <c:idx val="4"/>
            <c:marker>
              <c:symbol val="square"/>
              <c:size val="7"/>
              <c:spPr>
                <a:solidFill>
                  <a:srgbClr val="B14038"/>
                </a:solidFill>
                <a:ln w="19050">
                  <a:solidFill>
                    <a:srgbClr val="B14038"/>
                  </a:solidFill>
                  <a:round/>
                </a:ln>
                <a:effectLst/>
              </c:spPr>
            </c:marker>
            <c:bubble3D val="0"/>
            <c:spPr>
              <a:ln w="28575" cap="rnd">
                <a:solidFill>
                  <a:srgbClr val="B14038"/>
                </a:solidFill>
                <a:round/>
              </a:ln>
              <a:effectLst/>
            </c:spPr>
            <c:extLst>
              <c:ext xmlns:c16="http://schemas.microsoft.com/office/drawing/2014/chart" uri="{C3380CC4-5D6E-409C-BE32-E72D297353CC}">
                <c16:uniqueId val="{00000010-FD83-4175-9489-A9DDD00CF62A}"/>
              </c:ext>
            </c:extLst>
          </c:dPt>
          <c:dPt>
            <c:idx val="5"/>
            <c:marker>
              <c:symbol val="square"/>
              <c:size val="7"/>
              <c:spPr>
                <a:solidFill>
                  <a:schemeClr val="accent6"/>
                </a:solidFill>
                <a:ln w="19050">
                  <a:solidFill>
                    <a:schemeClr val="accent6"/>
                  </a:solidFill>
                  <a:round/>
                </a:ln>
                <a:effectLst/>
              </c:spPr>
            </c:marker>
            <c:bubble3D val="0"/>
            <c:spPr>
              <a:ln w="28575" cap="rnd">
                <a:solidFill>
                  <a:schemeClr val="accent1"/>
                </a:solidFill>
                <a:round/>
              </a:ln>
              <a:effectLst/>
            </c:spPr>
            <c:extLst>
              <c:ext xmlns:c16="http://schemas.microsoft.com/office/drawing/2014/chart" uri="{C3380CC4-5D6E-409C-BE32-E72D297353CC}">
                <c16:uniqueId val="{00000011-FD83-4175-9489-A9DDD00CF62A}"/>
              </c:ext>
            </c:extLst>
          </c:dPt>
          <c:dLbls>
            <c:dLbl>
              <c:idx val="0"/>
              <c:spPr>
                <a:solidFill>
                  <a:srgbClr val="B1403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5-FD83-4175-9489-A9DDD00CF62A}"/>
                </c:ext>
              </c:extLst>
            </c:dLbl>
            <c:dLbl>
              <c:idx val="1"/>
              <c:spPr>
                <a:solidFill>
                  <a:srgbClr val="B1403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FD83-4175-9489-A9DDD00CF62A}"/>
                </c:ext>
              </c:extLst>
            </c:dLbl>
            <c:dLbl>
              <c:idx val="2"/>
              <c:spPr>
                <a:solidFill>
                  <a:srgbClr val="B1403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3-FD83-4175-9489-A9DDD00CF62A}"/>
                </c:ext>
              </c:extLst>
            </c:dLbl>
            <c:dLbl>
              <c:idx val="3"/>
              <c:spPr>
                <a:solidFill>
                  <a:srgbClr val="B1403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2-FD83-4175-9489-A9DDD00CF62A}"/>
                </c:ext>
              </c:extLst>
            </c:dLbl>
            <c:dLbl>
              <c:idx val="4"/>
              <c:spPr>
                <a:solidFill>
                  <a:srgbClr val="B14038"/>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0-FD83-4175-9489-A9DDD00CF62A}"/>
                </c:ext>
              </c:extLst>
            </c:dLbl>
            <c:spPr>
              <a:solidFill>
                <a:schemeClr val="accent6"/>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19.5</c:v>
                </c:pt>
                <c:pt idx="1">
                  <c:v>20.100000000000001</c:v>
                </c:pt>
                <c:pt idx="2">
                  <c:v>20.7</c:v>
                </c:pt>
                <c:pt idx="3">
                  <c:v>19.3</c:v>
                </c:pt>
                <c:pt idx="4">
                  <c:v>19.600000000000001</c:v>
                </c:pt>
                <c:pt idx="5">
                  <c:v>18.2</c:v>
                </c:pt>
                <c:pt idx="6">
                  <c:v>18.3</c:v>
                </c:pt>
                <c:pt idx="7">
                  <c:v>17.7</c:v>
                </c:pt>
                <c:pt idx="8">
                  <c:v>17.8</c:v>
                </c:pt>
                <c:pt idx="9">
                  <c:v>16.7</c:v>
                </c:pt>
              </c:numCache>
            </c:numRef>
          </c:val>
          <c:smooth val="0"/>
          <c:extLst>
            <c:ext xmlns:c16="http://schemas.microsoft.com/office/drawing/2014/chart" uri="{C3380CC4-5D6E-409C-BE32-E72D297353CC}">
              <c16:uniqueId val="{00000000-22D3-45C2-B931-3775341EBB65}"/>
            </c:ext>
          </c:extLst>
        </c:ser>
        <c:dLbls>
          <c:showLegendKey val="0"/>
          <c:showVal val="0"/>
          <c:showCatName val="0"/>
          <c:showSerName val="0"/>
          <c:showPercent val="0"/>
          <c:showBubbleSize val="0"/>
        </c:dLbls>
        <c:marker val="1"/>
        <c:smooth val="0"/>
        <c:axId val="323472616"/>
        <c:axId val="323474184"/>
      </c:lineChart>
      <c:catAx>
        <c:axId val="323472616"/>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cap="all" spc="120" normalizeH="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3474184"/>
        <c:crosses val="autoZero"/>
        <c:auto val="1"/>
        <c:lblAlgn val="ctr"/>
        <c:lblOffset val="100"/>
        <c:noMultiLvlLbl val="0"/>
      </c:catAx>
      <c:valAx>
        <c:axId val="323474184"/>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b="1" cap="none" baseline="0"/>
                  <a:t>Prevalence  (%)</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347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Japan</c:v>
                </c:pt>
              </c:strCache>
            </c:strRef>
          </c:tx>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0CFD-4DED-9ACA-8C16BAAB7596}"/>
              </c:ext>
            </c:extLst>
          </c:dPt>
          <c:dPt>
            <c:idx val="1"/>
            <c:bubble3D val="0"/>
            <c:spPr>
              <a:solidFill>
                <a:srgbClr val="00B1CC"/>
              </a:solidFill>
              <a:ln w="19050">
                <a:solidFill>
                  <a:schemeClr val="lt1"/>
                </a:solidFill>
              </a:ln>
              <a:effectLst/>
            </c:spPr>
            <c:extLst>
              <c:ext xmlns:c16="http://schemas.microsoft.com/office/drawing/2014/chart" uri="{C3380CC4-5D6E-409C-BE32-E72D297353CC}">
                <c16:uniqueId val="{00000003-0CFD-4DED-9ACA-8C16BAAB7596}"/>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CFD-4DED-9ACA-8C16BAAB759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Cigarettes or Other TNP</c:v>
                </c:pt>
                <c:pt idx="1">
                  <c:v>IQOS</c:v>
                </c:pt>
              </c:strCache>
            </c:strRef>
          </c:cat>
          <c:val>
            <c:numRef>
              <c:f>Sheet1!$B$2:$B$3</c:f>
              <c:numCache>
                <c:formatCode>0.00</c:formatCode>
                <c:ptCount val="2"/>
                <c:pt idx="0" formatCode="General">
                  <c:v>0.99299999999999999</c:v>
                </c:pt>
                <c:pt idx="1">
                  <c:v>7.0000000000000001E-3</c:v>
                </c:pt>
              </c:numCache>
            </c:numRef>
          </c:val>
          <c:extLst>
            <c:ext xmlns:c16="http://schemas.microsoft.com/office/drawing/2014/chart" uri="{C3380CC4-5D6E-409C-BE32-E72D297353CC}">
              <c16:uniqueId val="{00000004-0CFD-4DED-9ACA-8C16BAAB75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Italy</c:v>
                </c:pt>
              </c:strCache>
            </c:strRef>
          </c:tx>
          <c:spPr>
            <a:solidFill>
              <a:schemeClr val="bg2"/>
            </a:solidFill>
          </c:spPr>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497F-446F-9C08-DD2DF181A38A}"/>
              </c:ext>
            </c:extLst>
          </c:dPt>
          <c:dPt>
            <c:idx val="1"/>
            <c:bubble3D val="0"/>
            <c:spPr>
              <a:solidFill>
                <a:srgbClr val="00B1CC"/>
              </a:solidFill>
              <a:ln w="19050">
                <a:solidFill>
                  <a:schemeClr val="lt1"/>
                </a:solidFill>
              </a:ln>
              <a:effectLst/>
            </c:spPr>
            <c:extLst>
              <c:ext xmlns:c16="http://schemas.microsoft.com/office/drawing/2014/chart" uri="{C3380CC4-5D6E-409C-BE32-E72D297353CC}">
                <c16:uniqueId val="{00000003-497F-446F-9C08-DD2DF181A38A}"/>
              </c:ext>
            </c:extLst>
          </c:dPt>
          <c:dLbls>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97F-446F-9C08-DD2DF181A38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Cigarettes or Other TNP</c:v>
                </c:pt>
                <c:pt idx="1">
                  <c:v>IQOS</c:v>
                </c:pt>
              </c:strCache>
            </c:strRef>
          </c:cat>
          <c:val>
            <c:numRef>
              <c:f>Sheet1!$B$2:$B$3</c:f>
              <c:numCache>
                <c:formatCode>General</c:formatCode>
                <c:ptCount val="2"/>
                <c:pt idx="0">
                  <c:v>0.995</c:v>
                </c:pt>
                <c:pt idx="1">
                  <c:v>5.0000000000000001E-3</c:v>
                </c:pt>
              </c:numCache>
            </c:numRef>
          </c:val>
          <c:extLst>
            <c:ext xmlns:c16="http://schemas.microsoft.com/office/drawing/2014/chart" uri="{C3380CC4-5D6E-409C-BE32-E72D297353CC}">
              <c16:uniqueId val="{00000004-497F-446F-9C08-DD2DF181A3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D7BEF-5C95-4A05-AAA8-F3616497DA94}"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FC526-5917-47CB-93B4-04FA33F6571B}" type="slidenum">
              <a:rPr lang="en-US" smtClean="0"/>
              <a:t>‹#›</a:t>
            </a:fld>
            <a:endParaRPr lang="en-US"/>
          </a:p>
        </p:txBody>
      </p:sp>
    </p:spTree>
    <p:extLst>
      <p:ext uri="{BB962C8B-B14F-4D97-AF65-F5344CB8AC3E}">
        <p14:creationId xmlns:p14="http://schemas.microsoft.com/office/powerpoint/2010/main" val="418157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DF9537-E612-4BC1-B225-B73A7B8F50DC}"/>
              </a:ext>
            </a:extLst>
          </p:cNvPr>
          <p:cNvSpPr>
            <a:spLocks noGrp="1"/>
          </p:cNvSpPr>
          <p:nvPr>
            <p:ph type="sldNum" sz="quarter" idx="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68A2C2-8945-4971-AB7F-0CB9C028F521}"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
        <p:nvSpPr>
          <p:cNvPr id="6" name="Slide Image Placeholder 5">
            <a:extLst>
              <a:ext uri="{FF2B5EF4-FFF2-40B4-BE49-F238E27FC236}">
                <a16:creationId xmlns:a16="http://schemas.microsoft.com/office/drawing/2014/main" id="{9226C23A-C1F7-4FAB-823A-88D99B37BB0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1F02DB7-3B18-43B8-B274-95CB303AC86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161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FC526-5917-47CB-93B4-04FA33F6571B}" type="slidenum">
              <a:rPr lang="en-US" smtClean="0"/>
              <a:t>10</a:t>
            </a:fld>
            <a:endParaRPr lang="en-US"/>
          </a:p>
        </p:txBody>
      </p:sp>
    </p:spTree>
    <p:extLst>
      <p:ext uri="{BB962C8B-B14F-4D97-AF65-F5344CB8AC3E}">
        <p14:creationId xmlns:p14="http://schemas.microsoft.com/office/powerpoint/2010/main" val="15378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930228-E2BE-449A-993F-815F4DEAF1FF}"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01907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DBCB877-72AB-4E24-A2B1-676DD243BCC9}" type="slidenum">
              <a:rPr kumimoji="0" lang="en-GB"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prstClr val="black"/>
              </a:solidFill>
              <a:effectLst/>
              <a:uLnTx/>
              <a:uFillTx/>
              <a:latin typeface="Open Sans"/>
              <a:ea typeface="+mn-ea"/>
              <a:cs typeface="+mn-cs"/>
            </a:endParaRPr>
          </a:p>
        </p:txBody>
      </p:sp>
      <p:sp>
        <p:nvSpPr>
          <p:cNvPr id="7" name="Slide Image Placeholder 6">
            <a:extLst>
              <a:ext uri="{FF2B5EF4-FFF2-40B4-BE49-F238E27FC236}">
                <a16:creationId xmlns:a16="http://schemas.microsoft.com/office/drawing/2014/main" id="{6DEE69A0-0080-48CC-AAE0-9F4B4BBE3151}"/>
              </a:ext>
            </a:extLst>
          </p:cNvPr>
          <p:cNvSpPr>
            <a:spLocks noGrp="1" noRot="1" noChangeAspect="1"/>
          </p:cNvSpPr>
          <p:nvPr>
            <p:ph type="sldImg"/>
          </p:nvPr>
        </p:nvSpPr>
        <p:spPr/>
      </p:sp>
    </p:spTree>
    <p:extLst>
      <p:ext uri="{BB962C8B-B14F-4D97-AF65-F5344CB8AC3E}">
        <p14:creationId xmlns:p14="http://schemas.microsoft.com/office/powerpoint/2010/main" val="238822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930228-E2BE-449A-993F-815F4DEAF1FF}"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31572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E930228-E2BE-449A-993F-815F4DEAF1FF}"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5771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4945" marR="0" lvl="1" indent="-234945" algn="l" defTabSz="457189" rtl="0" eaLnBrk="1" fontAlgn="base" latinLnBrk="0" hangingPunct="1">
              <a:lnSpc>
                <a:spcPct val="100000"/>
              </a:lnSpc>
              <a:spcBef>
                <a:spcPts val="600"/>
              </a:spcBef>
              <a:spcAft>
                <a:spcPts val="1200"/>
              </a:spcAft>
              <a:buClrTx/>
              <a:buSzTx/>
              <a:buFontTx/>
              <a:buChar char="•"/>
              <a:tabLst/>
              <a:defRPr/>
            </a:pPr>
            <a:endParaRPr kumimoji="0" lang="en-US" sz="1600" b="0" i="0" u="none" strike="noStrike" kern="1200" cap="none" spc="0" normalizeH="0" baseline="0" noProof="0" dirty="0">
              <a:ln>
                <a:noFill/>
              </a:ln>
              <a:solidFill>
                <a:srgbClr val="1C1C1C"/>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E930228-E2BE-449A-993F-815F4DEAF1F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9441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BCB877-72AB-4E24-A2B1-676DD243BCC9}"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324945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3D4FC526-5917-47CB-93B4-04FA33F6571B}" type="slidenum">
              <a:rPr lang="en-US" smtClean="0"/>
              <a:t>17</a:t>
            </a:fld>
            <a:endParaRPr lang="en-US"/>
          </a:p>
        </p:txBody>
      </p:sp>
    </p:spTree>
    <p:extLst>
      <p:ext uri="{BB962C8B-B14F-4D97-AF65-F5344CB8AC3E}">
        <p14:creationId xmlns:p14="http://schemas.microsoft.com/office/powerpoint/2010/main" val="2786442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CB877-72AB-4E24-A2B1-676DD243BCC9}" type="slidenum">
              <a:rPr lang="en-GB" smtClean="0"/>
              <a:t>18</a:t>
            </a:fld>
            <a:endParaRPr lang="en-GB"/>
          </a:p>
        </p:txBody>
      </p:sp>
    </p:spTree>
    <p:extLst>
      <p:ext uri="{BB962C8B-B14F-4D97-AF65-F5344CB8AC3E}">
        <p14:creationId xmlns:p14="http://schemas.microsoft.com/office/powerpoint/2010/main" val="239224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4B3B2-6268-4E04-B49E-DB731DE347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95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HR is exactly? </a:t>
            </a:r>
          </a:p>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a:p>
            <a:pPr marL="285750" marR="0" lvl="0" indent="-285750" algn="l" defTabSz="457200" rtl="0" eaLnBrk="0" fontAlgn="base" latinLnBrk="0" hangingPunct="0">
              <a:lnSpc>
                <a:spcPct val="100000"/>
              </a:lnSpc>
              <a:spcBef>
                <a:spcPts val="25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ts val="25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285750" marR="0" lvl="0" indent="-285750" algn="l" defTabSz="457200" rtl="0" eaLnBrk="0" fontAlgn="base" latinLnBrk="0" hangingPunct="0">
              <a:lnSpc>
                <a:spcPct val="100000"/>
              </a:lnSpc>
              <a:spcBef>
                <a:spcPts val="25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831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Independent studies and national surveys have reported very low initiation </a:t>
            </a:r>
          </a:p>
        </p:txBody>
      </p:sp>
      <p:sp>
        <p:nvSpPr>
          <p:cNvPr id="4" name="Slide Number Placeholder 3"/>
          <p:cNvSpPr>
            <a:spLocks noGrp="1"/>
          </p:cNvSpPr>
          <p:nvPr>
            <p:ph type="sldNum" sz="quarter" idx="5"/>
          </p:nvPr>
        </p:nvSpPr>
        <p:spPr/>
        <p:txBody>
          <a:bodyPr/>
          <a:lstStyle/>
          <a:p>
            <a:fld id="{3D4FC526-5917-47CB-93B4-04FA33F6571B}" type="slidenum">
              <a:rPr lang="en-US" smtClean="0"/>
              <a:t>20</a:t>
            </a:fld>
            <a:endParaRPr lang="en-US"/>
          </a:p>
        </p:txBody>
      </p:sp>
    </p:spTree>
    <p:extLst>
      <p:ext uri="{BB962C8B-B14F-4D97-AF65-F5344CB8AC3E}">
        <p14:creationId xmlns:p14="http://schemas.microsoft.com/office/powerpoint/2010/main" val="215945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88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68A2C2-8945-4971-AB7F-0CB9C028F521}"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261180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84B05-F354-4D52-B5D7-EE5F6FEA6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86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84B05-F354-4D52-B5D7-EE5F6FEA6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7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defRPr/>
            </a:pPr>
            <a:r>
              <a:rPr lang="en-US" dirty="0"/>
              <a:t>I believe these developments are very promising and I want to conclude saying that I am feeling confident saying that Smoke-free products </a:t>
            </a:r>
            <a:r>
              <a:rPr lang="en-US" b="1" dirty="0"/>
              <a:t>are better alternatives to cigarettes FOR ADULT SMOKERS and have the potential to improve public health. </a:t>
            </a:r>
            <a:r>
              <a:rPr lang="en-US" b="1" cap="all" baseline="0" dirty="0"/>
              <a:t>THIS HOWEVER IN MANY COUNTRIES NEED A DIFFERENT APPROACH from regulators, public health experts and society in general. An approach that embraces harm reduction in tobacco control and accepts to role scientifically substantiated better alternatives can play in accelerating the end of cigarettes.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84B05-F354-4D52-B5D7-EE5F6FEA66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68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E930228-E2BE-449A-993F-815F4DEAF1FF}" type="slidenum">
              <a:rPr lang="en-US" smtClean="0"/>
              <a:pPr/>
              <a:t>26</a:t>
            </a:fld>
            <a:endParaRPr lang="en-US"/>
          </a:p>
        </p:txBody>
      </p:sp>
      <p:sp>
        <p:nvSpPr>
          <p:cNvPr id="6" name="Slide Image Placeholder 5">
            <a:extLst>
              <a:ext uri="{FF2B5EF4-FFF2-40B4-BE49-F238E27FC236}">
                <a16:creationId xmlns:a16="http://schemas.microsoft.com/office/drawing/2014/main" id="{CE3D95C3-BDD5-4586-8B59-2CB91473A71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307AD4A9-503C-4AB5-AABD-C3438546AA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18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FC526-5917-47CB-93B4-04FA33F6571B}" type="slidenum">
              <a:rPr lang="en-US" smtClean="0"/>
              <a:t>3</a:t>
            </a:fld>
            <a:endParaRPr lang="en-US"/>
          </a:p>
        </p:txBody>
      </p:sp>
    </p:spTree>
    <p:extLst>
      <p:ext uri="{BB962C8B-B14F-4D97-AF65-F5344CB8AC3E}">
        <p14:creationId xmlns:p14="http://schemas.microsoft.com/office/powerpoint/2010/main" val="346293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3D4FC526-5917-47CB-93B4-04FA33F6571B}" type="slidenum">
              <a:rPr lang="en-US" smtClean="0"/>
              <a:t>4</a:t>
            </a:fld>
            <a:endParaRPr lang="en-US"/>
          </a:p>
        </p:txBody>
      </p:sp>
    </p:spTree>
    <p:extLst>
      <p:ext uri="{BB962C8B-B14F-4D97-AF65-F5344CB8AC3E}">
        <p14:creationId xmlns:p14="http://schemas.microsoft.com/office/powerpoint/2010/main" val="99523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8A2C2-8945-4971-AB7F-0CB9C028F521}" type="slidenum">
              <a:rPr lang="en-US" smtClean="0"/>
              <a:pPr/>
              <a:t>5</a:t>
            </a:fld>
            <a:endParaRPr lang="en-US"/>
          </a:p>
        </p:txBody>
      </p:sp>
    </p:spTree>
    <p:extLst>
      <p:ext uri="{BB962C8B-B14F-4D97-AF65-F5344CB8AC3E}">
        <p14:creationId xmlns:p14="http://schemas.microsoft.com/office/powerpoint/2010/main" val="337462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Currently in PMI we are working to develop 4 different platforms. </a:t>
            </a:r>
          </a:p>
          <a:p>
            <a:r>
              <a:rPr lang="en-US" dirty="0"/>
              <a:t>Two of them, P1 and P2, contain tobacco however tobacco is heated and not burned. And the other 2, P3 and P4, deliver nicotine but do not contain tobacco.</a:t>
            </a:r>
          </a:p>
          <a:p>
            <a:r>
              <a:rPr lang="en-US" dirty="0"/>
              <a:t>Today we will be reviewing the scientific evidence behind our platform 1 which heats tobacco electronically  without burning it. </a:t>
            </a:r>
          </a:p>
          <a:p>
            <a:r>
              <a:rPr lang="en-US" dirty="0"/>
              <a:t>As a company we have made huge investments to design, develop a product portfolio to provide current ADULT smokers </a:t>
            </a:r>
            <a:r>
              <a:rPr kumimoji="0" lang="en-US" sz="1200" b="1" i="0" u="none" strike="noStrike" kern="1200" cap="none" spc="0" normalizeH="0" baseline="0" noProof="0" dirty="0">
                <a:ln>
                  <a:noFill/>
                </a:ln>
                <a:solidFill>
                  <a:prstClr val="white"/>
                </a:solidFill>
                <a:effectLst/>
                <a:uLnTx/>
                <a:uFillTx/>
                <a:latin typeface="IQOS"/>
                <a:ea typeface="+mn-ea"/>
                <a:cs typeface="+mn-cs"/>
              </a:rPr>
              <a:t>Who Would Otherwise Continue to Smoke with smoke-free Products.</a:t>
            </a:r>
          </a:p>
        </p:txBody>
      </p:sp>
      <p:sp>
        <p:nvSpPr>
          <p:cNvPr id="4" name="Slide Number Placeholder 3"/>
          <p:cNvSpPr>
            <a:spLocks noGrp="1"/>
          </p:cNvSpPr>
          <p:nvPr>
            <p:ph type="sldNum" sz="quarter" idx="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68A2C2-8945-4971-AB7F-0CB9C028F521}"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14836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fld id="{3D4FC526-5917-47CB-93B4-04FA33F6571B}" type="slidenum">
              <a:rPr lang="en-US" smtClean="0"/>
              <a:t>7</a:t>
            </a:fld>
            <a:endParaRPr lang="en-US"/>
          </a:p>
        </p:txBody>
      </p:sp>
    </p:spTree>
    <p:extLst>
      <p:ext uri="{BB962C8B-B14F-4D97-AF65-F5344CB8AC3E}">
        <p14:creationId xmlns:p14="http://schemas.microsoft.com/office/powerpoint/2010/main" val="33020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F68A2C2-8945-4971-AB7F-0CB9C028F521}" type="slidenum">
              <a:rPr kumimoji="0" lang="en-US" sz="900" b="0" i="0" u="none" strike="noStrike" kern="1200" cap="none" spc="0" normalizeH="0" baseline="0" noProof="0" smtClean="0">
                <a:ln>
                  <a:noFill/>
                </a:ln>
                <a:solidFill>
                  <a:prstClr val="black"/>
                </a:solidFill>
                <a:effectLst/>
                <a:uLnTx/>
                <a:uFillTx/>
                <a:latin typeface="Open Sans"/>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30603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4FC526-5917-47CB-93B4-04FA33F6571B}" type="slidenum">
              <a:rPr lang="en-US" smtClean="0"/>
              <a:t>9</a:t>
            </a:fld>
            <a:endParaRPr lang="en-US"/>
          </a:p>
        </p:txBody>
      </p:sp>
    </p:spTree>
    <p:extLst>
      <p:ext uri="{BB962C8B-B14F-4D97-AF65-F5344CB8AC3E}">
        <p14:creationId xmlns:p14="http://schemas.microsoft.com/office/powerpoint/2010/main" val="3170965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A picture containing building, light, large, clock&#10;&#10;Description automatically generated">
            <a:extLst>
              <a:ext uri="{FF2B5EF4-FFF2-40B4-BE49-F238E27FC236}">
                <a16:creationId xmlns:a16="http://schemas.microsoft.com/office/drawing/2014/main" id="{A1A6B4F9-23AC-4039-9CB2-6E038E605E62}"/>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348617" y="1189073"/>
            <a:ext cx="4885551" cy="5668927"/>
          </a:xfrm>
          <a:prstGeom prst="rect">
            <a:avLst/>
          </a:prstGeom>
        </p:spPr>
      </p:pic>
      <p:pic>
        <p:nvPicPr>
          <p:cNvPr id="5" name="Picture 4" descr="A picture containing animal, fish&#10;&#10;Description automatically generated">
            <a:extLst>
              <a:ext uri="{FF2B5EF4-FFF2-40B4-BE49-F238E27FC236}">
                <a16:creationId xmlns:a16="http://schemas.microsoft.com/office/drawing/2014/main" id="{9BF933A0-9240-44FD-B447-F7BB5BFBFFC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360699" cy="6858000"/>
          </a:xfrm>
          <a:prstGeom prst="rect">
            <a:avLst/>
          </a:prstGeom>
        </p:spPr>
      </p:pic>
      <p:pic>
        <p:nvPicPr>
          <p:cNvPr id="6" name="Picture 5">
            <a:extLst>
              <a:ext uri="{FF2B5EF4-FFF2-40B4-BE49-F238E27FC236}">
                <a16:creationId xmlns:a16="http://schemas.microsoft.com/office/drawing/2014/main" id="{505312DC-45FB-40A3-9705-7F764D5A0015}"/>
              </a:ext>
            </a:extLst>
          </p:cNvPr>
          <p:cNvPicPr>
            <a:picLocks noChangeAspect="1"/>
          </p:cNvPicPr>
          <p:nvPr userDrawn="1"/>
        </p:nvPicPr>
        <p:blipFill>
          <a:blip r:embed="rId4"/>
          <a:stretch>
            <a:fillRect/>
          </a:stretch>
        </p:blipFill>
        <p:spPr>
          <a:xfrm>
            <a:off x="12077700" y="0"/>
            <a:ext cx="114300" cy="6858000"/>
          </a:xfrm>
          <a:prstGeom prst="rect">
            <a:avLst/>
          </a:prstGeom>
        </p:spPr>
      </p:pic>
      <p:pic>
        <p:nvPicPr>
          <p:cNvPr id="7" name="Picture 6">
            <a:extLst>
              <a:ext uri="{FF2B5EF4-FFF2-40B4-BE49-F238E27FC236}">
                <a16:creationId xmlns:a16="http://schemas.microsoft.com/office/drawing/2014/main" id="{87756056-F517-4464-8CC0-22B93B53B24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496312" y="5944010"/>
            <a:ext cx="2540098" cy="822960"/>
          </a:xfrm>
          <a:prstGeom prst="rect">
            <a:avLst/>
          </a:prstGeom>
          <a:noFill/>
          <a:ln>
            <a:noFill/>
          </a:ln>
        </p:spPr>
      </p:pic>
      <p:sp>
        <p:nvSpPr>
          <p:cNvPr id="2" name="Title 1">
            <a:extLst>
              <a:ext uri="{FF2B5EF4-FFF2-40B4-BE49-F238E27FC236}">
                <a16:creationId xmlns:a16="http://schemas.microsoft.com/office/drawing/2014/main" id="{E2438A6A-6CF3-4B8D-94F7-4175BB9FD420}"/>
              </a:ext>
            </a:extLst>
          </p:cNvPr>
          <p:cNvSpPr>
            <a:spLocks noGrp="1"/>
          </p:cNvSpPr>
          <p:nvPr>
            <p:ph type="ctrTitle" hasCustomPrompt="1"/>
          </p:nvPr>
        </p:nvSpPr>
        <p:spPr bwMode="gray">
          <a:xfrm>
            <a:off x="1112658" y="2186660"/>
            <a:ext cx="9827532" cy="1205865"/>
          </a:xfrm>
        </p:spPr>
        <p:txBody>
          <a:bodyPr lIns="0" tIns="0" rIns="0" bIns="0" anchor="b"/>
          <a:lstStyle>
            <a:lvl1pPr algn="l">
              <a:defRPr sz="3200" b="1" spc="600" baseline="0">
                <a:solidFill>
                  <a:schemeClr val="accent4"/>
                </a:solidFill>
              </a:defRPr>
            </a:lvl1pPr>
          </a:lstStyle>
          <a:p>
            <a:r>
              <a:rPr lang="en-US"/>
              <a:t>CLICK TO EDIT MASTER TITLE STYLE</a:t>
            </a:r>
          </a:p>
        </p:txBody>
      </p:sp>
      <p:sp>
        <p:nvSpPr>
          <p:cNvPr id="3" name="Subtitle 2">
            <a:extLst>
              <a:ext uri="{FF2B5EF4-FFF2-40B4-BE49-F238E27FC236}">
                <a16:creationId xmlns:a16="http://schemas.microsoft.com/office/drawing/2014/main" id="{C2975688-2315-40B9-AB8D-B3A8D23127DF}"/>
              </a:ext>
            </a:extLst>
          </p:cNvPr>
          <p:cNvSpPr>
            <a:spLocks noGrp="1"/>
          </p:cNvSpPr>
          <p:nvPr>
            <p:ph type="subTitle" idx="1"/>
          </p:nvPr>
        </p:nvSpPr>
        <p:spPr bwMode="gray">
          <a:xfrm>
            <a:off x="1112658" y="3506824"/>
            <a:ext cx="9827625" cy="539496"/>
          </a:xfrm>
        </p:spPr>
        <p:txBody>
          <a:bodyPr lIns="0" tIns="0" rIns="0" bIns="0">
            <a:noAutofit/>
          </a:bodyPr>
          <a:lstStyle>
            <a:lvl1pPr marL="0" indent="0" algn="l">
              <a:spcBef>
                <a:spcPts val="600"/>
              </a:spcBef>
              <a:buNone/>
              <a:defRPr sz="1800">
                <a:solidFill>
                  <a:schemeClr val="accent5"/>
                </a:solidFill>
                <a:latin typeface="IQOS" panose="020B05060305010203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t>Click to edit Master subtitle style</a:t>
            </a:r>
          </a:p>
        </p:txBody>
      </p:sp>
    </p:spTree>
    <p:extLst>
      <p:ext uri="{BB962C8B-B14F-4D97-AF65-F5344CB8AC3E}">
        <p14:creationId xmlns:p14="http://schemas.microsoft.com/office/powerpoint/2010/main" val="318380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0EA4C-E10F-489F-8E90-43D8B42B6050}"/>
              </a:ext>
            </a:extLst>
          </p:cNvPr>
          <p:cNvSpPr>
            <a:spLocks noGrp="1"/>
          </p:cNvSpPr>
          <p:nvPr>
            <p:ph type="title"/>
          </p:nvPr>
        </p:nvSpPr>
        <p:spPr/>
        <p:txBody>
          <a:bodyPr/>
          <a:lstStyle/>
          <a:p>
            <a:r>
              <a:t>Click to edit Master title style</a:t>
            </a:r>
          </a:p>
        </p:txBody>
      </p:sp>
      <p:sp>
        <p:nvSpPr>
          <p:cNvPr id="7" name="Content Placeholder 2">
            <a:extLst>
              <a:ext uri="{FF2B5EF4-FFF2-40B4-BE49-F238E27FC236}">
                <a16:creationId xmlns:a16="http://schemas.microsoft.com/office/drawing/2014/main" id="{6F355A1A-96FE-4C13-BC87-7A8F09D27545}"/>
              </a:ext>
            </a:extLst>
          </p:cNvPr>
          <p:cNvSpPr>
            <a:spLocks noGrp="1"/>
          </p:cNvSpPr>
          <p:nvPr>
            <p:ph sz="half" idx="1"/>
          </p:nvPr>
        </p:nvSpPr>
        <p:spPr>
          <a:xfrm>
            <a:off x="446915" y="1648472"/>
            <a:ext cx="5532965" cy="4248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3CC775C-F4B9-4275-89B9-CA7F25BFB18F}"/>
              </a:ext>
            </a:extLst>
          </p:cNvPr>
          <p:cNvSpPr>
            <a:spLocks noGrp="1"/>
          </p:cNvSpPr>
          <p:nvPr>
            <p:ph sz="half" idx="2"/>
          </p:nvPr>
        </p:nvSpPr>
        <p:spPr>
          <a:xfrm>
            <a:off x="6207927" y="1648471"/>
            <a:ext cx="5532948" cy="4248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30546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60EA4C-E10F-489F-8E90-43D8B42B6050}"/>
              </a:ext>
            </a:extLst>
          </p:cNvPr>
          <p:cNvSpPr>
            <a:spLocks noGrp="1"/>
          </p:cNvSpPr>
          <p:nvPr>
            <p:ph type="title"/>
          </p:nvPr>
        </p:nvSpPr>
        <p:spPr/>
        <p:txBody>
          <a:bodyPr/>
          <a:lstStyle/>
          <a:p>
            <a:r>
              <a:t>Click to edit Master title style</a:t>
            </a:r>
          </a:p>
        </p:txBody>
      </p:sp>
      <p:sp>
        <p:nvSpPr>
          <p:cNvPr id="12" name="Text Placeholder 2">
            <a:extLst>
              <a:ext uri="{FF2B5EF4-FFF2-40B4-BE49-F238E27FC236}">
                <a16:creationId xmlns:a16="http://schemas.microsoft.com/office/drawing/2014/main" id="{553D67D7-C33F-44C6-BEBC-81B86648200B}"/>
              </a:ext>
            </a:extLst>
          </p:cNvPr>
          <p:cNvSpPr>
            <a:spLocks noGrp="1"/>
          </p:cNvSpPr>
          <p:nvPr>
            <p:ph type="body" idx="1"/>
          </p:nvPr>
        </p:nvSpPr>
        <p:spPr>
          <a:xfrm>
            <a:off x="446914" y="1648472"/>
            <a:ext cx="5532959" cy="522413"/>
          </a:xfrm>
          <a:solidFill>
            <a:schemeClr val="tx2"/>
          </a:solidFill>
        </p:spPr>
        <p:txBody>
          <a:bodyPr anchor="ctr"/>
          <a:lstStyle>
            <a:lvl1pPr marL="0" indent="0" algn="ctr">
              <a:spcBef>
                <a:spcPts val="0"/>
              </a:spcBef>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3">
            <a:extLst>
              <a:ext uri="{FF2B5EF4-FFF2-40B4-BE49-F238E27FC236}">
                <a16:creationId xmlns:a16="http://schemas.microsoft.com/office/drawing/2014/main" id="{7E73B4DA-877E-4BCA-9471-5CDF4435DFB3}"/>
              </a:ext>
            </a:extLst>
          </p:cNvPr>
          <p:cNvSpPr>
            <a:spLocks noGrp="1"/>
          </p:cNvSpPr>
          <p:nvPr>
            <p:ph sz="half" idx="2"/>
          </p:nvPr>
        </p:nvSpPr>
        <p:spPr>
          <a:xfrm>
            <a:off x="446914" y="2210445"/>
            <a:ext cx="5532959" cy="3686172"/>
          </a:xfrm>
        </p:spPr>
        <p:txBody>
          <a:bodyPr>
            <a:normAutofit/>
          </a:bodyPr>
          <a:lstStyle>
            <a:lvl1pPr marL="171450" indent="-171450">
              <a:spcBef>
                <a:spcPts val="1000"/>
              </a:spcBef>
              <a:defRPr sz="1600"/>
            </a:lvl1pPr>
            <a:lvl2pPr marL="344488" indent="-117475">
              <a:spcBef>
                <a:spcPts val="500"/>
              </a:spcBef>
              <a:defRPr sz="1400"/>
            </a:lvl2pPr>
            <a:lvl3pPr marL="515938" indent="-117475">
              <a:spcBef>
                <a:spcPts val="300"/>
              </a:spcBef>
              <a:defRPr sz="1200"/>
            </a:lvl3pPr>
            <a:lvl4pPr marL="687388" indent="-117475">
              <a:spcBef>
                <a:spcPts val="200"/>
              </a:spcBef>
              <a:defRPr sz="1100"/>
            </a:lvl4pPr>
            <a:lvl5pPr marL="860425" indent="-117475">
              <a:spcBef>
                <a:spcPts val="1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AE5F271-C232-4DD5-A858-C3B4C15D717A}"/>
              </a:ext>
            </a:extLst>
          </p:cNvPr>
          <p:cNvSpPr>
            <a:spLocks noGrp="1"/>
          </p:cNvSpPr>
          <p:nvPr>
            <p:ph type="body" sz="quarter" idx="3"/>
          </p:nvPr>
        </p:nvSpPr>
        <p:spPr>
          <a:xfrm>
            <a:off x="6207921" y="1648472"/>
            <a:ext cx="5532964" cy="522413"/>
          </a:xfrm>
          <a:solidFill>
            <a:schemeClr val="tx2"/>
          </a:solidFill>
        </p:spPr>
        <p:txBody>
          <a:bodyPr anchor="ctr"/>
          <a:lstStyle>
            <a:lvl1pPr marL="0" indent="0" algn="ctr">
              <a:spcBef>
                <a:spcPts val="0"/>
              </a:spcBef>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a:extLst>
              <a:ext uri="{FF2B5EF4-FFF2-40B4-BE49-F238E27FC236}">
                <a16:creationId xmlns:a16="http://schemas.microsoft.com/office/drawing/2014/main" id="{A5BA4CB8-5B6A-48D1-9D0A-F03D050B2485}"/>
              </a:ext>
            </a:extLst>
          </p:cNvPr>
          <p:cNvSpPr>
            <a:spLocks noGrp="1"/>
          </p:cNvSpPr>
          <p:nvPr>
            <p:ph sz="quarter" idx="4"/>
          </p:nvPr>
        </p:nvSpPr>
        <p:spPr>
          <a:xfrm>
            <a:off x="6207921" y="2210445"/>
            <a:ext cx="5532964" cy="3686172"/>
          </a:xfrm>
        </p:spPr>
        <p:txBody>
          <a:bodyPr>
            <a:normAutofit/>
          </a:bodyPr>
          <a:lstStyle>
            <a:lvl1pPr marL="171450" indent="-171450">
              <a:spcBef>
                <a:spcPts val="1000"/>
              </a:spcBef>
              <a:defRPr sz="1600"/>
            </a:lvl1pPr>
            <a:lvl2pPr marL="344488" indent="-117475">
              <a:spcBef>
                <a:spcPts val="500"/>
              </a:spcBef>
              <a:defRPr sz="1400"/>
            </a:lvl2pPr>
            <a:lvl3pPr marL="515938" indent="-117475">
              <a:spcBef>
                <a:spcPts val="300"/>
              </a:spcBef>
              <a:defRPr sz="1200"/>
            </a:lvl3pPr>
            <a:lvl4pPr marL="687388" indent="-117475">
              <a:defRPr sz="1100"/>
            </a:lvl4pPr>
            <a:lvl5pPr marL="860425" indent="-117475">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4288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7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5_Content Blank">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F661602-E1D3-41E3-9260-1B9A3014B33E}"/>
              </a:ext>
            </a:extLst>
          </p:cNvPr>
          <p:cNvSpPr>
            <a:spLocks noGrp="1"/>
          </p:cNvSpPr>
          <p:nvPr>
            <p:ph type="body" sz="quarter" idx="10"/>
          </p:nvPr>
        </p:nvSpPr>
        <p:spPr>
          <a:xfrm>
            <a:off x="0" y="6438900"/>
            <a:ext cx="11620500" cy="419100"/>
          </a:xfrm>
        </p:spPr>
        <p:txBody>
          <a:bodyPr anchor="b">
            <a:noAutofit/>
          </a:bodyPr>
          <a:lstStyle>
            <a:lvl1pPr marL="0" indent="0">
              <a:spcBef>
                <a:spcPts val="0"/>
              </a:spcBef>
              <a:spcAft>
                <a:spcPts val="0"/>
              </a:spcAft>
              <a:buFontTx/>
              <a:buNone/>
              <a:defRPr sz="1100" b="0">
                <a:solidFill>
                  <a:schemeClr val="tx1">
                    <a:lumMod val="50000"/>
                    <a:lumOff val="50000"/>
                  </a:schemeClr>
                </a:solidFill>
              </a:defRPr>
            </a:lvl1pPr>
          </a:lstStyle>
          <a:p>
            <a:pPr lvl="0"/>
            <a:r>
              <a:rPr lang="en-US"/>
              <a:t>Edit Master text styles</a:t>
            </a:r>
          </a:p>
        </p:txBody>
      </p:sp>
      <p:sp>
        <p:nvSpPr>
          <p:cNvPr id="5" name="Title 1">
            <a:extLst>
              <a:ext uri="{FF2B5EF4-FFF2-40B4-BE49-F238E27FC236}">
                <a16:creationId xmlns:a16="http://schemas.microsoft.com/office/drawing/2014/main" id="{61B76595-AAC3-44B7-9F60-E83955659223}"/>
              </a:ext>
            </a:extLst>
          </p:cNvPr>
          <p:cNvSpPr>
            <a:spLocks noGrp="1"/>
          </p:cNvSpPr>
          <p:nvPr>
            <p:ph type="title"/>
          </p:nvPr>
        </p:nvSpPr>
        <p:spPr>
          <a:xfrm>
            <a:off x="320511" y="187587"/>
            <a:ext cx="11519555" cy="870839"/>
          </a:xfrm>
        </p:spPr>
        <p:txBody>
          <a:bodyPr/>
          <a:lstStyle>
            <a:lvl1pPr>
              <a:defRPr sz="2600"/>
            </a:lvl1pPr>
          </a:lstStyle>
          <a:p>
            <a:r>
              <a:rPr lang="en-US"/>
              <a:t>Click to edit Master title style</a:t>
            </a:r>
          </a:p>
        </p:txBody>
      </p:sp>
    </p:spTree>
    <p:extLst>
      <p:ext uri="{BB962C8B-B14F-4D97-AF65-F5344CB8AC3E}">
        <p14:creationId xmlns:p14="http://schemas.microsoft.com/office/powerpoint/2010/main" val="230558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fullcolour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1575" y="6034113"/>
            <a:ext cx="2283594" cy="745974"/>
          </a:xfrm>
          <a:prstGeom prst="rect">
            <a:avLst/>
          </a:prstGeom>
        </p:spPr>
      </p:pic>
    </p:spTree>
    <p:extLst>
      <p:ext uri="{BB962C8B-B14F-4D97-AF65-F5344CB8AC3E}">
        <p14:creationId xmlns:p14="http://schemas.microsoft.com/office/powerpoint/2010/main" val="111935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Subtitle and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6B5A-D803-48B3-95F8-7D08F85D8E1B}"/>
              </a:ext>
            </a:extLst>
          </p:cNvPr>
          <p:cNvSpPr>
            <a:spLocks noGrp="1"/>
          </p:cNvSpPr>
          <p:nvPr>
            <p:ph type="title"/>
          </p:nvPr>
        </p:nvSpPr>
        <p:spPr/>
        <p:txBody>
          <a:bodyPr/>
          <a:lstStyle/>
          <a:p>
            <a:r>
              <a:t>Click to edit Master title style</a:t>
            </a:r>
          </a:p>
        </p:txBody>
      </p:sp>
      <p:sp>
        <p:nvSpPr>
          <p:cNvPr id="5" name="Text Placeholder 40">
            <a:extLst>
              <a:ext uri="{FF2B5EF4-FFF2-40B4-BE49-F238E27FC236}">
                <a16:creationId xmlns:a16="http://schemas.microsoft.com/office/drawing/2014/main" id="{92AAAEE3-D9E7-4BB4-A377-F00A341F805F}"/>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extLst>
      <p:ext uri="{BB962C8B-B14F-4D97-AF65-F5344CB8AC3E}">
        <p14:creationId xmlns:p14="http://schemas.microsoft.com/office/powerpoint/2010/main" val="61018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40">
            <a:extLst>
              <a:ext uri="{FF2B5EF4-FFF2-40B4-BE49-F238E27FC236}">
                <a16:creationId xmlns:a16="http://schemas.microsoft.com/office/drawing/2014/main" id="{44E35316-AB65-4AA2-8BB4-851FD7A526DC}"/>
              </a:ext>
            </a:extLst>
          </p:cNvPr>
          <p:cNvSpPr>
            <a:spLocks noGrp="1"/>
          </p:cNvSpPr>
          <p:nvPr>
            <p:ph type="body" sz="quarter" idx="16" hasCustomPrompt="1"/>
          </p:nvPr>
        </p:nvSpPr>
        <p:spPr>
          <a:xfrm>
            <a:off x="228599" y="6306770"/>
            <a:ext cx="11430000" cy="411480"/>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
        <p:nvSpPr>
          <p:cNvPr id="6" name="TextBox 5">
            <a:extLst>
              <a:ext uri="{FF2B5EF4-FFF2-40B4-BE49-F238E27FC236}">
                <a16:creationId xmlns:a16="http://schemas.microsoft.com/office/drawing/2014/main" id="{B678C654-E2A2-4B74-9C3B-9CE890437DD6}"/>
              </a:ext>
            </a:extLst>
          </p:cNvPr>
          <p:cNvSpPr txBox="1"/>
          <p:nvPr userDrawn="1"/>
        </p:nvSpPr>
        <p:spPr>
          <a:xfrm rot="5400000">
            <a:off x="10930821" y="3305313"/>
            <a:ext cx="2274982" cy="247375"/>
          </a:xfrm>
          <a:prstGeom prst="rect">
            <a:avLst/>
          </a:prstGeom>
          <a:solidFill>
            <a:srgbClr val="911622"/>
          </a:solidFill>
        </p:spPr>
        <p:txBody>
          <a:bodyPr wrap="none" rtlCol="0">
            <a:spAutoFit/>
          </a:bodyPr>
          <a:lstStyle/>
          <a:p>
            <a:pPr marL="0" marR="0" lvl="0" indent="0" algn="l" defTabSz="914400" rtl="0" eaLnBrk="1" fontAlgn="auto" latinLnBrk="0" hangingPunct="1">
              <a:lnSpc>
                <a:spcPct val="90000"/>
              </a:lnSpc>
              <a:spcBef>
                <a:spcPts val="600"/>
              </a:spcBef>
              <a:spcAft>
                <a:spcPts val="0"/>
              </a:spcAft>
              <a:buClr>
                <a:schemeClr val="accent4">
                  <a:lumMod val="60000"/>
                  <a:lumOff val="40000"/>
                </a:schemeClr>
              </a:buClr>
              <a:buSzPct val="125000"/>
              <a:buFont typeface="Arial" panose="020B0604020202020204" pitchFamily="34" charset="0"/>
              <a:buNone/>
              <a:tabLst/>
              <a:defRPr/>
            </a:pPr>
            <a:r>
              <a:rPr lang="fr-CH" sz="1100" b="1">
                <a:solidFill>
                  <a:schemeClr val="bg1"/>
                </a:solidFill>
                <a:latin typeface="+mj-lt"/>
              </a:rPr>
              <a:t>For </a:t>
            </a:r>
            <a:r>
              <a:rPr lang="fr-CH" sz="1100" b="1" err="1">
                <a:solidFill>
                  <a:schemeClr val="bg1"/>
                </a:solidFill>
                <a:latin typeface="+mj-lt"/>
              </a:rPr>
              <a:t>Internal</a:t>
            </a:r>
            <a:r>
              <a:rPr lang="fr-CH" sz="1100" b="1">
                <a:solidFill>
                  <a:schemeClr val="bg1"/>
                </a:solidFill>
                <a:latin typeface="+mj-lt"/>
              </a:rPr>
              <a:t> Training Use ONLY</a:t>
            </a:r>
            <a:endParaRPr lang="en-US" sz="1100" b="1" err="1">
              <a:solidFill>
                <a:schemeClr val="bg1"/>
              </a:solidFill>
              <a:latin typeface="+mj-lt"/>
            </a:endParaRPr>
          </a:p>
        </p:txBody>
      </p:sp>
    </p:spTree>
    <p:extLst>
      <p:ext uri="{BB962C8B-B14F-4D97-AF65-F5344CB8AC3E}">
        <p14:creationId xmlns:p14="http://schemas.microsoft.com/office/powerpoint/2010/main" val="67952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938C8F-088A-42B3-A8F3-B0E8A85E4C74}"/>
              </a:ext>
            </a:extLst>
          </p:cNvPr>
          <p:cNvPicPr>
            <a:picLocks noChangeAspect="1"/>
          </p:cNvPicPr>
          <p:nvPr userDrawn="1"/>
        </p:nvPicPr>
        <p:blipFill>
          <a:blip r:embed="rId2"/>
          <a:stretch>
            <a:fillRect/>
          </a:stretch>
        </p:blipFill>
        <p:spPr>
          <a:xfrm>
            <a:off x="12077700" y="0"/>
            <a:ext cx="114300" cy="6858000"/>
          </a:xfrm>
          <a:prstGeom prst="rect">
            <a:avLst/>
          </a:prstGeom>
        </p:spPr>
      </p:pic>
      <p:sp>
        <p:nvSpPr>
          <p:cNvPr id="11" name="Title 1">
            <a:extLst>
              <a:ext uri="{FF2B5EF4-FFF2-40B4-BE49-F238E27FC236}">
                <a16:creationId xmlns:a16="http://schemas.microsoft.com/office/drawing/2014/main" id="{D315B8E8-90A3-4D26-BC98-2A156345AA02}"/>
              </a:ext>
            </a:extLst>
          </p:cNvPr>
          <p:cNvSpPr>
            <a:spLocks noGrp="1"/>
          </p:cNvSpPr>
          <p:nvPr>
            <p:ph type="ctrTitle" hasCustomPrompt="1"/>
          </p:nvPr>
        </p:nvSpPr>
        <p:spPr bwMode="gray">
          <a:xfrm>
            <a:off x="3484604" y="2186660"/>
            <a:ext cx="7455585" cy="1205865"/>
          </a:xfrm>
        </p:spPr>
        <p:txBody>
          <a:bodyPr lIns="0" tIns="0" rIns="0" bIns="0" anchor="b"/>
          <a:lstStyle>
            <a:lvl1pPr algn="l">
              <a:defRPr sz="3200" b="1" spc="600" baseline="0">
                <a:solidFill>
                  <a:schemeClr val="accent4"/>
                </a:solidFill>
                <a:latin typeface="+mj-lt"/>
              </a:defRPr>
            </a:lvl1pPr>
          </a:lstStyle>
          <a:p>
            <a:r>
              <a:rPr lang="en-US"/>
              <a:t>CLICK TO EDIT MASTER TITLE STYLE</a:t>
            </a:r>
          </a:p>
        </p:txBody>
      </p:sp>
      <p:sp>
        <p:nvSpPr>
          <p:cNvPr id="13" name="Subtitle 2">
            <a:extLst>
              <a:ext uri="{FF2B5EF4-FFF2-40B4-BE49-F238E27FC236}">
                <a16:creationId xmlns:a16="http://schemas.microsoft.com/office/drawing/2014/main" id="{532C3642-2513-46E3-8E46-E7AAF152ED9B}"/>
              </a:ext>
            </a:extLst>
          </p:cNvPr>
          <p:cNvSpPr>
            <a:spLocks noGrp="1"/>
          </p:cNvSpPr>
          <p:nvPr>
            <p:ph type="subTitle" idx="1"/>
          </p:nvPr>
        </p:nvSpPr>
        <p:spPr bwMode="gray">
          <a:xfrm>
            <a:off x="3484627" y="3506824"/>
            <a:ext cx="7455656" cy="539496"/>
          </a:xfrm>
        </p:spPr>
        <p:txBody>
          <a:bodyPr lIns="0" tIns="0" rIns="0" bIns="0">
            <a:noAutofit/>
          </a:bodyPr>
          <a:lstStyle>
            <a:lvl1pPr marL="0" indent="0" algn="l">
              <a:spcBef>
                <a:spcPts val="600"/>
              </a:spcBef>
              <a:buNone/>
              <a:defRPr sz="1800">
                <a:solidFill>
                  <a:schemeClr val="accent5"/>
                </a:solidFill>
                <a:latin typeface="IQOS" panose="020B05060305010203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t>Click to edit Master subtitle style</a:t>
            </a:r>
          </a:p>
        </p:txBody>
      </p:sp>
      <p:pic>
        <p:nvPicPr>
          <p:cNvPr id="14" name="Picture 13" descr="A picture containing animal, fish&#10;&#10;Description automatically generated">
            <a:extLst>
              <a:ext uri="{FF2B5EF4-FFF2-40B4-BE49-F238E27FC236}">
                <a16:creationId xmlns:a16="http://schemas.microsoft.com/office/drawing/2014/main" id="{A3E074B1-559D-4AC8-AC6C-4417222DD77C}"/>
              </a:ext>
            </a:extLst>
          </p:cNvPr>
          <p:cNvPicPr>
            <a:picLocks noChangeAspect="1"/>
          </p:cNvPicPr>
          <p:nvPr userDrawn="1"/>
        </p:nvPicPr>
        <p:blipFill>
          <a:blip r:embed="rId3"/>
          <a:stretch>
            <a:fillRect/>
          </a:stretch>
        </p:blipFill>
        <p:spPr>
          <a:xfrm>
            <a:off x="0" y="0"/>
            <a:ext cx="3095625" cy="685800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0527D7-E47F-4DEE-B84A-6E07D4C3EB8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60699" y="5518247"/>
            <a:ext cx="2631466" cy="1332000"/>
          </a:xfrm>
          <a:prstGeom prst="rect">
            <a:avLst/>
          </a:prstGeom>
        </p:spPr>
      </p:pic>
    </p:spTree>
    <p:extLst>
      <p:ext uri="{BB962C8B-B14F-4D97-AF65-F5344CB8AC3E}">
        <p14:creationId xmlns:p14="http://schemas.microsoft.com/office/powerpoint/2010/main" val="332211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Tree>
    <p:extLst>
      <p:ext uri="{BB962C8B-B14F-4D97-AF65-F5344CB8AC3E}">
        <p14:creationId xmlns:p14="http://schemas.microsoft.com/office/powerpoint/2010/main" val="26630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6B5A-D803-48B3-95F8-7D08F85D8E1B}"/>
              </a:ext>
            </a:extLst>
          </p:cNvPr>
          <p:cNvSpPr>
            <a:spLocks noGrp="1"/>
          </p:cNvSpPr>
          <p:nvPr>
            <p:ph type="title"/>
          </p:nvPr>
        </p:nvSpPr>
        <p:spPr/>
        <p:txBody>
          <a:bodyPr/>
          <a:lstStyle/>
          <a:p>
            <a:r>
              <a:t>Click to edit Master title style</a:t>
            </a:r>
          </a:p>
        </p:txBody>
      </p:sp>
      <p:sp>
        <p:nvSpPr>
          <p:cNvPr id="5" name="Text Placeholder 40">
            <a:extLst>
              <a:ext uri="{FF2B5EF4-FFF2-40B4-BE49-F238E27FC236}">
                <a16:creationId xmlns:a16="http://schemas.microsoft.com/office/drawing/2014/main" id="{92AAAEE3-D9E7-4BB4-A377-F00A341F805F}"/>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extLst>
      <p:ext uri="{BB962C8B-B14F-4D97-AF65-F5344CB8AC3E}">
        <p14:creationId xmlns:p14="http://schemas.microsoft.com/office/powerpoint/2010/main" val="63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6B5A-D803-48B3-95F8-7D08F85D8E1B}"/>
              </a:ext>
            </a:extLst>
          </p:cNvPr>
          <p:cNvSpPr>
            <a:spLocks noGrp="1"/>
          </p:cNvSpPr>
          <p:nvPr>
            <p:ph type="title"/>
          </p:nvPr>
        </p:nvSpPr>
        <p:spPr/>
        <p:txBody>
          <a:bodyPr/>
          <a:lstStyle/>
          <a:p>
            <a:r>
              <a:t>Click to edit Master title style</a:t>
            </a:r>
          </a:p>
        </p:txBody>
      </p:sp>
      <p:sp>
        <p:nvSpPr>
          <p:cNvPr id="6" name="Text Placeholder 40">
            <a:extLst>
              <a:ext uri="{FF2B5EF4-FFF2-40B4-BE49-F238E27FC236}">
                <a16:creationId xmlns:a16="http://schemas.microsoft.com/office/drawing/2014/main" id="{F50AAEF2-3826-495E-8871-3E24B678DD52}"/>
              </a:ext>
            </a:extLst>
          </p:cNvPr>
          <p:cNvSpPr>
            <a:spLocks noGrp="1"/>
          </p:cNvSpPr>
          <p:nvPr>
            <p:ph type="body" sz="quarter" idx="15" hasCustomPrompt="1"/>
          </p:nvPr>
        </p:nvSpPr>
        <p:spPr bwMode="gray">
          <a:xfrm>
            <a:off x="446912" y="1110359"/>
            <a:ext cx="11289792" cy="396947"/>
          </a:xfrm>
        </p:spPr>
        <p:txBody>
          <a:bodyPr>
            <a:noAutofit/>
          </a:bodyPr>
          <a:lstStyle>
            <a:lvl1pPr marL="0" indent="0">
              <a:lnSpc>
                <a:spcPct val="85000"/>
              </a:lnSpc>
              <a:spcBef>
                <a:spcPts val="0"/>
              </a:spcBef>
              <a:buNone/>
              <a:defRPr sz="2000">
                <a:solidFill>
                  <a:schemeClr val="accent5"/>
                </a:solidFill>
                <a:latin typeface="IQOS" panose="020B0506030501020303" pitchFamily="34" charset="0"/>
              </a:defRPr>
            </a:lvl1pPr>
            <a:lvl2pPr marL="0" indent="0">
              <a:lnSpc>
                <a:spcPct val="85000"/>
              </a:lnSpc>
              <a:spcBef>
                <a:spcPts val="0"/>
              </a:spcBef>
              <a:buNone/>
              <a:defRPr sz="2000">
                <a:solidFill>
                  <a:schemeClr val="tx1">
                    <a:lumMod val="50000"/>
                    <a:lumOff val="50000"/>
                  </a:schemeClr>
                </a:solidFill>
              </a:defRPr>
            </a:lvl2pPr>
            <a:lvl3pPr marL="0" indent="0">
              <a:lnSpc>
                <a:spcPct val="85000"/>
              </a:lnSpc>
              <a:spcBef>
                <a:spcPts val="0"/>
              </a:spcBef>
              <a:buNone/>
              <a:defRPr sz="2000">
                <a:solidFill>
                  <a:schemeClr val="tx1">
                    <a:lumMod val="50000"/>
                    <a:lumOff val="50000"/>
                  </a:schemeClr>
                </a:solidFill>
              </a:defRPr>
            </a:lvl3pPr>
            <a:lvl4pPr marL="0" indent="0">
              <a:lnSpc>
                <a:spcPct val="85000"/>
              </a:lnSpc>
              <a:spcBef>
                <a:spcPts val="0"/>
              </a:spcBef>
              <a:buNone/>
              <a:defRPr sz="2000">
                <a:solidFill>
                  <a:schemeClr val="tx1">
                    <a:lumMod val="50000"/>
                    <a:lumOff val="50000"/>
                  </a:schemeClr>
                </a:solidFill>
              </a:defRPr>
            </a:lvl4pPr>
            <a:lvl5pPr marL="0" indent="0">
              <a:lnSpc>
                <a:spcPct val="85000"/>
              </a:lnSpc>
              <a:spcBef>
                <a:spcPts val="0"/>
              </a:spcBef>
              <a:buNone/>
              <a:defRPr sz="2000">
                <a:solidFill>
                  <a:schemeClr val="tx1">
                    <a:lumMod val="50000"/>
                    <a:lumOff val="50000"/>
                  </a:schemeClr>
                </a:solidFill>
              </a:defRPr>
            </a:lvl5pPr>
            <a:lvl6pPr marL="0" indent="0">
              <a:lnSpc>
                <a:spcPct val="85000"/>
              </a:lnSpc>
              <a:spcBef>
                <a:spcPts val="0"/>
              </a:spcBef>
              <a:buNone/>
              <a:defRPr sz="2000">
                <a:solidFill>
                  <a:schemeClr val="tx1">
                    <a:lumMod val="50000"/>
                    <a:lumOff val="50000"/>
                  </a:schemeClr>
                </a:solidFill>
              </a:defRPr>
            </a:lvl6pPr>
            <a:lvl7pPr marL="0" indent="0">
              <a:lnSpc>
                <a:spcPct val="85000"/>
              </a:lnSpc>
              <a:spcBef>
                <a:spcPts val="0"/>
              </a:spcBef>
              <a:buNone/>
              <a:defRPr sz="2000">
                <a:solidFill>
                  <a:schemeClr val="tx1">
                    <a:lumMod val="50000"/>
                    <a:lumOff val="50000"/>
                  </a:schemeClr>
                </a:solidFill>
              </a:defRPr>
            </a:lvl7pPr>
            <a:lvl8pPr marL="0" indent="0">
              <a:lnSpc>
                <a:spcPct val="85000"/>
              </a:lnSpc>
              <a:spcBef>
                <a:spcPts val="0"/>
              </a:spcBef>
              <a:buNone/>
              <a:defRPr sz="2000">
                <a:solidFill>
                  <a:schemeClr val="tx1">
                    <a:lumMod val="50000"/>
                    <a:lumOff val="50000"/>
                  </a:schemeClr>
                </a:solidFill>
              </a:defRPr>
            </a:lvl8pPr>
            <a:lvl9pPr marL="0" indent="0">
              <a:lnSpc>
                <a:spcPct val="85000"/>
              </a:lnSpc>
              <a:spcBef>
                <a:spcPts val="0"/>
              </a:spcBef>
              <a:buNone/>
              <a:defRPr sz="2000">
                <a:solidFill>
                  <a:schemeClr val="tx1">
                    <a:lumMod val="50000"/>
                    <a:lumOff val="50000"/>
                  </a:schemeClr>
                </a:solidFill>
              </a:defRPr>
            </a:lvl9pPr>
          </a:lstStyle>
          <a:p>
            <a:pPr lvl="0"/>
            <a:r>
              <a:t>Click to edit subtitle</a:t>
            </a:r>
          </a:p>
        </p:txBody>
      </p:sp>
      <p:sp>
        <p:nvSpPr>
          <p:cNvPr id="5" name="Text Placeholder 40">
            <a:extLst>
              <a:ext uri="{FF2B5EF4-FFF2-40B4-BE49-F238E27FC236}">
                <a16:creationId xmlns:a16="http://schemas.microsoft.com/office/drawing/2014/main" id="{92AAAEE3-D9E7-4BB4-A377-F00A341F805F}"/>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extLst>
      <p:ext uri="{BB962C8B-B14F-4D97-AF65-F5344CB8AC3E}">
        <p14:creationId xmlns:p14="http://schemas.microsoft.com/office/powerpoint/2010/main" val="415034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and Source">
    <p:spTree>
      <p:nvGrpSpPr>
        <p:cNvPr id="1" name=""/>
        <p:cNvGrpSpPr/>
        <p:nvPr/>
      </p:nvGrpSpPr>
      <p:grpSpPr>
        <a:xfrm>
          <a:off x="0" y="0"/>
          <a:ext cx="0" cy="0"/>
          <a:chOff x="0" y="0"/>
          <a:chExt cx="0" cy="0"/>
        </a:xfrm>
      </p:grpSpPr>
      <p:sp>
        <p:nvSpPr>
          <p:cNvPr id="13" name="Text Placeholder 9"/>
          <p:cNvSpPr>
            <a:spLocks noGrp="1"/>
          </p:cNvSpPr>
          <p:nvPr>
            <p:ph type="body" sz="quarter" idx="15" hasCustomPrompt="1"/>
          </p:nvPr>
        </p:nvSpPr>
        <p:spPr bwMode="gray">
          <a:xfrm>
            <a:off x="446912" y="1110359"/>
            <a:ext cx="1128979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sz="2000" b="0" kern="1200">
                <a:solidFill>
                  <a:schemeClr val="accent5"/>
                </a:solidFill>
                <a:latin typeface="IQOS" panose="020B0506030501020303" pitchFamily="34" charset="0"/>
                <a:ea typeface="+mn-ea"/>
                <a:cs typeface="+mn-cs"/>
              </a:defRPr>
            </a:lvl1pPr>
            <a:lvl2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2pPr>
            <a:lvl3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3pPr>
            <a:lvl4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4pPr>
            <a:lvl5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5pPr>
          </a:lstStyle>
          <a:p>
            <a:pPr lvl="0"/>
            <a:r>
              <a:t>Click to edit subtitle</a:t>
            </a:r>
          </a:p>
        </p:txBody>
      </p:sp>
      <p:sp>
        <p:nvSpPr>
          <p:cNvPr id="4" name="Title 3"/>
          <p:cNvSpPr>
            <a:spLocks noGrp="1"/>
          </p:cNvSpPr>
          <p:nvPr>
            <p:ph type="title"/>
          </p:nvPr>
        </p:nvSpPr>
        <p:spPr/>
        <p:txBody>
          <a:bodyPr/>
          <a:lstStyle/>
          <a:p>
            <a:r>
              <a:t>Click to edit Master title style</a:t>
            </a:r>
          </a:p>
        </p:txBody>
      </p:sp>
      <p:sp>
        <p:nvSpPr>
          <p:cNvPr id="5" name="Content Placeholder 4"/>
          <p:cNvSpPr>
            <a:spLocks noGrp="1"/>
          </p:cNvSpPr>
          <p:nvPr>
            <p:ph sz="quarter" idx="17"/>
          </p:nvPr>
        </p:nvSpPr>
        <p:spPr>
          <a:xfrm>
            <a:off x="446912" y="1647826"/>
            <a:ext cx="11289792" cy="4252913"/>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Text Placeholder 40">
            <a:extLst>
              <a:ext uri="{FF2B5EF4-FFF2-40B4-BE49-F238E27FC236}">
                <a16:creationId xmlns:a16="http://schemas.microsoft.com/office/drawing/2014/main" id="{D05B2D9A-B815-4314-87D2-01A2DB831C6F}"/>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custDataLst>
      <p:tags r:id="rId1"/>
    </p:custDataLst>
    <p:extLst>
      <p:ext uri="{BB962C8B-B14F-4D97-AF65-F5344CB8AC3E}">
        <p14:creationId xmlns:p14="http://schemas.microsoft.com/office/powerpoint/2010/main" val="113406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atin typeface="IQOS" panose="020B0506030501020303" pitchFamily="34" charset="0"/>
              </a:defRPr>
            </a:lvl1pPr>
          </a:lstStyle>
          <a:p>
            <a:r>
              <a:t>Click to edit Master title style</a:t>
            </a:r>
          </a:p>
        </p:txBody>
      </p:sp>
      <p:sp>
        <p:nvSpPr>
          <p:cNvPr id="18" name="Text Placeholder 9"/>
          <p:cNvSpPr>
            <a:spLocks noGrp="1"/>
          </p:cNvSpPr>
          <p:nvPr>
            <p:ph type="body" sz="quarter" idx="15" hasCustomPrompt="1"/>
          </p:nvPr>
        </p:nvSpPr>
        <p:spPr bwMode="gray">
          <a:xfrm>
            <a:off x="446912" y="1110359"/>
            <a:ext cx="1128979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sz="2000" b="0" kern="1200">
                <a:solidFill>
                  <a:schemeClr val="accent5"/>
                </a:solidFill>
                <a:latin typeface="IQOS" panose="020B0506030501020303" pitchFamily="34" charset="0"/>
                <a:ea typeface="+mn-ea"/>
                <a:cs typeface="+mn-cs"/>
              </a:defRPr>
            </a:lvl1pPr>
            <a:lvl2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2pPr>
            <a:lvl3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3pPr>
            <a:lvl4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4pPr>
            <a:lvl5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5pPr>
          </a:lstStyle>
          <a:p>
            <a:pPr lvl="0"/>
            <a:r>
              <a:t>Click to edit subtitle</a:t>
            </a:r>
          </a:p>
        </p:txBody>
      </p:sp>
      <p:sp>
        <p:nvSpPr>
          <p:cNvPr id="14" name="Text Placeholder 9"/>
          <p:cNvSpPr>
            <a:spLocks noGrp="1"/>
          </p:cNvSpPr>
          <p:nvPr>
            <p:ph type="body" sz="quarter" idx="30"/>
          </p:nvPr>
        </p:nvSpPr>
        <p:spPr>
          <a:xfrm>
            <a:off x="451104" y="1648471"/>
            <a:ext cx="11289792" cy="522418"/>
          </a:xfrm>
          <a:prstGeom prst="rect">
            <a:avLst/>
          </a:prstGeom>
          <a:solidFill>
            <a:schemeClr val="tx2"/>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t>Click to edit Master text styles</a:t>
            </a:r>
          </a:p>
        </p:txBody>
      </p:sp>
      <p:sp>
        <p:nvSpPr>
          <p:cNvPr id="11" name="Content Placeholder 3"/>
          <p:cNvSpPr>
            <a:spLocks noGrp="1"/>
          </p:cNvSpPr>
          <p:nvPr>
            <p:ph sz="quarter" idx="55"/>
          </p:nvPr>
        </p:nvSpPr>
        <p:spPr>
          <a:xfrm>
            <a:off x="446914" y="2210448"/>
            <a:ext cx="11289791" cy="3686174"/>
          </a:xfrm>
        </p:spPr>
        <p:txBody>
          <a:bodyPr/>
          <a:lstStyle>
            <a:lvl1pPr marL="171450" indent="-171450">
              <a:spcBef>
                <a:spcPts val="1000"/>
              </a:spcBef>
              <a:defRPr sz="1600"/>
            </a:lvl1pPr>
            <a:lvl2pPr marL="339725" indent="-111125">
              <a:spcBef>
                <a:spcPts val="500"/>
              </a:spcBef>
              <a:defRPr sz="1400"/>
            </a:lvl2pPr>
            <a:lvl3pPr marL="514350" indent="-114300">
              <a:spcBef>
                <a:spcPts val="300"/>
              </a:spcBef>
              <a:defRPr sz="1200"/>
            </a:lvl3pPr>
            <a:lvl4pPr marL="687388" indent="-112713">
              <a:defRPr sz="1100"/>
            </a:lvl4pPr>
            <a:lvl5pPr marL="852488" indent="-112713">
              <a:defRPr sz="1000"/>
            </a:lvl5pPr>
            <a:lvl6pPr marL="850392" indent="-109728">
              <a:defRPr sz="1000"/>
            </a:lvl6pPr>
            <a:lvl7pPr marL="850392" indent="-109728">
              <a:defRPr sz="1000"/>
            </a:lvl7pPr>
            <a:lvl8pPr marL="850392" indent="-109728">
              <a:defRPr sz="1000"/>
            </a:lvl8pPr>
            <a:lvl9pPr marL="850392" indent="-109728">
              <a:defRPr sz="1000"/>
            </a:lvl9pPr>
          </a:lstStyle>
          <a:p>
            <a:pPr lvl="0"/>
            <a:r>
              <a:t>Click to edit Master text styles</a:t>
            </a:r>
          </a:p>
          <a:p>
            <a:pPr lvl="1"/>
            <a:r>
              <a:t>Second level</a:t>
            </a:r>
          </a:p>
          <a:p>
            <a:pPr lvl="2"/>
            <a:r>
              <a:t>Third level</a:t>
            </a:r>
          </a:p>
          <a:p>
            <a:pPr lvl="3"/>
            <a:r>
              <a:t>Fourth level</a:t>
            </a:r>
          </a:p>
          <a:p>
            <a:pPr lvl="4"/>
            <a:r>
              <a:t>Fifth level</a:t>
            </a:r>
            <a:endParaRPr lang="en-US"/>
          </a:p>
        </p:txBody>
      </p:sp>
      <p:sp>
        <p:nvSpPr>
          <p:cNvPr id="8" name="Text Placeholder 40">
            <a:extLst>
              <a:ext uri="{FF2B5EF4-FFF2-40B4-BE49-F238E27FC236}">
                <a16:creationId xmlns:a16="http://schemas.microsoft.com/office/drawing/2014/main" id="{C2F58C1C-9F86-45CC-A9D8-EEEB4FC8FC16}"/>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custDataLst>
      <p:tags r:id="rId1"/>
    </p:custDataLst>
    <p:extLst>
      <p:ext uri="{BB962C8B-B14F-4D97-AF65-F5344CB8AC3E}">
        <p14:creationId xmlns:p14="http://schemas.microsoft.com/office/powerpoint/2010/main" val="72193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Subtitle and Source">
    <p:spTree>
      <p:nvGrpSpPr>
        <p:cNvPr id="1" name=""/>
        <p:cNvGrpSpPr/>
        <p:nvPr/>
      </p:nvGrpSpPr>
      <p:grpSpPr>
        <a:xfrm>
          <a:off x="0" y="0"/>
          <a:ext cx="0" cy="0"/>
          <a:chOff x="0" y="0"/>
          <a:chExt cx="0" cy="0"/>
        </a:xfrm>
      </p:grpSpPr>
      <p:sp>
        <p:nvSpPr>
          <p:cNvPr id="25" name="Text Placeholder 9"/>
          <p:cNvSpPr>
            <a:spLocks noGrp="1"/>
          </p:cNvSpPr>
          <p:nvPr>
            <p:ph type="body" sz="quarter" idx="15" hasCustomPrompt="1"/>
          </p:nvPr>
        </p:nvSpPr>
        <p:spPr bwMode="gray">
          <a:xfrm>
            <a:off x="446912" y="1110359"/>
            <a:ext cx="11289792" cy="396947"/>
          </a:xfrm>
          <a:prstGeom prst="rect">
            <a:avLst/>
          </a:prstGeom>
          <a:noFill/>
        </p:spPr>
        <p:txBody>
          <a:bodyPr wrap="square" rtlCol="0">
            <a:noAutofit/>
          </a:bodyPr>
          <a:lstStyle>
            <a:lvl1pPr marL="0" indent="0" algn="l" rtl="0" fontAlgn="base">
              <a:lnSpc>
                <a:spcPct val="85000"/>
              </a:lnSpc>
              <a:spcBef>
                <a:spcPct val="0"/>
              </a:spcBef>
              <a:spcAft>
                <a:spcPct val="0"/>
              </a:spcAft>
              <a:buNone/>
              <a:defRPr sz="2000" b="0" kern="1200">
                <a:solidFill>
                  <a:schemeClr val="accent5"/>
                </a:solidFill>
                <a:latin typeface="IQOS" panose="020B0506030501020303" pitchFamily="34" charset="0"/>
                <a:ea typeface="+mn-ea"/>
                <a:cs typeface="+mn-cs"/>
              </a:defRPr>
            </a:lvl1pPr>
            <a:lvl2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2pPr>
            <a:lvl3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3pPr>
            <a:lvl4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4pPr>
            <a:lvl5pPr algn="l" rtl="0" fontAlgn="base">
              <a:lnSpc>
                <a:spcPct val="90000"/>
              </a:lnSpc>
              <a:spcBef>
                <a:spcPct val="0"/>
              </a:spcBef>
              <a:spcAft>
                <a:spcPct val="0"/>
              </a:spcAft>
              <a:defRPr sz="2200" b="1" kern="1200">
                <a:solidFill>
                  <a:schemeClr val="tx1"/>
                </a:solidFill>
                <a:latin typeface="Arial Narrow" pitchFamily="34" charset="0"/>
                <a:ea typeface="+mn-ea"/>
                <a:cs typeface="+mn-cs"/>
              </a:defRPr>
            </a:lvl5pPr>
          </a:lstStyle>
          <a:p>
            <a:pPr lvl="0"/>
            <a:r>
              <a:t>Click to edit subtitle</a:t>
            </a:r>
          </a:p>
        </p:txBody>
      </p:sp>
      <p:sp>
        <p:nvSpPr>
          <p:cNvPr id="18" name="Text Placeholder 9"/>
          <p:cNvSpPr>
            <a:spLocks noGrp="1"/>
          </p:cNvSpPr>
          <p:nvPr>
            <p:ph type="body" sz="quarter" idx="30"/>
          </p:nvPr>
        </p:nvSpPr>
        <p:spPr>
          <a:xfrm>
            <a:off x="451104" y="1648471"/>
            <a:ext cx="5537557" cy="522418"/>
          </a:xfrm>
          <a:prstGeom prst="rect">
            <a:avLst/>
          </a:prstGeom>
          <a:solidFill>
            <a:schemeClr val="tx2"/>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t>Click to edit Master text styles</a:t>
            </a:r>
          </a:p>
        </p:txBody>
      </p:sp>
      <p:sp>
        <p:nvSpPr>
          <p:cNvPr id="9" name="Content Placeholder 3"/>
          <p:cNvSpPr>
            <a:spLocks noGrp="1"/>
          </p:cNvSpPr>
          <p:nvPr>
            <p:ph sz="quarter" idx="55"/>
          </p:nvPr>
        </p:nvSpPr>
        <p:spPr>
          <a:xfrm>
            <a:off x="451105" y="2210448"/>
            <a:ext cx="5532967" cy="3686174"/>
          </a:xfrm>
        </p:spPr>
        <p:txBody>
          <a:bodyPr/>
          <a:lstStyle>
            <a:lvl1pPr marL="171450" indent="-171450">
              <a:spcBef>
                <a:spcPts val="1000"/>
              </a:spcBef>
              <a:defRPr sz="1600"/>
            </a:lvl1pPr>
            <a:lvl2pPr marL="339725" indent="-111125">
              <a:spcBef>
                <a:spcPts val="500"/>
              </a:spcBef>
              <a:defRPr sz="1400"/>
            </a:lvl2pPr>
            <a:lvl3pPr marL="514350" indent="-114300">
              <a:spcBef>
                <a:spcPts val="300"/>
              </a:spcBef>
              <a:defRPr sz="1200"/>
            </a:lvl3pPr>
            <a:lvl4pPr marL="685800" indent="-111125">
              <a:defRPr sz="1100"/>
            </a:lvl4pPr>
            <a:lvl5pPr marL="852488" indent="-112713">
              <a:defRPr sz="1000"/>
            </a:lvl5pPr>
          </a:lstStyle>
          <a:p>
            <a:pPr lvl="0"/>
            <a:r>
              <a:t>Click to edit Master text styles</a:t>
            </a:r>
          </a:p>
          <a:p>
            <a:pPr lvl="1"/>
            <a:r>
              <a:t>Second level</a:t>
            </a:r>
          </a:p>
          <a:p>
            <a:pPr lvl="2"/>
            <a:r>
              <a:t>Third level</a:t>
            </a:r>
          </a:p>
          <a:p>
            <a:pPr lvl="3"/>
            <a:r>
              <a:t>Fourth level</a:t>
            </a:r>
          </a:p>
          <a:p>
            <a:pPr lvl="4"/>
            <a:r>
              <a:t>Fifth level</a:t>
            </a:r>
          </a:p>
        </p:txBody>
      </p:sp>
      <p:sp>
        <p:nvSpPr>
          <p:cNvPr id="20" name="Text Placeholder 9"/>
          <p:cNvSpPr>
            <a:spLocks noGrp="1"/>
          </p:cNvSpPr>
          <p:nvPr>
            <p:ph type="body" sz="quarter" idx="32"/>
          </p:nvPr>
        </p:nvSpPr>
        <p:spPr>
          <a:xfrm>
            <a:off x="6203339" y="1648471"/>
            <a:ext cx="5537557" cy="522418"/>
          </a:xfrm>
          <a:prstGeom prst="rect">
            <a:avLst/>
          </a:prstGeom>
          <a:solidFill>
            <a:schemeClr val="tx2"/>
          </a:solidFill>
          <a:ln w="28575">
            <a:noFill/>
            <a:miter lim="800000"/>
          </a:ln>
          <a:effectLst/>
        </p:spPr>
        <p:txBody>
          <a:bodyPr anchor="ctr" anchorCtr="0">
            <a:noAutofit/>
          </a:bodyPr>
          <a:lstStyle>
            <a:lvl1pPr marL="0" indent="0" algn="ctr">
              <a:lnSpc>
                <a:spcPct val="90000"/>
              </a:lnSpc>
              <a:spcBef>
                <a:spcPts val="0"/>
              </a:spcBef>
              <a:buFontTx/>
              <a:buNone/>
              <a:defRPr sz="1800" b="1">
                <a:solidFill>
                  <a:schemeClr val="bg1"/>
                </a:solidFill>
                <a:latin typeface="+mj-lt"/>
              </a:defRPr>
            </a:lvl1pPr>
          </a:lstStyle>
          <a:p>
            <a:pPr lvl="0"/>
            <a:r>
              <a:t>Click to edit Master text styles</a:t>
            </a:r>
          </a:p>
        </p:txBody>
      </p:sp>
      <p:sp>
        <p:nvSpPr>
          <p:cNvPr id="11" name="Content Placeholder 3"/>
          <p:cNvSpPr>
            <a:spLocks noGrp="1"/>
          </p:cNvSpPr>
          <p:nvPr>
            <p:ph sz="quarter" idx="57"/>
          </p:nvPr>
        </p:nvSpPr>
        <p:spPr>
          <a:xfrm>
            <a:off x="6203341" y="2210448"/>
            <a:ext cx="5532967" cy="3686174"/>
          </a:xfrm>
        </p:spPr>
        <p:txBody>
          <a:bodyPr/>
          <a:lstStyle>
            <a:lvl1pPr marL="171450" indent="-171450">
              <a:spcBef>
                <a:spcPts val="1000"/>
              </a:spcBef>
              <a:defRPr sz="1600"/>
            </a:lvl1pPr>
            <a:lvl2pPr marL="339725" indent="-111125">
              <a:spcBef>
                <a:spcPts val="500"/>
              </a:spcBef>
              <a:defRPr sz="1400"/>
            </a:lvl2pPr>
            <a:lvl3pPr marL="514350" indent="-114300">
              <a:spcBef>
                <a:spcPts val="300"/>
              </a:spcBef>
              <a:defRPr sz="1200"/>
            </a:lvl3pPr>
            <a:lvl4pPr marL="687388" indent="-112713">
              <a:defRPr sz="1100"/>
            </a:lvl4pPr>
            <a:lvl5pPr marL="854075" indent="-114300">
              <a:defRPr sz="1000"/>
            </a:lvl5pPr>
          </a:lstStyle>
          <a:p>
            <a:pPr lvl="0"/>
            <a:r>
              <a:t>Click to edit Master text styles</a:t>
            </a:r>
          </a:p>
          <a:p>
            <a:pPr lvl="1"/>
            <a:r>
              <a:t>Second level</a:t>
            </a:r>
          </a:p>
          <a:p>
            <a:pPr lvl="2"/>
            <a:r>
              <a:t>Third level</a:t>
            </a:r>
          </a:p>
          <a:p>
            <a:pPr lvl="3"/>
            <a:r>
              <a:t>Fourth level</a:t>
            </a:r>
          </a:p>
          <a:p>
            <a:pPr lvl="4"/>
            <a:r>
              <a:t>Fifth level</a:t>
            </a:r>
          </a:p>
        </p:txBody>
      </p:sp>
      <p:sp>
        <p:nvSpPr>
          <p:cNvPr id="4" name="Title 3">
            <a:extLst>
              <a:ext uri="{FF2B5EF4-FFF2-40B4-BE49-F238E27FC236}">
                <a16:creationId xmlns:a16="http://schemas.microsoft.com/office/drawing/2014/main" id="{7A60EA4C-E10F-489F-8E90-43D8B42B6050}"/>
              </a:ext>
            </a:extLst>
          </p:cNvPr>
          <p:cNvSpPr>
            <a:spLocks noGrp="1"/>
          </p:cNvSpPr>
          <p:nvPr>
            <p:ph type="title"/>
          </p:nvPr>
        </p:nvSpPr>
        <p:spPr/>
        <p:txBody>
          <a:bodyPr/>
          <a:lstStyle/>
          <a:p>
            <a:r>
              <a:t>Click to edit Master title style</a:t>
            </a:r>
          </a:p>
        </p:txBody>
      </p:sp>
      <p:sp>
        <p:nvSpPr>
          <p:cNvPr id="12" name="Text Placeholder 40">
            <a:extLst>
              <a:ext uri="{FF2B5EF4-FFF2-40B4-BE49-F238E27FC236}">
                <a16:creationId xmlns:a16="http://schemas.microsoft.com/office/drawing/2014/main" id="{5AA4676E-300E-4D10-A132-F4E6795B633D}"/>
              </a:ext>
            </a:extLst>
          </p:cNvPr>
          <p:cNvSpPr>
            <a:spLocks noGrp="1"/>
          </p:cNvSpPr>
          <p:nvPr>
            <p:ph type="body" sz="quarter" idx="16" hasCustomPrompt="1"/>
          </p:nvPr>
        </p:nvSpPr>
        <p:spPr>
          <a:xfrm>
            <a:off x="451104" y="6275173"/>
            <a:ext cx="11176603" cy="426611"/>
          </a:xfrm>
        </p:spPr>
        <p:txBody>
          <a:bodyPr lIns="91440" tIns="0" bIns="0" anchor="b">
            <a:noAutofit/>
          </a:bodyPr>
          <a:lstStyle>
            <a:lvl1pPr marL="152400" indent="-152400">
              <a:lnSpc>
                <a:spcPct val="85000"/>
              </a:lnSpc>
              <a:spcBef>
                <a:spcPts val="200"/>
              </a:spcBef>
              <a:buNone/>
              <a:tabLst>
                <a:tab pos="114300" algn="r"/>
                <a:tab pos="150813" algn="l"/>
              </a:tabLst>
              <a:defRPr sz="900">
                <a:solidFill>
                  <a:schemeClr val="tx1">
                    <a:lumMod val="50000"/>
                    <a:lumOff val="50000"/>
                  </a:schemeClr>
                </a:solidFill>
              </a:defRPr>
            </a:lvl1pPr>
            <a:lvl2pPr marL="228600" indent="-228600">
              <a:lnSpc>
                <a:spcPct val="85000"/>
              </a:lnSpc>
              <a:spcBef>
                <a:spcPts val="200"/>
              </a:spcBef>
              <a:buNone/>
              <a:defRPr sz="900">
                <a:solidFill>
                  <a:schemeClr val="tx1"/>
                </a:solidFill>
              </a:defRPr>
            </a:lvl2pPr>
            <a:lvl3pPr marL="228600" indent="-228600">
              <a:lnSpc>
                <a:spcPct val="85000"/>
              </a:lnSpc>
              <a:spcBef>
                <a:spcPts val="200"/>
              </a:spcBef>
              <a:buNone/>
              <a:defRPr sz="900">
                <a:solidFill>
                  <a:schemeClr val="tx1"/>
                </a:solidFill>
              </a:defRPr>
            </a:lvl3pPr>
            <a:lvl4pPr marL="228600" indent="-228600">
              <a:lnSpc>
                <a:spcPct val="85000"/>
              </a:lnSpc>
              <a:spcBef>
                <a:spcPts val="200"/>
              </a:spcBef>
              <a:buNone/>
              <a:defRPr sz="900">
                <a:solidFill>
                  <a:schemeClr val="tx1"/>
                </a:solidFill>
              </a:defRPr>
            </a:lvl4pPr>
            <a:lvl5pPr marL="228600" indent="-228600">
              <a:lnSpc>
                <a:spcPct val="85000"/>
              </a:lnSpc>
              <a:spcBef>
                <a:spcPts val="200"/>
              </a:spcBef>
              <a:buNone/>
              <a:defRPr sz="900">
                <a:solidFill>
                  <a:schemeClr val="tx1"/>
                </a:solidFill>
              </a:defRPr>
            </a:lvl5pPr>
            <a:lvl6pPr marL="228600" indent="-228600">
              <a:lnSpc>
                <a:spcPct val="85000"/>
              </a:lnSpc>
              <a:spcBef>
                <a:spcPts val="200"/>
              </a:spcBef>
              <a:buNone/>
              <a:defRPr sz="900">
                <a:solidFill>
                  <a:schemeClr val="tx1"/>
                </a:solidFill>
              </a:defRPr>
            </a:lvl6pPr>
            <a:lvl7pPr marL="228600" indent="-228600">
              <a:lnSpc>
                <a:spcPct val="85000"/>
              </a:lnSpc>
              <a:spcBef>
                <a:spcPts val="200"/>
              </a:spcBef>
              <a:buNone/>
              <a:defRPr sz="900">
                <a:solidFill>
                  <a:schemeClr val="tx1"/>
                </a:solidFill>
              </a:defRPr>
            </a:lvl7pPr>
            <a:lvl8pPr marL="228600" indent="-228600">
              <a:lnSpc>
                <a:spcPct val="85000"/>
              </a:lnSpc>
              <a:spcBef>
                <a:spcPts val="200"/>
              </a:spcBef>
              <a:buNone/>
              <a:defRPr sz="900">
                <a:solidFill>
                  <a:schemeClr val="tx1"/>
                </a:solidFill>
              </a:defRPr>
            </a:lvl8pPr>
            <a:lvl9pPr marL="228600" indent="-228600">
              <a:lnSpc>
                <a:spcPct val="85000"/>
              </a:lnSpc>
              <a:spcBef>
                <a:spcPts val="200"/>
              </a:spcBef>
              <a:buNone/>
              <a:defRPr sz="900">
                <a:solidFill>
                  <a:schemeClr val="tx1"/>
                </a:solidFill>
              </a:defRPr>
            </a:lvl9pPr>
          </a:lstStyle>
          <a:p>
            <a:pPr lvl="0"/>
            <a:r>
              <a:t>Click to edit source</a:t>
            </a:r>
          </a:p>
        </p:txBody>
      </p:sp>
    </p:spTree>
    <p:custDataLst>
      <p:tags r:id="rId1"/>
    </p:custDataLst>
    <p:extLst>
      <p:ext uri="{BB962C8B-B14F-4D97-AF65-F5344CB8AC3E}">
        <p14:creationId xmlns:p14="http://schemas.microsoft.com/office/powerpoint/2010/main" val="388196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9929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46914" y="129598"/>
            <a:ext cx="10623164" cy="950976"/>
          </a:xfrm>
          <a:prstGeom prst="rect">
            <a:avLst/>
          </a:prstGeom>
        </p:spPr>
        <p:txBody>
          <a:bodyPr vert="horz" lIns="91440" tIns="45720" rIns="91440" bIns="45720" rtlCol="0" anchor="b">
            <a:noAutofit/>
          </a:bodyPr>
          <a:lstStyle/>
          <a:p>
            <a:r>
              <a:t>Click to edit Master title style</a:t>
            </a:r>
          </a:p>
        </p:txBody>
      </p:sp>
      <p:sp>
        <p:nvSpPr>
          <p:cNvPr id="3" name="Text Placeholder 2"/>
          <p:cNvSpPr>
            <a:spLocks noGrp="1"/>
          </p:cNvSpPr>
          <p:nvPr>
            <p:ph type="body" idx="1"/>
          </p:nvPr>
        </p:nvSpPr>
        <p:spPr bwMode="gray">
          <a:xfrm>
            <a:off x="446913" y="1647826"/>
            <a:ext cx="11289792" cy="4251960"/>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415653" y="6364014"/>
            <a:ext cx="2743200" cy="365125"/>
          </a:xfrm>
          <a:prstGeom prst="rect">
            <a:avLst/>
          </a:prstGeom>
        </p:spPr>
        <p:txBody>
          <a:bodyPr vert="horz" lIns="91440" tIns="45720" rIns="91440" bIns="45720" rtlCol="0" anchor="b"/>
          <a:lstStyle>
            <a:lvl1pPr algn="l">
              <a:defRPr sz="900">
                <a:solidFill>
                  <a:srgbClr val="898989"/>
                </a:solidFill>
              </a:defRPr>
            </a:lvl1pPr>
          </a:lstStyle>
          <a:p>
            <a:fld id="{859FF6D8-DE67-4D56-A33A-85F4F180B9EF}" type="datetimeFigureOut">
              <a:rPr lang="en-US"/>
              <a:pPr/>
              <a:t>9/14/2021</a:t>
            </a:fld>
            <a:endParaRPr/>
          </a:p>
        </p:txBody>
      </p:sp>
      <p:sp>
        <p:nvSpPr>
          <p:cNvPr id="5" name="Footer Placeholder 4"/>
          <p:cNvSpPr>
            <a:spLocks noGrp="1"/>
          </p:cNvSpPr>
          <p:nvPr>
            <p:ph type="ftr" sz="quarter" idx="3"/>
          </p:nvPr>
        </p:nvSpPr>
        <p:spPr>
          <a:xfrm>
            <a:off x="4007340" y="6364014"/>
            <a:ext cx="4114800" cy="365125"/>
          </a:xfrm>
          <a:prstGeom prst="rect">
            <a:avLst/>
          </a:prstGeom>
        </p:spPr>
        <p:txBody>
          <a:bodyPr vert="horz" lIns="91440" tIns="45720" rIns="91440" bIns="45720" rtlCol="0" anchor="b"/>
          <a:lstStyle>
            <a:lvl1pPr algn="ctr">
              <a:defRPr sz="900">
                <a:solidFill>
                  <a:srgbClr val="898989"/>
                </a:solidFill>
              </a:defRPr>
            </a:lvl1pPr>
          </a:lstStyle>
          <a:p>
            <a:endParaRPr/>
          </a:p>
        </p:txBody>
      </p:sp>
      <p:sp>
        <p:nvSpPr>
          <p:cNvPr id="6" name="Slide Number Placeholder 5"/>
          <p:cNvSpPr>
            <a:spLocks noGrp="1"/>
          </p:cNvSpPr>
          <p:nvPr>
            <p:ph type="sldNum" sz="quarter" idx="4"/>
          </p:nvPr>
        </p:nvSpPr>
        <p:spPr>
          <a:xfrm>
            <a:off x="9313185" y="6364014"/>
            <a:ext cx="2743200" cy="365125"/>
          </a:xfrm>
          <a:prstGeom prst="rect">
            <a:avLst/>
          </a:prstGeom>
        </p:spPr>
        <p:txBody>
          <a:bodyPr vert="horz" lIns="91440" tIns="45720" rIns="91440" bIns="45720" rtlCol="0" anchor="b"/>
          <a:lstStyle>
            <a:lvl1pPr algn="r">
              <a:defRPr sz="900">
                <a:solidFill>
                  <a:srgbClr val="898989"/>
                </a:solidFill>
              </a:defRPr>
            </a:lvl1pPr>
          </a:lstStyle>
          <a:p>
            <a:fld id="{DBF7F397-01F7-4D77-B40E-FB8AC30BD895}" type="slidenum">
              <a:rPr/>
              <a:pPr/>
              <a:t>‹#›</a:t>
            </a:fld>
            <a:endParaRPr/>
          </a:p>
        </p:txBody>
      </p:sp>
      <p:sp>
        <p:nvSpPr>
          <p:cNvPr id="9" name="TextBox 8">
            <a:extLst>
              <a:ext uri="{FF2B5EF4-FFF2-40B4-BE49-F238E27FC236}">
                <a16:creationId xmlns:a16="http://schemas.microsoft.com/office/drawing/2014/main" id="{6C020C4D-AF33-46D4-935D-E175074F317E}"/>
              </a:ext>
            </a:extLst>
          </p:cNvPr>
          <p:cNvSpPr txBox="1"/>
          <p:nvPr/>
        </p:nvSpPr>
        <p:spPr bwMode="gray">
          <a:xfrm>
            <a:off x="11524876" y="6546061"/>
            <a:ext cx="438151" cy="138499"/>
          </a:xfrm>
          <a:prstGeom prst="rect">
            <a:avLst/>
          </a:prstGeom>
          <a:noFill/>
        </p:spPr>
        <p:txBody>
          <a:bodyPr wrap="square" lIns="0" tIns="0" rIns="0" bIns="0" rtlCol="0">
            <a:spAutoFit/>
          </a:bodyPr>
          <a:lstStyle/>
          <a:p>
            <a:pPr algn="r"/>
            <a:fld id="{A4670CCC-B41B-46C1-B4D3-0343C21FDFC0}" type="slidenum">
              <a:rPr sz="900">
                <a:solidFill>
                  <a:schemeClr val="tx1">
                    <a:lumMod val="50000"/>
                    <a:lumOff val="50000"/>
                  </a:schemeClr>
                </a:solidFill>
              </a:rPr>
              <a:pPr algn="r"/>
              <a:t>‹#›</a:t>
            </a:fld>
            <a:endParaRPr sz="900">
              <a:solidFill>
                <a:schemeClr val="tx1">
                  <a:lumMod val="50000"/>
                  <a:lumOff val="50000"/>
                </a:schemeClr>
              </a:solidFill>
            </a:endParaRPr>
          </a:p>
        </p:txBody>
      </p:sp>
      <p:sp>
        <p:nvSpPr>
          <p:cNvPr id="11" name="Rectangle 10">
            <a:extLst>
              <a:ext uri="{FF2B5EF4-FFF2-40B4-BE49-F238E27FC236}">
                <a16:creationId xmlns:a16="http://schemas.microsoft.com/office/drawing/2014/main" id="{CCD014A1-CFA4-419B-87D7-C41317C10357}"/>
              </a:ext>
            </a:extLst>
          </p:cNvPr>
          <p:cNvSpPr/>
          <p:nvPr userDrawn="1"/>
        </p:nvSpPr>
        <p:spPr>
          <a:xfrm>
            <a:off x="0" y="1"/>
            <a:ext cx="12192000" cy="122296"/>
          </a:xfrm>
          <a:prstGeom prst="rect">
            <a:avLst/>
          </a:prstGeom>
          <a:solidFill>
            <a:srgbClr val="1C4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5EE2200-6CCD-4E1D-BAAA-A1F3A69F85A8}"/>
              </a:ext>
            </a:extLst>
          </p:cNvPr>
          <p:cNvPicPr>
            <a:picLocks noChangeAspect="1"/>
          </p:cNvPicPr>
          <p:nvPr userDrawn="1"/>
        </p:nvPicPr>
        <p:blipFill>
          <a:blip r:embed="rId18"/>
          <a:stretch>
            <a:fillRect/>
          </a:stretch>
        </p:blipFill>
        <p:spPr>
          <a:xfrm>
            <a:off x="0" y="6731000"/>
            <a:ext cx="12192000" cy="127000"/>
          </a:xfrm>
          <a:prstGeom prst="rect">
            <a:avLst/>
          </a:prstGeom>
        </p:spPr>
      </p:pic>
      <p:pic>
        <p:nvPicPr>
          <p:cNvPr id="13" name="Picture 12">
            <a:extLst>
              <a:ext uri="{FF2B5EF4-FFF2-40B4-BE49-F238E27FC236}">
                <a16:creationId xmlns:a16="http://schemas.microsoft.com/office/drawing/2014/main" id="{A97CAB27-2CBE-4E1F-AF77-2BD8B0C7BA84}"/>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r="71015"/>
          <a:stretch/>
        </p:blipFill>
        <p:spPr bwMode="auto">
          <a:xfrm>
            <a:off x="11270683" y="193606"/>
            <a:ext cx="736260" cy="822960"/>
          </a:xfrm>
          <a:prstGeom prst="rect">
            <a:avLst/>
          </a:prstGeom>
          <a:noFill/>
          <a:ln>
            <a:noFill/>
          </a:ln>
        </p:spPr>
      </p:pic>
    </p:spTree>
    <p:extLst>
      <p:ext uri="{BB962C8B-B14F-4D97-AF65-F5344CB8AC3E}">
        <p14:creationId xmlns:p14="http://schemas.microsoft.com/office/powerpoint/2010/main" val="910921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721" r:id="rId15"/>
    <p:sldLayoutId id="214748372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2800" b="1"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3.xml"/><Relationship Id="rId7" Type="http://schemas.openxmlformats.org/officeDocument/2006/relationships/chart" Target="../charts/chart3.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9.png"/><Relationship Id="rId5" Type="http://schemas.openxmlformats.org/officeDocument/2006/relationships/chart" Target="../charts/chart2.xml"/><Relationship Id="rId4" Type="http://schemas.openxmlformats.org/officeDocument/2006/relationships/hyperlink" Target="https://doi.org/10.1093/ntr/ntz013"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1.jpeg"/><Relationship Id="rId7"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hyperlink" Target="http://www.who.int/tobacco/publications/surveillance/reportontrendstobaccosmoking/en/index4.html"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21.xml"/><Relationship Id="rId5" Type="http://schemas.openxmlformats.org/officeDocument/2006/relationships/slideLayout" Target="../slideLayouts/slideLayout3.xml"/><Relationship Id="rId4"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png"/><Relationship Id="rId10" Type="http://schemas.openxmlformats.org/officeDocument/2006/relationships/hyperlink" Target="https://www.fda.gov/tobacco-products/health-information/nicotine-addictive-chemical-tobacco-products" TargetMode="External"/><Relationship Id="rId4" Type="http://schemas.openxmlformats.org/officeDocument/2006/relationships/image" Target="../media/image11.jpeg"/><Relationship Id="rId9" Type="http://schemas.openxmlformats.org/officeDocument/2006/relationships/hyperlink" Target="https://publichealthmatters.blog.gov.uk/2020/03/05/8-things-to-know-about-e-cigarettes/" TargetMode="Externa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9.xml"/><Relationship Id="rId7"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7.png"/><Relationship Id="rId4" Type="http://schemas.openxmlformats.org/officeDocument/2006/relationships/tags" Target="../tags/tag10.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872750D-F323-461E-8FC7-1430DD4AE1DA}"/>
              </a:ext>
            </a:extLst>
          </p:cNvPr>
          <p:cNvSpPr>
            <a:spLocks noGrp="1"/>
          </p:cNvSpPr>
          <p:nvPr>
            <p:ph type="ctrTitle"/>
          </p:nvPr>
        </p:nvSpPr>
        <p:spPr>
          <a:xfrm>
            <a:off x="1112658" y="2186660"/>
            <a:ext cx="9827532" cy="1205865"/>
          </a:xfrm>
        </p:spPr>
        <p:txBody>
          <a:bodyPr/>
          <a:lstStyle/>
          <a:p>
            <a:r>
              <a:rPr lang="en-US"/>
              <a:t>SMOKE FREE PRODUCTS:</a:t>
            </a:r>
            <a:br>
              <a:rPr lang="en-US"/>
            </a:br>
            <a:r>
              <a:rPr lang="en-US"/>
              <a:t>A BETTER ALTERNATIVE TO SMOKING?</a:t>
            </a:r>
          </a:p>
        </p:txBody>
      </p:sp>
      <p:sp>
        <p:nvSpPr>
          <p:cNvPr id="6" name="Subtitle 15">
            <a:extLst>
              <a:ext uri="{FF2B5EF4-FFF2-40B4-BE49-F238E27FC236}">
                <a16:creationId xmlns:a16="http://schemas.microsoft.com/office/drawing/2014/main" id="{A66246F9-EDB7-4795-9E4F-B404DF3C433A}"/>
              </a:ext>
            </a:extLst>
          </p:cNvPr>
          <p:cNvSpPr>
            <a:spLocks noGrp="1"/>
          </p:cNvSpPr>
          <p:nvPr>
            <p:ph type="subTitle" idx="1"/>
          </p:nvPr>
        </p:nvSpPr>
        <p:spPr>
          <a:xfrm>
            <a:off x="1112658" y="3506824"/>
            <a:ext cx="9827625" cy="943256"/>
          </a:xfrm>
        </p:spPr>
        <p:txBody>
          <a:bodyPr vert="horz" lIns="0" tIns="0" rIns="0" bIns="0" rtlCol="0" anchor="t">
            <a:noAutofit/>
          </a:bodyPr>
          <a:lstStyle/>
          <a:p>
            <a:r>
              <a:rPr lang="pt-BR">
                <a:latin typeface="IQOS"/>
              </a:rPr>
              <a:t>September 15, 2021</a:t>
            </a:r>
            <a:endParaRPr lang="pt-BR"/>
          </a:p>
          <a:p>
            <a:endParaRPr lang="pt-BR"/>
          </a:p>
          <a:p>
            <a:r>
              <a:rPr lang="pt-BR">
                <a:latin typeface="IQOS"/>
              </a:rPr>
              <a:t>Felicetta Catanzaro, Head of Scientific Engagement - EU</a:t>
            </a:r>
          </a:p>
          <a:p>
            <a:r>
              <a:rPr lang="pt-BR">
                <a:latin typeface="IQOS"/>
              </a:rPr>
              <a:t>Philip Morris International</a:t>
            </a:r>
          </a:p>
          <a:p>
            <a:endParaRPr lang="pt-BR"/>
          </a:p>
          <a:p>
            <a:endParaRPr lang="pt-BR"/>
          </a:p>
        </p:txBody>
      </p:sp>
    </p:spTree>
    <p:extLst>
      <p:ext uri="{BB962C8B-B14F-4D97-AF65-F5344CB8AC3E}">
        <p14:creationId xmlns:p14="http://schemas.microsoft.com/office/powerpoint/2010/main" val="201526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D478-3648-4DC1-BF83-5373D86E31D0}"/>
              </a:ext>
            </a:extLst>
          </p:cNvPr>
          <p:cNvSpPr>
            <a:spLocks noGrp="1"/>
          </p:cNvSpPr>
          <p:nvPr>
            <p:ph type="title"/>
          </p:nvPr>
        </p:nvSpPr>
        <p:spPr>
          <a:xfrm>
            <a:off x="228599" y="206026"/>
            <a:ext cx="10623164" cy="721945"/>
          </a:xfrm>
        </p:spPr>
        <p:txBody>
          <a:bodyPr/>
          <a:lstStyle/>
          <a:p>
            <a:r>
              <a:rPr lang="en-US"/>
              <a:t>Absence of Combustion in THS</a:t>
            </a:r>
          </a:p>
        </p:txBody>
      </p:sp>
      <p:sp>
        <p:nvSpPr>
          <p:cNvPr id="3" name="Text Placeholder 2">
            <a:extLst>
              <a:ext uri="{FF2B5EF4-FFF2-40B4-BE49-F238E27FC236}">
                <a16:creationId xmlns:a16="http://schemas.microsoft.com/office/drawing/2014/main" id="{FAC07AE2-3C28-4D2B-A47A-73D0239D859B}"/>
              </a:ext>
            </a:extLst>
          </p:cNvPr>
          <p:cNvSpPr>
            <a:spLocks noGrp="1"/>
          </p:cNvSpPr>
          <p:nvPr>
            <p:ph type="body" sz="quarter" idx="16"/>
          </p:nvPr>
        </p:nvSpPr>
        <p:spPr/>
        <p:txBody>
          <a:bodyPr/>
          <a:lstStyle/>
          <a:p>
            <a:endParaRPr lang="en-US"/>
          </a:p>
        </p:txBody>
      </p:sp>
      <p:pic>
        <p:nvPicPr>
          <p:cNvPr id="4" name="Picture 3">
            <a:extLst>
              <a:ext uri="{FF2B5EF4-FFF2-40B4-BE49-F238E27FC236}">
                <a16:creationId xmlns:a16="http://schemas.microsoft.com/office/drawing/2014/main" id="{0765441D-DD2A-4707-BDDD-B0EA2366422A}"/>
              </a:ext>
            </a:extLst>
          </p:cNvPr>
          <p:cNvPicPr>
            <a:picLocks noChangeAspect="1"/>
          </p:cNvPicPr>
          <p:nvPr/>
        </p:nvPicPr>
        <p:blipFill>
          <a:blip r:embed="rId3"/>
          <a:stretch>
            <a:fillRect/>
          </a:stretch>
        </p:blipFill>
        <p:spPr>
          <a:xfrm>
            <a:off x="2969844" y="1101531"/>
            <a:ext cx="6252312" cy="1775929"/>
          </a:xfrm>
          <a:prstGeom prst="rect">
            <a:avLst/>
          </a:prstGeom>
        </p:spPr>
      </p:pic>
      <p:pic>
        <p:nvPicPr>
          <p:cNvPr id="6" name="Picture 5">
            <a:extLst>
              <a:ext uri="{FF2B5EF4-FFF2-40B4-BE49-F238E27FC236}">
                <a16:creationId xmlns:a16="http://schemas.microsoft.com/office/drawing/2014/main" id="{548711BD-77E9-48A1-9DC8-0164A8DC050B}"/>
              </a:ext>
            </a:extLst>
          </p:cNvPr>
          <p:cNvPicPr>
            <a:picLocks noChangeAspect="1"/>
          </p:cNvPicPr>
          <p:nvPr/>
        </p:nvPicPr>
        <p:blipFill rotWithShape="1">
          <a:blip r:embed="rId4"/>
          <a:srcRect l="11567" t="22533" r="24545"/>
          <a:stretch/>
        </p:blipFill>
        <p:spPr>
          <a:xfrm>
            <a:off x="979121" y="4212075"/>
            <a:ext cx="2979519" cy="2357952"/>
          </a:xfrm>
          <a:prstGeom prst="rect">
            <a:avLst/>
          </a:prstGeom>
          <a:ln>
            <a:noFill/>
          </a:ln>
        </p:spPr>
      </p:pic>
      <p:sp>
        <p:nvSpPr>
          <p:cNvPr id="8" name="TextBox 7">
            <a:extLst>
              <a:ext uri="{FF2B5EF4-FFF2-40B4-BE49-F238E27FC236}">
                <a16:creationId xmlns:a16="http://schemas.microsoft.com/office/drawing/2014/main" id="{1691F471-0F6B-4727-AFF1-911DC43FECBF}"/>
              </a:ext>
            </a:extLst>
          </p:cNvPr>
          <p:cNvSpPr txBox="1"/>
          <p:nvPr/>
        </p:nvSpPr>
        <p:spPr>
          <a:xfrm>
            <a:off x="228601" y="3647017"/>
            <a:ext cx="4480560" cy="572472"/>
          </a:xfrm>
          <a:prstGeom prst="rect">
            <a:avLst/>
          </a:prstGeom>
          <a:solidFill>
            <a:srgbClr val="31AFDE"/>
          </a:solidFill>
        </p:spPr>
        <p:txBody>
          <a:bodyPr wrap="square" rtlCol="0">
            <a:noAutofit/>
          </a:bodyPr>
          <a:lstStyle/>
          <a:p>
            <a:pPr algn="ctr">
              <a:lnSpc>
                <a:spcPct val="90000"/>
              </a:lnSpc>
              <a:spcBef>
                <a:spcPts val="600"/>
              </a:spcBef>
              <a:buClr>
                <a:schemeClr val="accent4">
                  <a:lumMod val="60000"/>
                  <a:lumOff val="40000"/>
                </a:schemeClr>
              </a:buClr>
              <a:buSzPct val="125000"/>
            </a:pPr>
            <a:r>
              <a:rPr lang="en-US" b="1">
                <a:solidFill>
                  <a:schemeClr val="bg1"/>
                </a:solidFill>
              </a:rPr>
              <a:t>Operating THS in oxidative (air) or in non-oxidative (nitrogen) atmosphere </a:t>
            </a:r>
          </a:p>
        </p:txBody>
      </p:sp>
      <p:sp>
        <p:nvSpPr>
          <p:cNvPr id="9" name="Rectangle 8">
            <a:extLst>
              <a:ext uri="{FF2B5EF4-FFF2-40B4-BE49-F238E27FC236}">
                <a16:creationId xmlns:a16="http://schemas.microsoft.com/office/drawing/2014/main" id="{DFD6D707-41D5-43EB-B9F9-FEB1C5653646}"/>
              </a:ext>
            </a:extLst>
          </p:cNvPr>
          <p:cNvSpPr/>
          <p:nvPr/>
        </p:nvSpPr>
        <p:spPr>
          <a:xfrm>
            <a:off x="228601" y="3647017"/>
            <a:ext cx="4480560" cy="2892188"/>
          </a:xfrm>
          <a:prstGeom prst="rect">
            <a:avLst/>
          </a:prstGeom>
          <a:noFill/>
          <a:ln w="28575" cap="flat" cmpd="sng" algn="ctr">
            <a:solidFill>
              <a:srgbClr val="31AFDE"/>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err="1">
              <a:solidFill>
                <a:schemeClr val="bg1"/>
              </a:solidFill>
              <a:latin typeface="+mj-lt"/>
            </a:endParaRPr>
          </a:p>
        </p:txBody>
      </p:sp>
      <p:sp>
        <p:nvSpPr>
          <p:cNvPr id="10" name="TextBox 9">
            <a:extLst>
              <a:ext uri="{FF2B5EF4-FFF2-40B4-BE49-F238E27FC236}">
                <a16:creationId xmlns:a16="http://schemas.microsoft.com/office/drawing/2014/main" id="{4D02D99E-A818-4BA4-9A6A-CE08FA0FAB4F}"/>
              </a:ext>
            </a:extLst>
          </p:cNvPr>
          <p:cNvSpPr txBox="1"/>
          <p:nvPr/>
        </p:nvSpPr>
        <p:spPr>
          <a:xfrm>
            <a:off x="4818806" y="4608483"/>
            <a:ext cx="2557354" cy="1113425"/>
          </a:xfrm>
          <a:prstGeom prst="rect">
            <a:avLst/>
          </a:prstGeom>
          <a:solidFill>
            <a:srgbClr val="911622"/>
          </a:solidFill>
        </p:spPr>
        <p:txBody>
          <a:bodyPr wrap="square" rtlCol="0" anchor="ctr" anchorCtr="0">
            <a:noAutofit/>
          </a:bodyPr>
          <a:lstStyle/>
          <a:p>
            <a:pPr algn="ctr">
              <a:lnSpc>
                <a:spcPct val="90000"/>
              </a:lnSpc>
              <a:spcBef>
                <a:spcPts val="600"/>
              </a:spcBef>
              <a:buClr>
                <a:schemeClr val="accent4">
                  <a:lumMod val="60000"/>
                  <a:lumOff val="40000"/>
                </a:schemeClr>
              </a:buClr>
              <a:buSzPct val="125000"/>
            </a:pPr>
            <a:r>
              <a:rPr lang="en-US" b="1">
                <a:solidFill>
                  <a:schemeClr val="bg1"/>
                </a:solidFill>
              </a:rPr>
              <a:t>Average maximum temperature below combustion</a:t>
            </a:r>
          </a:p>
        </p:txBody>
      </p:sp>
      <p:grpSp>
        <p:nvGrpSpPr>
          <p:cNvPr id="12" name="Group 11">
            <a:extLst>
              <a:ext uri="{FF2B5EF4-FFF2-40B4-BE49-F238E27FC236}">
                <a16:creationId xmlns:a16="http://schemas.microsoft.com/office/drawing/2014/main" id="{F542EC39-C73C-43D7-BA68-0F47F608C252}"/>
              </a:ext>
            </a:extLst>
          </p:cNvPr>
          <p:cNvGrpSpPr/>
          <p:nvPr/>
        </p:nvGrpSpPr>
        <p:grpSpPr>
          <a:xfrm>
            <a:off x="7464635" y="3630127"/>
            <a:ext cx="4480560" cy="2899602"/>
            <a:chOff x="6660071" y="2256944"/>
            <a:chExt cx="4480560" cy="2899602"/>
          </a:xfrm>
        </p:grpSpPr>
        <p:grpSp>
          <p:nvGrpSpPr>
            <p:cNvPr id="13" name="Group 12">
              <a:extLst>
                <a:ext uri="{FF2B5EF4-FFF2-40B4-BE49-F238E27FC236}">
                  <a16:creationId xmlns:a16="http://schemas.microsoft.com/office/drawing/2014/main" id="{682D993E-689C-452B-BE9A-F3B4C5B3517C}"/>
                </a:ext>
              </a:extLst>
            </p:cNvPr>
            <p:cNvGrpSpPr/>
            <p:nvPr/>
          </p:nvGrpSpPr>
          <p:grpSpPr>
            <a:xfrm>
              <a:off x="6660071" y="2256944"/>
              <a:ext cx="4480560" cy="2899602"/>
              <a:chOff x="77049" y="3142447"/>
              <a:chExt cx="4480560" cy="2899602"/>
            </a:xfrm>
          </p:grpSpPr>
          <p:sp>
            <p:nvSpPr>
              <p:cNvPr id="15" name="TextBox 14">
                <a:extLst>
                  <a:ext uri="{FF2B5EF4-FFF2-40B4-BE49-F238E27FC236}">
                    <a16:creationId xmlns:a16="http://schemas.microsoft.com/office/drawing/2014/main" id="{4699010F-97F8-4EE8-909F-4C44D5050E97}"/>
                  </a:ext>
                </a:extLst>
              </p:cNvPr>
              <p:cNvSpPr txBox="1"/>
              <p:nvPr/>
            </p:nvSpPr>
            <p:spPr>
              <a:xfrm>
                <a:off x="77049" y="3142447"/>
                <a:ext cx="4480560" cy="572472"/>
              </a:xfrm>
              <a:prstGeom prst="rect">
                <a:avLst/>
              </a:prstGeom>
              <a:solidFill>
                <a:schemeClr val="bg1">
                  <a:lumMod val="50000"/>
                </a:schemeClr>
              </a:solidFill>
            </p:spPr>
            <p:txBody>
              <a:bodyPr wrap="square" rtlCol="0" anchor="ctr" anchorCtr="0">
                <a:noAutofit/>
              </a:bodyPr>
              <a:lstStyle/>
              <a:p>
                <a:pPr algn="ctr">
                  <a:lnSpc>
                    <a:spcPct val="90000"/>
                  </a:lnSpc>
                  <a:spcBef>
                    <a:spcPts val="600"/>
                  </a:spcBef>
                  <a:buClr>
                    <a:schemeClr val="accent4">
                      <a:lumMod val="60000"/>
                      <a:lumOff val="40000"/>
                    </a:schemeClr>
                  </a:buClr>
                  <a:buSzPct val="125000"/>
                </a:pPr>
                <a:r>
                  <a:rPr lang="en-US" b="1">
                    <a:solidFill>
                      <a:schemeClr val="bg1"/>
                    </a:solidFill>
                  </a:rPr>
                  <a:t>Absence of ash residue</a:t>
                </a:r>
              </a:p>
            </p:txBody>
          </p:sp>
          <p:sp>
            <p:nvSpPr>
              <p:cNvPr id="16" name="Rectangle 15">
                <a:extLst>
                  <a:ext uri="{FF2B5EF4-FFF2-40B4-BE49-F238E27FC236}">
                    <a16:creationId xmlns:a16="http://schemas.microsoft.com/office/drawing/2014/main" id="{D7BFBD04-18F8-46B1-B884-574BAA791A00}"/>
                  </a:ext>
                </a:extLst>
              </p:cNvPr>
              <p:cNvSpPr/>
              <p:nvPr/>
            </p:nvSpPr>
            <p:spPr>
              <a:xfrm>
                <a:off x="77049" y="3149861"/>
                <a:ext cx="4480560" cy="2892188"/>
              </a:xfrm>
              <a:prstGeom prst="rect">
                <a:avLst/>
              </a:prstGeom>
              <a:noFill/>
              <a:ln w="28575" cap="flat" cmpd="sng" algn="ctr">
                <a:solidFill>
                  <a:schemeClr val="bg1">
                    <a:lumMod val="5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err="1">
                  <a:solidFill>
                    <a:schemeClr val="bg1"/>
                  </a:solidFill>
                  <a:latin typeface="+mj-lt"/>
                </a:endParaRPr>
              </a:p>
            </p:txBody>
          </p:sp>
        </p:grpSp>
        <p:pic>
          <p:nvPicPr>
            <p:cNvPr id="14" name="Picture 13">
              <a:extLst>
                <a:ext uri="{FF2B5EF4-FFF2-40B4-BE49-F238E27FC236}">
                  <a16:creationId xmlns:a16="http://schemas.microsoft.com/office/drawing/2014/main" id="{AA0D8A9B-11E0-4B91-87CA-C17B00F18B6D}"/>
                </a:ext>
              </a:extLst>
            </p:cNvPr>
            <p:cNvPicPr>
              <a:picLocks noChangeAspect="1"/>
            </p:cNvPicPr>
            <p:nvPr/>
          </p:nvPicPr>
          <p:blipFill rotWithShape="1">
            <a:blip r:embed="rId5"/>
            <a:srcRect t="9325"/>
            <a:stretch/>
          </p:blipFill>
          <p:spPr>
            <a:xfrm>
              <a:off x="7316835" y="2873679"/>
              <a:ext cx="3167031" cy="2255638"/>
            </a:xfrm>
            <a:prstGeom prst="rect">
              <a:avLst/>
            </a:prstGeom>
          </p:spPr>
        </p:pic>
      </p:grpSp>
    </p:spTree>
    <p:extLst>
      <p:ext uri="{BB962C8B-B14F-4D97-AF65-F5344CB8AC3E}">
        <p14:creationId xmlns:p14="http://schemas.microsoft.com/office/powerpoint/2010/main" val="37958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9">
            <a:extLst>
              <a:ext uri="{FF2B5EF4-FFF2-40B4-BE49-F238E27FC236}">
                <a16:creationId xmlns:a16="http://schemas.microsoft.com/office/drawing/2014/main" id="{E0F93949-E917-4961-9DB9-56206399E00D}"/>
              </a:ext>
            </a:extLst>
          </p:cNvPr>
          <p:cNvPicPr>
            <a:picLocks noChangeAspect="1" noChangeArrowheads="1"/>
          </p:cNvPicPr>
          <p:nvPr/>
        </p:nvPicPr>
        <p:blipFill rotWithShape="1">
          <a:blip r:embed="rId3"/>
          <a:srcRect l="49187" t="28696" r="8961" b="20672"/>
          <a:stretch/>
        </p:blipFill>
        <p:spPr bwMode="auto">
          <a:xfrm>
            <a:off x="4061460" y="1468570"/>
            <a:ext cx="4071556" cy="36927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5" name="Oval 54">
            <a:extLst>
              <a:ext uri="{FF2B5EF4-FFF2-40B4-BE49-F238E27FC236}">
                <a16:creationId xmlns:a16="http://schemas.microsoft.com/office/drawing/2014/main" id="{DD0C5DCC-0D63-4E9D-B84D-D48ED8AFEEE0}"/>
              </a:ext>
            </a:extLst>
          </p:cNvPr>
          <p:cNvSpPr/>
          <p:nvPr/>
        </p:nvSpPr>
        <p:spPr>
          <a:xfrm>
            <a:off x="5231344" y="4006814"/>
            <a:ext cx="457200" cy="45720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6" name="Oval 55">
            <a:extLst>
              <a:ext uri="{FF2B5EF4-FFF2-40B4-BE49-F238E27FC236}">
                <a16:creationId xmlns:a16="http://schemas.microsoft.com/office/drawing/2014/main" id="{9750766E-7249-4137-BCE6-CBCA462AA345}"/>
              </a:ext>
            </a:extLst>
          </p:cNvPr>
          <p:cNvSpPr/>
          <p:nvPr/>
        </p:nvSpPr>
        <p:spPr>
          <a:xfrm>
            <a:off x="4864702" y="2910441"/>
            <a:ext cx="979359" cy="989531"/>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7" name="Oval 56">
            <a:extLst>
              <a:ext uri="{FF2B5EF4-FFF2-40B4-BE49-F238E27FC236}">
                <a16:creationId xmlns:a16="http://schemas.microsoft.com/office/drawing/2014/main" id="{CBA366E9-0FCC-46D2-9860-3024F1EC4B8E}"/>
              </a:ext>
            </a:extLst>
          </p:cNvPr>
          <p:cNvSpPr/>
          <p:nvPr/>
        </p:nvSpPr>
        <p:spPr>
          <a:xfrm>
            <a:off x="5070860" y="2003178"/>
            <a:ext cx="822960" cy="822960"/>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pic>
        <p:nvPicPr>
          <p:cNvPr id="59" name="Picture 58">
            <a:extLst>
              <a:ext uri="{FF2B5EF4-FFF2-40B4-BE49-F238E27FC236}">
                <a16:creationId xmlns:a16="http://schemas.microsoft.com/office/drawing/2014/main" id="{719BEFBF-69CC-4110-9D28-6225FF2B4905}"/>
              </a:ext>
            </a:extLst>
          </p:cNvPr>
          <p:cNvPicPr>
            <a:picLocks noChangeAspect="1" noChangeArrowheads="1"/>
          </p:cNvPicPr>
          <p:nvPr/>
        </p:nvPicPr>
        <p:blipFill rotWithShape="1">
          <a:blip r:embed="rId3"/>
          <a:srcRect l="29245" t="28978" r="49208" b="20014"/>
          <a:stretch/>
        </p:blipFill>
        <p:spPr bwMode="auto">
          <a:xfrm>
            <a:off x="6050171" y="1468571"/>
            <a:ext cx="2082845" cy="3693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0" name="Connecteur droit 7">
            <a:extLst>
              <a:ext uri="{FF2B5EF4-FFF2-40B4-BE49-F238E27FC236}">
                <a16:creationId xmlns:a16="http://schemas.microsoft.com/office/drawing/2014/main" id="{C7E203AC-2B9B-4118-BF17-BF68F94090CE}"/>
              </a:ext>
            </a:extLst>
          </p:cNvPr>
          <p:cNvCxnSpPr/>
          <p:nvPr/>
        </p:nvCxnSpPr>
        <p:spPr>
          <a:xfrm>
            <a:off x="6050172" y="1349756"/>
            <a:ext cx="0" cy="4023360"/>
          </a:xfrm>
          <a:prstGeom prst="line">
            <a:avLst/>
          </a:prstGeom>
          <a:noFill/>
          <a:ln w="114300" cap="rnd">
            <a:solidFill>
              <a:schemeClr val="accent6"/>
            </a:solidFill>
            <a:prstDash val="sysDot"/>
            <a:miter lim="400000"/>
          </a:ln>
          <a:effectLst/>
          <a:sp3d/>
        </p:spPr>
        <p:style>
          <a:lnRef idx="0">
            <a:scrgbClr r="0" g="0" b="0"/>
          </a:lnRef>
          <a:fillRef idx="0">
            <a:scrgbClr r="0" g="0" b="0"/>
          </a:fillRef>
          <a:effectRef idx="0">
            <a:scrgbClr r="0" g="0" b="0"/>
          </a:effectRef>
          <a:fontRef idx="none"/>
        </p:style>
      </p:cxnSp>
      <p:sp>
        <p:nvSpPr>
          <p:cNvPr id="61" name="TextBox 60">
            <a:extLst>
              <a:ext uri="{FF2B5EF4-FFF2-40B4-BE49-F238E27FC236}">
                <a16:creationId xmlns:a16="http://schemas.microsoft.com/office/drawing/2014/main" id="{7E44891A-E0DF-4949-BD1E-2F9AD6A3C131}"/>
              </a:ext>
            </a:extLst>
          </p:cNvPr>
          <p:cNvSpPr txBox="1"/>
          <p:nvPr/>
        </p:nvSpPr>
        <p:spPr>
          <a:xfrm>
            <a:off x="0" y="5453797"/>
            <a:ext cx="12188952" cy="822960"/>
          </a:xfrm>
          <a:prstGeom prst="rect">
            <a:avLst/>
          </a:prstGeom>
          <a:solidFill>
            <a:schemeClr val="accent6"/>
          </a:solidFill>
        </p:spPr>
        <p:txBody>
          <a:bodyPr wrap="square" lIns="365760" rIns="36576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Open Sans"/>
                <a:ea typeface="+mn-ea"/>
                <a:cs typeface="+mn-cs"/>
              </a:rPr>
              <a:t>Smoke and Aerosol Were Collected on a Cambridge Filter Pad in Accordance with the Health Canada Intense Smoking Regimen</a:t>
            </a:r>
          </a:p>
        </p:txBody>
      </p:sp>
      <p:sp>
        <p:nvSpPr>
          <p:cNvPr id="68" name="TextBox 67">
            <a:extLst>
              <a:ext uri="{FF2B5EF4-FFF2-40B4-BE49-F238E27FC236}">
                <a16:creationId xmlns:a16="http://schemas.microsoft.com/office/drawing/2014/main" id="{3B4D122A-6243-4DEA-AACF-74EC3C2F4AA9}"/>
              </a:ext>
            </a:extLst>
          </p:cNvPr>
          <p:cNvSpPr txBox="1"/>
          <p:nvPr/>
        </p:nvSpPr>
        <p:spPr>
          <a:xfrm>
            <a:off x="1505352" y="2528454"/>
            <a:ext cx="2011680" cy="640080"/>
          </a:xfrm>
          <a:prstGeom prst="rect">
            <a:avLst/>
          </a:prstGeom>
          <a:noFill/>
          <a:ln>
            <a:noFill/>
          </a:ln>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Toxicants</a:t>
            </a:r>
          </a:p>
        </p:txBody>
      </p:sp>
      <p:sp>
        <p:nvSpPr>
          <p:cNvPr id="69" name="TextBox 68">
            <a:extLst>
              <a:ext uri="{FF2B5EF4-FFF2-40B4-BE49-F238E27FC236}">
                <a16:creationId xmlns:a16="http://schemas.microsoft.com/office/drawing/2014/main" id="{D127C855-2161-48B7-B16B-1B8E1BF4F4E3}"/>
              </a:ext>
            </a:extLst>
          </p:cNvPr>
          <p:cNvSpPr txBox="1"/>
          <p:nvPr/>
        </p:nvSpPr>
        <p:spPr>
          <a:xfrm>
            <a:off x="672503" y="1274829"/>
            <a:ext cx="2907713" cy="1200329"/>
          </a:xfrm>
          <a:prstGeom prst="rect">
            <a:avLst/>
          </a:prstGeom>
          <a:noFill/>
          <a:ln>
            <a:noFill/>
          </a:ln>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Water and glycerin form 50% of smoke mass</a:t>
            </a:r>
          </a:p>
        </p:txBody>
      </p:sp>
      <p:sp>
        <p:nvSpPr>
          <p:cNvPr id="70" name="TextBox 69">
            <a:extLst>
              <a:ext uri="{FF2B5EF4-FFF2-40B4-BE49-F238E27FC236}">
                <a16:creationId xmlns:a16="http://schemas.microsoft.com/office/drawing/2014/main" id="{98593190-743B-48F7-832D-7918373037FC}"/>
              </a:ext>
            </a:extLst>
          </p:cNvPr>
          <p:cNvSpPr txBox="1"/>
          <p:nvPr/>
        </p:nvSpPr>
        <p:spPr>
          <a:xfrm>
            <a:off x="8647165" y="3475882"/>
            <a:ext cx="2180019" cy="923330"/>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Does not generate carbon-based solid particles</a:t>
            </a:r>
          </a:p>
        </p:txBody>
      </p:sp>
      <p:sp>
        <p:nvSpPr>
          <p:cNvPr id="71" name="TextBox 70">
            <a:extLst>
              <a:ext uri="{FF2B5EF4-FFF2-40B4-BE49-F238E27FC236}">
                <a16:creationId xmlns:a16="http://schemas.microsoft.com/office/drawing/2014/main" id="{8FD85759-2443-4B9F-AE12-327158FAE90F}"/>
              </a:ext>
            </a:extLst>
          </p:cNvPr>
          <p:cNvSpPr txBox="1"/>
          <p:nvPr/>
        </p:nvSpPr>
        <p:spPr>
          <a:xfrm>
            <a:off x="8647166" y="2528454"/>
            <a:ext cx="2011680" cy="640080"/>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a:ea typeface="+mn-ea"/>
                <a:cs typeface="+mn-cs"/>
              </a:rPr>
              <a:t>Toxicant levels reduced by &gt;90%</a:t>
            </a:r>
          </a:p>
        </p:txBody>
      </p:sp>
      <p:sp>
        <p:nvSpPr>
          <p:cNvPr id="72" name="TextBox 71">
            <a:extLst>
              <a:ext uri="{FF2B5EF4-FFF2-40B4-BE49-F238E27FC236}">
                <a16:creationId xmlns:a16="http://schemas.microsoft.com/office/drawing/2014/main" id="{BF2B66A1-3067-48A5-B3F9-4EC7E10A7817}"/>
              </a:ext>
            </a:extLst>
          </p:cNvPr>
          <p:cNvSpPr txBox="1"/>
          <p:nvPr/>
        </p:nvSpPr>
        <p:spPr>
          <a:xfrm>
            <a:off x="8677443" y="1221664"/>
            <a:ext cx="2775963" cy="1200329"/>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Water and glycerin form 90% of aerosol mass</a:t>
            </a:r>
          </a:p>
        </p:txBody>
      </p:sp>
      <p:sp>
        <p:nvSpPr>
          <p:cNvPr id="73" name="TextBox 72">
            <a:extLst>
              <a:ext uri="{FF2B5EF4-FFF2-40B4-BE49-F238E27FC236}">
                <a16:creationId xmlns:a16="http://schemas.microsoft.com/office/drawing/2014/main" id="{813D280E-A7C7-44FE-A763-F4E39ACF00E0}"/>
              </a:ext>
            </a:extLst>
          </p:cNvPr>
          <p:cNvSpPr txBox="1"/>
          <p:nvPr/>
        </p:nvSpPr>
        <p:spPr>
          <a:xfrm>
            <a:off x="933038" y="3773749"/>
            <a:ext cx="2571975" cy="923330"/>
          </a:xfrm>
          <a:prstGeom prst="rect">
            <a:avLst/>
          </a:prstGeom>
          <a:noFill/>
          <a:ln>
            <a:noFill/>
          </a:ln>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Generates carbon-based solid particles</a:t>
            </a:r>
          </a:p>
        </p:txBody>
      </p:sp>
      <p:sp>
        <p:nvSpPr>
          <p:cNvPr id="75" name="Oval 74">
            <a:extLst>
              <a:ext uri="{FF2B5EF4-FFF2-40B4-BE49-F238E27FC236}">
                <a16:creationId xmlns:a16="http://schemas.microsoft.com/office/drawing/2014/main" id="{9072EC05-CEEC-4ED4-AC5C-41C1D598206A}"/>
              </a:ext>
            </a:extLst>
          </p:cNvPr>
          <p:cNvSpPr/>
          <p:nvPr/>
        </p:nvSpPr>
        <p:spPr>
          <a:xfrm>
            <a:off x="6454838" y="4129726"/>
            <a:ext cx="226438" cy="2286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76" name="Oval 75">
            <a:extLst>
              <a:ext uri="{FF2B5EF4-FFF2-40B4-BE49-F238E27FC236}">
                <a16:creationId xmlns:a16="http://schemas.microsoft.com/office/drawing/2014/main" id="{5D85CE7E-A43C-480F-A6EB-582DB734BBE9}"/>
              </a:ext>
            </a:extLst>
          </p:cNvPr>
          <p:cNvSpPr/>
          <p:nvPr/>
        </p:nvSpPr>
        <p:spPr>
          <a:xfrm>
            <a:off x="6137542" y="2052707"/>
            <a:ext cx="1316240" cy="1967903"/>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77" name="Connector: Elbow 77">
            <a:extLst>
              <a:ext uri="{FF2B5EF4-FFF2-40B4-BE49-F238E27FC236}">
                <a16:creationId xmlns:a16="http://schemas.microsoft.com/office/drawing/2014/main" id="{F298AC5F-7969-488E-87A5-0917C0E4551A}"/>
              </a:ext>
            </a:extLst>
          </p:cNvPr>
          <p:cNvCxnSpPr>
            <a:cxnSpLocks/>
            <a:endCxn id="75" idx="6"/>
          </p:cNvCxnSpPr>
          <p:nvPr/>
        </p:nvCxnSpPr>
        <p:spPr bwMode="auto">
          <a:xfrm rot="10800000" flipV="1">
            <a:off x="6681276" y="2839700"/>
            <a:ext cx="1965890" cy="1404325"/>
          </a:xfrm>
          <a:prstGeom prst="bentConnector3">
            <a:avLst>
              <a:gd name="adj1" fmla="val 18717"/>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8" name="Connector: Elbow 78">
            <a:extLst>
              <a:ext uri="{FF2B5EF4-FFF2-40B4-BE49-F238E27FC236}">
                <a16:creationId xmlns:a16="http://schemas.microsoft.com/office/drawing/2014/main" id="{D8F3835A-9D1C-4845-8A45-1F965E40DC61}"/>
              </a:ext>
            </a:extLst>
          </p:cNvPr>
          <p:cNvCxnSpPr>
            <a:cxnSpLocks/>
            <a:endCxn id="76" idx="6"/>
          </p:cNvCxnSpPr>
          <p:nvPr/>
        </p:nvCxnSpPr>
        <p:spPr bwMode="auto">
          <a:xfrm rot="10800000" flipV="1">
            <a:off x="7453782" y="1819875"/>
            <a:ext cx="1223662" cy="1216783"/>
          </a:xfrm>
          <a:prstGeom prst="bentConnector3">
            <a:avLst>
              <a:gd name="adj1" fmla="val 50000"/>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9" name="Connector: Elbow 79">
            <a:extLst>
              <a:ext uri="{FF2B5EF4-FFF2-40B4-BE49-F238E27FC236}">
                <a16:creationId xmlns:a16="http://schemas.microsoft.com/office/drawing/2014/main" id="{67165E4C-EFB5-4E25-AFEF-7C68BB1EFDCC}"/>
              </a:ext>
            </a:extLst>
          </p:cNvPr>
          <p:cNvCxnSpPr>
            <a:cxnSpLocks/>
            <a:stCxn id="69" idx="3"/>
            <a:endCxn id="57" idx="2"/>
          </p:cNvCxnSpPr>
          <p:nvPr/>
        </p:nvCxnSpPr>
        <p:spPr bwMode="auto">
          <a:xfrm>
            <a:off x="3580216" y="1874994"/>
            <a:ext cx="1490644" cy="539664"/>
          </a:xfrm>
          <a:prstGeom prst="bentConnector3">
            <a:avLst>
              <a:gd name="adj1" fmla="val 50000"/>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Connector: Elbow 80">
            <a:extLst>
              <a:ext uri="{FF2B5EF4-FFF2-40B4-BE49-F238E27FC236}">
                <a16:creationId xmlns:a16="http://schemas.microsoft.com/office/drawing/2014/main" id="{6EF04571-65BD-49E7-826F-BEF9D125B81F}"/>
              </a:ext>
            </a:extLst>
          </p:cNvPr>
          <p:cNvCxnSpPr>
            <a:cxnSpLocks/>
            <a:stCxn id="73" idx="3"/>
            <a:endCxn id="55" idx="2"/>
          </p:cNvCxnSpPr>
          <p:nvPr/>
        </p:nvCxnSpPr>
        <p:spPr bwMode="auto">
          <a:xfrm>
            <a:off x="3505013" y="4235414"/>
            <a:ext cx="1726331" cy="0"/>
          </a:xfrm>
          <a:prstGeom prst="straightConnector1">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44907" t="2717" r="44444" b="16543"/>
          <a:stretch/>
        </p:blipFill>
        <p:spPr>
          <a:xfrm>
            <a:off x="11299892" y="2284132"/>
            <a:ext cx="493760" cy="2808000"/>
          </a:xfrm>
          <a:prstGeom prst="rect">
            <a:avLst/>
          </a:prstGeom>
        </p:spPr>
      </p:pic>
      <p:cxnSp>
        <p:nvCxnSpPr>
          <p:cNvPr id="12" name="Elbow Connector 11"/>
          <p:cNvCxnSpPr>
            <a:cxnSpLocks/>
            <a:endCxn id="70" idx="1"/>
          </p:cNvCxnSpPr>
          <p:nvPr/>
        </p:nvCxnSpPr>
        <p:spPr>
          <a:xfrm flipV="1">
            <a:off x="6598085" y="3937547"/>
            <a:ext cx="2049080" cy="489150"/>
          </a:xfrm>
          <a:prstGeom prst="bentConnector3">
            <a:avLst>
              <a:gd name="adj1" fmla="val 89886"/>
            </a:avLst>
          </a:prstGeom>
          <a:ln w="19050">
            <a:solidFill>
              <a:schemeClr val="bg1">
                <a:lumMod val="50000"/>
              </a:schemeClr>
            </a:solidFill>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98593190-743B-48F7-832D-7918373037FC}"/>
              </a:ext>
            </a:extLst>
          </p:cNvPr>
          <p:cNvSpPr txBox="1"/>
          <p:nvPr/>
        </p:nvSpPr>
        <p:spPr>
          <a:xfrm>
            <a:off x="8677444" y="4502895"/>
            <a:ext cx="2011680" cy="923330"/>
          </a:xfrm>
          <a:prstGeom prst="rect">
            <a:avLst/>
          </a:prstGeom>
          <a:noFill/>
          <a:ln>
            <a:no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Free radicals are not quantifiable</a:t>
            </a:r>
          </a:p>
        </p:txBody>
      </p:sp>
      <p:cxnSp>
        <p:nvCxnSpPr>
          <p:cNvPr id="51" name="Connector: Elbow 77">
            <a:extLst>
              <a:ext uri="{FF2B5EF4-FFF2-40B4-BE49-F238E27FC236}">
                <a16:creationId xmlns:a16="http://schemas.microsoft.com/office/drawing/2014/main" id="{F298AC5F-7969-488E-87A5-0917C0E4551A}"/>
              </a:ext>
            </a:extLst>
          </p:cNvPr>
          <p:cNvCxnSpPr>
            <a:cxnSpLocks/>
            <a:stCxn id="50" idx="1"/>
          </p:cNvCxnSpPr>
          <p:nvPr/>
        </p:nvCxnSpPr>
        <p:spPr bwMode="auto">
          <a:xfrm rot="10800000">
            <a:off x="6598086" y="4655296"/>
            <a:ext cx="2079359" cy="309265"/>
          </a:xfrm>
          <a:prstGeom prst="bentConnector3">
            <a:avLst>
              <a:gd name="adj1" fmla="val 50000"/>
            </a:avLst>
          </a:prstGeom>
          <a:solidFill>
            <a:schemeClr val="accent1"/>
          </a:solid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1" name="Oval 80">
            <a:extLst>
              <a:ext uri="{FF2B5EF4-FFF2-40B4-BE49-F238E27FC236}">
                <a16:creationId xmlns:a16="http://schemas.microsoft.com/office/drawing/2014/main" id="{DD0C5DCC-0D63-4E9D-B84D-D48ED8AFEEE0}"/>
              </a:ext>
            </a:extLst>
          </p:cNvPr>
          <p:cNvSpPr/>
          <p:nvPr/>
        </p:nvSpPr>
        <p:spPr>
          <a:xfrm>
            <a:off x="5664042" y="4550070"/>
            <a:ext cx="209086" cy="204356"/>
          </a:xfrm>
          <a:prstGeom prst="ellipse">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cxnSp>
        <p:nvCxnSpPr>
          <p:cNvPr id="83" name="Connector: Elbow 79">
            <a:extLst>
              <a:ext uri="{FF2B5EF4-FFF2-40B4-BE49-F238E27FC236}">
                <a16:creationId xmlns:a16="http://schemas.microsoft.com/office/drawing/2014/main" id="{67165E4C-EFB5-4E25-AFEF-7C68BB1EFDCC}"/>
              </a:ext>
            </a:extLst>
          </p:cNvPr>
          <p:cNvCxnSpPr>
            <a:stCxn id="84" idx="3"/>
            <a:endCxn id="81" idx="2"/>
          </p:cNvCxnSpPr>
          <p:nvPr/>
        </p:nvCxnSpPr>
        <p:spPr bwMode="auto">
          <a:xfrm flipV="1">
            <a:off x="3502537" y="4652248"/>
            <a:ext cx="2161505" cy="312312"/>
          </a:xfrm>
          <a:prstGeom prst="bentConnector3">
            <a:avLst>
              <a:gd name="adj1" fmla="val 50000"/>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4" name="TextBox 83">
            <a:extLst>
              <a:ext uri="{FF2B5EF4-FFF2-40B4-BE49-F238E27FC236}">
                <a16:creationId xmlns:a16="http://schemas.microsoft.com/office/drawing/2014/main" id="{813D280E-A7C7-44FE-A763-F4E39ACF00E0}"/>
              </a:ext>
            </a:extLst>
          </p:cNvPr>
          <p:cNvSpPr txBox="1"/>
          <p:nvPr/>
        </p:nvSpPr>
        <p:spPr>
          <a:xfrm>
            <a:off x="1490857" y="4502895"/>
            <a:ext cx="2011680" cy="923330"/>
          </a:xfrm>
          <a:prstGeom prst="rect">
            <a:avLst/>
          </a:prstGeom>
          <a:noFill/>
          <a:ln>
            <a:noFill/>
          </a:ln>
        </p:spPr>
        <p:txBody>
          <a:bodyPr wrap="square"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Free radicals</a:t>
            </a:r>
          </a:p>
        </p:txBody>
      </p:sp>
      <p:cxnSp>
        <p:nvCxnSpPr>
          <p:cNvPr id="85" name="Connector: Elbow 79">
            <a:extLst>
              <a:ext uri="{FF2B5EF4-FFF2-40B4-BE49-F238E27FC236}">
                <a16:creationId xmlns:a16="http://schemas.microsoft.com/office/drawing/2014/main" id="{67165E4C-EFB5-4E25-AFEF-7C68BB1EFDCC}"/>
              </a:ext>
            </a:extLst>
          </p:cNvPr>
          <p:cNvCxnSpPr>
            <a:stCxn id="68" idx="3"/>
          </p:cNvCxnSpPr>
          <p:nvPr/>
        </p:nvCxnSpPr>
        <p:spPr bwMode="auto">
          <a:xfrm>
            <a:off x="3517032" y="2848494"/>
            <a:ext cx="1331658" cy="549248"/>
          </a:xfrm>
          <a:prstGeom prst="bentConnector3">
            <a:avLst>
              <a:gd name="adj1" fmla="val 50000"/>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itle 2">
            <a:extLst>
              <a:ext uri="{FF2B5EF4-FFF2-40B4-BE49-F238E27FC236}">
                <a16:creationId xmlns:a16="http://schemas.microsoft.com/office/drawing/2014/main" id="{EEC92514-5C68-4F69-A787-C4F8E60C2ED3}"/>
              </a:ext>
            </a:extLst>
          </p:cNvPr>
          <p:cNvSpPr>
            <a:spLocks noGrp="1"/>
          </p:cNvSpPr>
          <p:nvPr>
            <p:ph type="title"/>
          </p:nvPr>
        </p:nvSpPr>
        <p:spPr>
          <a:xfrm>
            <a:off x="457200" y="182880"/>
            <a:ext cx="10698480" cy="594360"/>
          </a:xfrm>
        </p:spPr>
        <p:txBody>
          <a:bodyPr/>
          <a:lstStyle/>
          <a:p>
            <a:r>
              <a:rPr lang="en-US"/>
              <a:t>The Difference Between THS Aerosol &amp; Cigarette Smoke</a:t>
            </a:r>
          </a:p>
        </p:txBody>
      </p:sp>
      <p:sp>
        <p:nvSpPr>
          <p:cNvPr id="9" name="Text Placeholder 8">
            <a:extLst>
              <a:ext uri="{FF2B5EF4-FFF2-40B4-BE49-F238E27FC236}">
                <a16:creationId xmlns:a16="http://schemas.microsoft.com/office/drawing/2014/main" id="{67500F71-4A83-48A5-ACFC-B49322E78B29}"/>
              </a:ext>
            </a:extLst>
          </p:cNvPr>
          <p:cNvSpPr>
            <a:spLocks noGrp="1"/>
          </p:cNvSpPr>
          <p:nvPr>
            <p:ph type="body" sz="quarter" idx="15"/>
          </p:nvPr>
        </p:nvSpPr>
        <p:spPr>
          <a:xfrm>
            <a:off x="457200" y="777240"/>
            <a:ext cx="11289792" cy="396947"/>
          </a:xfrm>
        </p:spPr>
        <p:txBody>
          <a:bodyPr/>
          <a:lstStyle/>
          <a:p>
            <a:r>
              <a:rPr lang="en-US">
                <a:solidFill>
                  <a:srgbClr val="87CADD"/>
                </a:solidFill>
              </a:rPr>
              <a:t>           Aerosol Chemistry &amp; Physics</a:t>
            </a:r>
          </a:p>
        </p:txBody>
      </p:sp>
      <p:sp>
        <p:nvSpPr>
          <p:cNvPr id="2" name="Text Placeholder 1">
            <a:extLst>
              <a:ext uri="{FF2B5EF4-FFF2-40B4-BE49-F238E27FC236}">
                <a16:creationId xmlns:a16="http://schemas.microsoft.com/office/drawing/2014/main" id="{138A413F-253B-4187-A876-2E885225EE64}"/>
              </a:ext>
            </a:extLst>
          </p:cNvPr>
          <p:cNvSpPr>
            <a:spLocks noGrp="1"/>
          </p:cNvSpPr>
          <p:nvPr>
            <p:ph type="body" sz="quarter" idx="16"/>
          </p:nvPr>
        </p:nvSpPr>
        <p:spPr/>
        <p:txBody>
          <a:bodyPr/>
          <a:lstStyle/>
          <a:p>
            <a:r>
              <a:rPr lang="en-US" sz="1000"/>
              <a:t>THS = Tobacco Heating System</a:t>
            </a:r>
          </a:p>
          <a:p>
            <a:r>
              <a:rPr lang="en-US" sz="1000"/>
              <a:t>Source: Ghosh (2014) </a:t>
            </a:r>
            <a:r>
              <a:rPr lang="en-US" sz="1000" err="1"/>
              <a:t>Beiträge</a:t>
            </a:r>
            <a:r>
              <a:rPr lang="en-US" sz="1000"/>
              <a:t> </a:t>
            </a:r>
            <a:r>
              <a:rPr lang="en-US" sz="1000" err="1"/>
              <a:t>zur</a:t>
            </a:r>
            <a:r>
              <a:rPr lang="en-US" sz="1000"/>
              <a:t> </a:t>
            </a:r>
            <a:r>
              <a:rPr lang="en-US" sz="1000" err="1"/>
              <a:t>Tabakforschung</a:t>
            </a:r>
            <a:r>
              <a:rPr lang="en-US" sz="1000"/>
              <a:t>/Contributions to Tobacco Research., 2014;26(2):38-49</a:t>
            </a:r>
          </a:p>
        </p:txBody>
      </p:sp>
      <p:pic>
        <p:nvPicPr>
          <p:cNvPr id="20" name="Picture 19">
            <a:extLst>
              <a:ext uri="{FF2B5EF4-FFF2-40B4-BE49-F238E27FC236}">
                <a16:creationId xmlns:a16="http://schemas.microsoft.com/office/drawing/2014/main" id="{CC4EFEEF-E1EA-438B-AFB7-EBA0DBC71C8D}"/>
              </a:ext>
            </a:extLst>
          </p:cNvPr>
          <p:cNvPicPr>
            <a:picLocks noChangeAspect="1"/>
          </p:cNvPicPr>
          <p:nvPr/>
        </p:nvPicPr>
        <p:blipFill>
          <a:blip r:embed="rId5"/>
          <a:stretch>
            <a:fillRect/>
          </a:stretch>
        </p:blipFill>
        <p:spPr>
          <a:xfrm>
            <a:off x="657084" y="2282882"/>
            <a:ext cx="262151" cy="2810500"/>
          </a:xfrm>
          <a:prstGeom prst="rect">
            <a:avLst/>
          </a:prstGeom>
        </p:spPr>
      </p:pic>
      <p:grpSp>
        <p:nvGrpSpPr>
          <p:cNvPr id="6" name="Group 5">
            <a:extLst>
              <a:ext uri="{FF2B5EF4-FFF2-40B4-BE49-F238E27FC236}">
                <a16:creationId xmlns:a16="http://schemas.microsoft.com/office/drawing/2014/main" id="{3CE3E025-AB38-49EF-BCCA-E4AAB2BDC142}"/>
              </a:ext>
            </a:extLst>
          </p:cNvPr>
          <p:cNvGrpSpPr>
            <a:grpSpLocks noChangeAspect="1"/>
          </p:cNvGrpSpPr>
          <p:nvPr/>
        </p:nvGrpSpPr>
        <p:grpSpPr>
          <a:xfrm>
            <a:off x="457200" y="713232"/>
            <a:ext cx="476757" cy="548640"/>
            <a:chOff x="499651" y="1005739"/>
            <a:chExt cx="556217" cy="640080"/>
          </a:xfrm>
        </p:grpSpPr>
        <p:sp>
          <p:nvSpPr>
            <p:cNvPr id="34" name="Freeform 17">
              <a:extLst>
                <a:ext uri="{FF2B5EF4-FFF2-40B4-BE49-F238E27FC236}">
                  <a16:creationId xmlns:a16="http://schemas.microsoft.com/office/drawing/2014/main" id="{3F194F13-15BB-46AB-92A6-427EF8A62BDD}"/>
                </a:ext>
              </a:extLst>
            </p:cNvPr>
            <p:cNvSpPr>
              <a:spLocks noChangeAspect="1"/>
            </p:cNvSpPr>
            <p:nvPr/>
          </p:nvSpPr>
          <p:spPr>
            <a:xfrm rot="5400000">
              <a:off x="457720" y="1047670"/>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solidFill>
            <a:ln w="19050">
              <a:solidFill>
                <a:srgbClr val="87C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Chemistry" descr="{&quot;Key&quot;:&quot;POWER_USER_SHAPE_ICON&quot;,&quot;Value&quot;:&quot;POWER_USER_SHAPE_ICON_STYLE_1&quot;}">
              <a:extLst>
                <a:ext uri="{FF2B5EF4-FFF2-40B4-BE49-F238E27FC236}">
                  <a16:creationId xmlns:a16="http://schemas.microsoft.com/office/drawing/2014/main" id="{AA0DA03D-0C1E-4115-873A-99624877A637}"/>
                </a:ext>
              </a:extLst>
            </p:cNvPr>
            <p:cNvGrpSpPr>
              <a:grpSpLocks noChangeAspect="1"/>
            </p:cNvGrpSpPr>
            <p:nvPr/>
          </p:nvGrpSpPr>
          <p:grpSpPr>
            <a:xfrm>
              <a:off x="634540" y="1131574"/>
              <a:ext cx="298498" cy="365760"/>
              <a:chOff x="2010925" y="2232917"/>
              <a:chExt cx="2370879" cy="2905126"/>
            </a:xfrm>
            <a:solidFill>
              <a:schemeClr val="bg1"/>
            </a:solidFill>
          </p:grpSpPr>
          <p:sp>
            <p:nvSpPr>
              <p:cNvPr id="36" name="Freeform: Shape 35">
                <a:extLst>
                  <a:ext uri="{FF2B5EF4-FFF2-40B4-BE49-F238E27FC236}">
                    <a16:creationId xmlns:a16="http://schemas.microsoft.com/office/drawing/2014/main" id="{9C8697F8-75E1-4F36-A2BE-AA2954E47FA0}"/>
                  </a:ext>
                </a:extLst>
              </p:cNvPr>
              <p:cNvSpPr>
                <a:spLocks/>
              </p:cNvSpPr>
              <p:nvPr/>
            </p:nvSpPr>
            <p:spPr bwMode="auto">
              <a:xfrm>
                <a:off x="2010925" y="2232917"/>
                <a:ext cx="2370879" cy="2905126"/>
              </a:xfrm>
              <a:custGeom>
                <a:avLst/>
                <a:gdLst>
                  <a:gd name="connsiteX0" fmla="*/ 882676 w 2370877"/>
                  <a:gd name="connsiteY0" fmla="*/ 76200 h 2905125"/>
                  <a:gd name="connsiteX1" fmla="*/ 844152 w 2370877"/>
                  <a:gd name="connsiteY1" fmla="*/ 115523 h 2905125"/>
                  <a:gd name="connsiteX2" fmla="*/ 844152 w 2370877"/>
                  <a:gd name="connsiteY2" fmla="*/ 157974 h 2905125"/>
                  <a:gd name="connsiteX3" fmla="*/ 882676 w 2370877"/>
                  <a:gd name="connsiteY3" fmla="*/ 196850 h 2905125"/>
                  <a:gd name="connsiteX4" fmla="*/ 896540 w 2370877"/>
                  <a:gd name="connsiteY4" fmla="*/ 196850 h 2905125"/>
                  <a:gd name="connsiteX5" fmla="*/ 896540 w 2370877"/>
                  <a:gd name="connsiteY5" fmla="*/ 1173827 h 2905125"/>
                  <a:gd name="connsiteX6" fmla="*/ 879957 w 2370877"/>
                  <a:gd name="connsiteY6" fmla="*/ 1200487 h 2905125"/>
                  <a:gd name="connsiteX7" fmla="*/ 841527 w 2370877"/>
                  <a:gd name="connsiteY7" fmla="*/ 1274296 h 2905125"/>
                  <a:gd name="connsiteX8" fmla="*/ 204640 w 2370877"/>
                  <a:gd name="connsiteY8" fmla="*/ 2454129 h 2905125"/>
                  <a:gd name="connsiteX9" fmla="*/ 407205 w 2370877"/>
                  <a:gd name="connsiteY9" fmla="*/ 2797175 h 2905125"/>
                  <a:gd name="connsiteX10" fmla="*/ 1962712 w 2370877"/>
                  <a:gd name="connsiteY10" fmla="*/ 2797175 h 2905125"/>
                  <a:gd name="connsiteX11" fmla="*/ 2165277 w 2370877"/>
                  <a:gd name="connsiteY11" fmla="*/ 2454129 h 2905125"/>
                  <a:gd name="connsiteX12" fmla="*/ 1528391 w 2370877"/>
                  <a:gd name="connsiteY12" fmla="*/ 1274296 h 2905125"/>
                  <a:gd name="connsiteX13" fmla="*/ 1489961 w 2370877"/>
                  <a:gd name="connsiteY13" fmla="*/ 1200487 h 2905125"/>
                  <a:gd name="connsiteX14" fmla="*/ 1474390 w 2370877"/>
                  <a:gd name="connsiteY14" fmla="*/ 1175456 h 2905125"/>
                  <a:gd name="connsiteX15" fmla="*/ 1474390 w 2370877"/>
                  <a:gd name="connsiteY15" fmla="*/ 196850 h 2905125"/>
                  <a:gd name="connsiteX16" fmla="*/ 1486223 w 2370877"/>
                  <a:gd name="connsiteY16" fmla="*/ 196850 h 2905125"/>
                  <a:gd name="connsiteX17" fmla="*/ 1525190 w 2370877"/>
                  <a:gd name="connsiteY17" fmla="*/ 157974 h 2905125"/>
                  <a:gd name="connsiteX18" fmla="*/ 1525190 w 2370877"/>
                  <a:gd name="connsiteY18" fmla="*/ 115523 h 2905125"/>
                  <a:gd name="connsiteX19" fmla="*/ 1486223 w 2370877"/>
                  <a:gd name="connsiteY19" fmla="*/ 76200 h 2905125"/>
                  <a:gd name="connsiteX20" fmla="*/ 845347 w 2370877"/>
                  <a:gd name="connsiteY20" fmla="*/ 0 h 2905125"/>
                  <a:gd name="connsiteX21" fmla="*/ 1524961 w 2370877"/>
                  <a:gd name="connsiteY21" fmla="*/ 0 h 2905125"/>
                  <a:gd name="connsiteX22" fmla="*/ 1615163 w 2370877"/>
                  <a:gd name="connsiteY22" fmla="*/ 108156 h 2905125"/>
                  <a:gd name="connsiteX23" fmla="*/ 1615163 w 2370877"/>
                  <a:gd name="connsiteY23" fmla="*/ 151152 h 2905125"/>
                  <a:gd name="connsiteX24" fmla="*/ 1565198 w 2370877"/>
                  <a:gd name="connsiteY24" fmla="*/ 231825 h 2905125"/>
                  <a:gd name="connsiteX25" fmla="*/ 1566082 w 2370877"/>
                  <a:gd name="connsiteY25" fmla="*/ 249555 h 2905125"/>
                  <a:gd name="connsiteX26" fmla="*/ 1566082 w 2370877"/>
                  <a:gd name="connsiteY26" fmla="*/ 1101944 h 2905125"/>
                  <a:gd name="connsiteX27" fmla="*/ 1606320 w 2370877"/>
                  <a:gd name="connsiteY27" fmla="*/ 1179515 h 2905125"/>
                  <a:gd name="connsiteX28" fmla="*/ 2336783 w 2370877"/>
                  <a:gd name="connsiteY28" fmla="*/ 2503975 h 2905125"/>
                  <a:gd name="connsiteX29" fmla="*/ 2098896 w 2370877"/>
                  <a:gd name="connsiteY29" fmla="*/ 2905125 h 2905125"/>
                  <a:gd name="connsiteX30" fmla="*/ 270969 w 2370877"/>
                  <a:gd name="connsiteY30" fmla="*/ 2905125 h 2905125"/>
                  <a:gd name="connsiteX31" fmla="*/ 33082 w 2370877"/>
                  <a:gd name="connsiteY31" fmla="*/ 2503975 h 2905125"/>
                  <a:gd name="connsiteX32" fmla="*/ 763545 w 2370877"/>
                  <a:gd name="connsiteY32" fmla="*/ 1179515 h 2905125"/>
                  <a:gd name="connsiteX33" fmla="*/ 803783 w 2370877"/>
                  <a:gd name="connsiteY33" fmla="*/ 1101944 h 2905125"/>
                  <a:gd name="connsiteX34" fmla="*/ 803783 w 2370877"/>
                  <a:gd name="connsiteY34" fmla="*/ 249555 h 2905125"/>
                  <a:gd name="connsiteX35" fmla="*/ 804667 w 2370877"/>
                  <a:gd name="connsiteY35" fmla="*/ 231825 h 2905125"/>
                  <a:gd name="connsiteX36" fmla="*/ 755144 w 2370877"/>
                  <a:gd name="connsiteY36" fmla="*/ 151152 h 2905125"/>
                  <a:gd name="connsiteX37" fmla="*/ 755144 w 2370877"/>
                  <a:gd name="connsiteY37" fmla="*/ 108156 h 2905125"/>
                  <a:gd name="connsiteX38" fmla="*/ 845347 w 2370877"/>
                  <a:gd name="connsiteY38" fmla="*/ 0 h 2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0877" h="2905125">
                    <a:moveTo>
                      <a:pt x="882676" y="76200"/>
                    </a:moveTo>
                    <a:cubicBezTo>
                      <a:pt x="861422" y="76200"/>
                      <a:pt x="844152" y="93627"/>
                      <a:pt x="844152" y="115523"/>
                    </a:cubicBezTo>
                    <a:lnTo>
                      <a:pt x="844152" y="157974"/>
                    </a:lnTo>
                    <a:cubicBezTo>
                      <a:pt x="844152" y="179423"/>
                      <a:pt x="861422" y="196850"/>
                      <a:pt x="882676" y="196850"/>
                    </a:cubicBezTo>
                    <a:lnTo>
                      <a:pt x="896540" y="196850"/>
                    </a:lnTo>
                    <a:lnTo>
                      <a:pt x="896540" y="1173827"/>
                    </a:lnTo>
                    <a:lnTo>
                      <a:pt x="879957" y="1200487"/>
                    </a:lnTo>
                    <a:cubicBezTo>
                      <a:pt x="867234" y="1224296"/>
                      <a:pt x="854906" y="1249476"/>
                      <a:pt x="841527" y="1274296"/>
                    </a:cubicBezTo>
                    <a:lnTo>
                      <a:pt x="204640" y="2454129"/>
                    </a:lnTo>
                    <a:cubicBezTo>
                      <a:pt x="90089" y="2666427"/>
                      <a:pt x="294866" y="2797175"/>
                      <a:pt x="407205" y="2797175"/>
                    </a:cubicBezTo>
                    <a:lnTo>
                      <a:pt x="1962712" y="2797175"/>
                    </a:lnTo>
                    <a:cubicBezTo>
                      <a:pt x="2074609" y="2797175"/>
                      <a:pt x="2293539" y="2692134"/>
                      <a:pt x="2165277" y="2454129"/>
                    </a:cubicBezTo>
                    <a:lnTo>
                      <a:pt x="1528391" y="1274296"/>
                    </a:lnTo>
                    <a:cubicBezTo>
                      <a:pt x="1515012" y="1249476"/>
                      <a:pt x="1502683" y="1224296"/>
                      <a:pt x="1489961" y="1200487"/>
                    </a:cubicBezTo>
                    <a:lnTo>
                      <a:pt x="1474390" y="1175456"/>
                    </a:lnTo>
                    <a:lnTo>
                      <a:pt x="1474390" y="196850"/>
                    </a:lnTo>
                    <a:lnTo>
                      <a:pt x="1486223" y="196850"/>
                    </a:lnTo>
                    <a:cubicBezTo>
                      <a:pt x="1507921" y="196850"/>
                      <a:pt x="1525190" y="179423"/>
                      <a:pt x="1525190" y="157974"/>
                    </a:cubicBezTo>
                    <a:lnTo>
                      <a:pt x="1525190" y="115523"/>
                    </a:lnTo>
                    <a:cubicBezTo>
                      <a:pt x="1525190" y="93627"/>
                      <a:pt x="1507921" y="76200"/>
                      <a:pt x="1486223" y="76200"/>
                    </a:cubicBezTo>
                    <a:close/>
                    <a:moveTo>
                      <a:pt x="845347" y="0"/>
                    </a:moveTo>
                    <a:lnTo>
                      <a:pt x="1524961" y="0"/>
                    </a:lnTo>
                    <a:cubicBezTo>
                      <a:pt x="1574926" y="0"/>
                      <a:pt x="1615163" y="58067"/>
                      <a:pt x="1615163" y="108156"/>
                    </a:cubicBezTo>
                    <a:lnTo>
                      <a:pt x="1615163" y="151152"/>
                    </a:lnTo>
                    <a:cubicBezTo>
                      <a:pt x="1615163" y="186613"/>
                      <a:pt x="1594381" y="217197"/>
                      <a:pt x="1565198" y="231825"/>
                    </a:cubicBezTo>
                    <a:cubicBezTo>
                      <a:pt x="1565640" y="237587"/>
                      <a:pt x="1566082" y="243793"/>
                      <a:pt x="1566082" y="249555"/>
                    </a:cubicBezTo>
                    <a:lnTo>
                      <a:pt x="1566082" y="1101944"/>
                    </a:lnTo>
                    <a:cubicBezTo>
                      <a:pt x="1579348" y="1127210"/>
                      <a:pt x="1592170" y="1153362"/>
                      <a:pt x="1606320" y="1179515"/>
                    </a:cubicBezTo>
                    <a:lnTo>
                      <a:pt x="2336783" y="2503975"/>
                    </a:lnTo>
                    <a:cubicBezTo>
                      <a:pt x="2457053" y="2725162"/>
                      <a:pt x="2230663" y="2905125"/>
                      <a:pt x="2098896" y="2905125"/>
                    </a:cubicBezTo>
                    <a:lnTo>
                      <a:pt x="270969" y="2905125"/>
                    </a:lnTo>
                    <a:cubicBezTo>
                      <a:pt x="139203" y="2905125"/>
                      <a:pt x="-84535" y="2720729"/>
                      <a:pt x="33082" y="2503975"/>
                    </a:cubicBezTo>
                    <a:lnTo>
                      <a:pt x="763545" y="1179515"/>
                    </a:lnTo>
                    <a:cubicBezTo>
                      <a:pt x="777695" y="1153362"/>
                      <a:pt x="790518" y="1127210"/>
                      <a:pt x="803783" y="1101944"/>
                    </a:cubicBezTo>
                    <a:lnTo>
                      <a:pt x="803783" y="249555"/>
                    </a:lnTo>
                    <a:cubicBezTo>
                      <a:pt x="803783" y="243793"/>
                      <a:pt x="804225" y="237587"/>
                      <a:pt x="804667" y="231825"/>
                    </a:cubicBezTo>
                    <a:cubicBezTo>
                      <a:pt x="775484" y="217197"/>
                      <a:pt x="755144" y="186613"/>
                      <a:pt x="755144" y="151152"/>
                    </a:cubicBezTo>
                    <a:lnTo>
                      <a:pt x="755144" y="108156"/>
                    </a:lnTo>
                    <a:cubicBezTo>
                      <a:pt x="755144" y="58067"/>
                      <a:pt x="795382" y="0"/>
                      <a:pt x="84534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AF3E429C-CBAF-45F1-974C-D8829D48F815}"/>
                  </a:ext>
                </a:extLst>
              </p:cNvPr>
              <p:cNvSpPr>
                <a:spLocks/>
              </p:cNvSpPr>
              <p:nvPr/>
            </p:nvSpPr>
            <p:spPr bwMode="auto">
              <a:xfrm>
                <a:off x="2312454" y="3603813"/>
                <a:ext cx="1796940" cy="1348490"/>
              </a:xfrm>
              <a:custGeom>
                <a:avLst/>
                <a:gdLst>
                  <a:gd name="connsiteX0" fmla="*/ 615647 w 1796940"/>
                  <a:gd name="connsiteY0" fmla="*/ 486479 h 1348492"/>
                  <a:gd name="connsiteX1" fmla="*/ 518809 w 1796940"/>
                  <a:gd name="connsiteY1" fmla="*/ 584111 h 1348492"/>
                  <a:gd name="connsiteX2" fmla="*/ 615647 w 1796940"/>
                  <a:gd name="connsiteY2" fmla="*/ 681743 h 1348492"/>
                  <a:gd name="connsiteX3" fmla="*/ 653341 w 1796940"/>
                  <a:gd name="connsiteY3" fmla="*/ 674071 h 1348492"/>
                  <a:gd name="connsiteX4" fmla="*/ 663961 w 1796940"/>
                  <a:gd name="connsiteY4" fmla="*/ 666852 h 1348492"/>
                  <a:gd name="connsiteX5" fmla="*/ 630146 w 1796940"/>
                  <a:gd name="connsiteY5" fmla="*/ 717006 h 1348492"/>
                  <a:gd name="connsiteX6" fmla="*/ 617234 w 1796940"/>
                  <a:gd name="connsiteY6" fmla="*/ 780961 h 1348492"/>
                  <a:gd name="connsiteX7" fmla="*/ 781541 w 1796940"/>
                  <a:gd name="connsiteY7" fmla="*/ 945268 h 1348492"/>
                  <a:gd name="connsiteX8" fmla="*/ 945848 w 1796940"/>
                  <a:gd name="connsiteY8" fmla="*/ 780961 h 1348492"/>
                  <a:gd name="connsiteX9" fmla="*/ 781541 w 1796940"/>
                  <a:gd name="connsiteY9" fmla="*/ 616654 h 1348492"/>
                  <a:gd name="connsiteX10" fmla="*/ 717586 w 1796940"/>
                  <a:gd name="connsiteY10" fmla="*/ 629566 h 1348492"/>
                  <a:gd name="connsiteX11" fmla="*/ 685364 w 1796940"/>
                  <a:gd name="connsiteY11" fmla="*/ 651291 h 1348492"/>
                  <a:gd name="connsiteX12" fmla="*/ 704875 w 1796940"/>
                  <a:gd name="connsiteY12" fmla="*/ 622114 h 1348492"/>
                  <a:gd name="connsiteX13" fmla="*/ 712485 w 1796940"/>
                  <a:gd name="connsiteY13" fmla="*/ 584111 h 1348492"/>
                  <a:gd name="connsiteX14" fmla="*/ 615647 w 1796940"/>
                  <a:gd name="connsiteY14" fmla="*/ 486479 h 1348492"/>
                  <a:gd name="connsiteX15" fmla="*/ 1037922 w 1796940"/>
                  <a:gd name="connsiteY15" fmla="*/ 337254 h 1348492"/>
                  <a:gd name="connsiteX16" fmla="*/ 980772 w 1796940"/>
                  <a:gd name="connsiteY16" fmla="*/ 394404 h 1348492"/>
                  <a:gd name="connsiteX17" fmla="*/ 1037922 w 1796940"/>
                  <a:gd name="connsiteY17" fmla="*/ 451554 h 1348492"/>
                  <a:gd name="connsiteX18" fmla="*/ 1095072 w 1796940"/>
                  <a:gd name="connsiteY18" fmla="*/ 394404 h 1348492"/>
                  <a:gd name="connsiteX19" fmla="*/ 1037922 w 1796940"/>
                  <a:gd name="connsiteY19" fmla="*/ 337254 h 1348492"/>
                  <a:gd name="connsiteX20" fmla="*/ 1150202 w 1796940"/>
                  <a:gd name="connsiteY20" fmla="*/ 1095 h 1348492"/>
                  <a:gd name="connsiteX21" fmla="*/ 1254963 w 1796940"/>
                  <a:gd name="connsiteY21" fmla="*/ 77918 h 1348492"/>
                  <a:gd name="connsiteX22" fmla="*/ 1763091 w 1796940"/>
                  <a:gd name="connsiteY22" fmla="*/ 1045131 h 1348492"/>
                  <a:gd name="connsiteX23" fmla="*/ 1583986 w 1796940"/>
                  <a:gd name="connsiteY23" fmla="*/ 1348492 h 1348492"/>
                  <a:gd name="connsiteX24" fmla="*/ 209078 w 1796940"/>
                  <a:gd name="connsiteY24" fmla="*/ 1348492 h 1348492"/>
                  <a:gd name="connsiteX25" fmla="*/ 29973 w 1796940"/>
                  <a:gd name="connsiteY25" fmla="*/ 1045131 h 1348492"/>
                  <a:gd name="connsiteX26" fmla="*/ 528372 w 1796940"/>
                  <a:gd name="connsiteY26" fmla="*/ 127519 h 1348492"/>
                  <a:gd name="connsiteX27" fmla="*/ 1150202 w 1796940"/>
                  <a:gd name="connsiteY27" fmla="*/ 1095 h 13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6940" h="1348492">
                    <a:moveTo>
                      <a:pt x="615647" y="486479"/>
                    </a:moveTo>
                    <a:cubicBezTo>
                      <a:pt x="562165" y="486479"/>
                      <a:pt x="518809" y="530190"/>
                      <a:pt x="518809" y="584111"/>
                    </a:cubicBezTo>
                    <a:cubicBezTo>
                      <a:pt x="518809" y="638032"/>
                      <a:pt x="562165" y="681743"/>
                      <a:pt x="615647" y="681743"/>
                    </a:cubicBezTo>
                    <a:cubicBezTo>
                      <a:pt x="629018" y="681743"/>
                      <a:pt x="641755" y="679011"/>
                      <a:pt x="653341" y="674071"/>
                    </a:cubicBezTo>
                    <a:lnTo>
                      <a:pt x="663961" y="666852"/>
                    </a:lnTo>
                    <a:lnTo>
                      <a:pt x="630146" y="717006"/>
                    </a:lnTo>
                    <a:cubicBezTo>
                      <a:pt x="621832" y="736663"/>
                      <a:pt x="617234" y="758275"/>
                      <a:pt x="617234" y="780961"/>
                    </a:cubicBezTo>
                    <a:cubicBezTo>
                      <a:pt x="617234" y="871705"/>
                      <a:pt x="690797" y="945268"/>
                      <a:pt x="781541" y="945268"/>
                    </a:cubicBezTo>
                    <a:cubicBezTo>
                      <a:pt x="872285" y="945268"/>
                      <a:pt x="945848" y="871705"/>
                      <a:pt x="945848" y="780961"/>
                    </a:cubicBezTo>
                    <a:cubicBezTo>
                      <a:pt x="945848" y="690217"/>
                      <a:pt x="872285" y="616654"/>
                      <a:pt x="781541" y="616654"/>
                    </a:cubicBezTo>
                    <a:cubicBezTo>
                      <a:pt x="758855" y="616654"/>
                      <a:pt x="737243" y="621252"/>
                      <a:pt x="717586" y="629566"/>
                    </a:cubicBezTo>
                    <a:lnTo>
                      <a:pt x="685364" y="651291"/>
                    </a:lnTo>
                    <a:lnTo>
                      <a:pt x="704875" y="622114"/>
                    </a:lnTo>
                    <a:cubicBezTo>
                      <a:pt x="709776" y="610434"/>
                      <a:pt x="712485" y="597592"/>
                      <a:pt x="712485" y="584111"/>
                    </a:cubicBezTo>
                    <a:cubicBezTo>
                      <a:pt x="712485" y="530190"/>
                      <a:pt x="669129" y="486479"/>
                      <a:pt x="615647" y="486479"/>
                    </a:cubicBezTo>
                    <a:close/>
                    <a:moveTo>
                      <a:pt x="1037922" y="337254"/>
                    </a:moveTo>
                    <a:cubicBezTo>
                      <a:pt x="1006359" y="337254"/>
                      <a:pt x="980772" y="362841"/>
                      <a:pt x="980772" y="394404"/>
                    </a:cubicBezTo>
                    <a:cubicBezTo>
                      <a:pt x="980772" y="425967"/>
                      <a:pt x="1006359" y="451554"/>
                      <a:pt x="1037922" y="451554"/>
                    </a:cubicBezTo>
                    <a:cubicBezTo>
                      <a:pt x="1069485" y="451554"/>
                      <a:pt x="1095072" y="425967"/>
                      <a:pt x="1095072" y="394404"/>
                    </a:cubicBezTo>
                    <a:cubicBezTo>
                      <a:pt x="1095072" y="362841"/>
                      <a:pt x="1069485" y="337254"/>
                      <a:pt x="1037922" y="337254"/>
                    </a:cubicBezTo>
                    <a:close/>
                    <a:moveTo>
                      <a:pt x="1150202" y="1095"/>
                    </a:moveTo>
                    <a:cubicBezTo>
                      <a:pt x="1189817" y="-4980"/>
                      <a:pt x="1223454" y="13371"/>
                      <a:pt x="1254963" y="77918"/>
                    </a:cubicBezTo>
                    <a:lnTo>
                      <a:pt x="1763091" y="1045131"/>
                    </a:lnTo>
                    <a:cubicBezTo>
                      <a:pt x="1874534" y="1256820"/>
                      <a:pt x="1683489" y="1348492"/>
                      <a:pt x="1583986" y="1348492"/>
                    </a:cubicBezTo>
                    <a:lnTo>
                      <a:pt x="209078" y="1348492"/>
                    </a:lnTo>
                    <a:cubicBezTo>
                      <a:pt x="110018" y="1348492"/>
                      <a:pt x="-71741" y="1232462"/>
                      <a:pt x="29973" y="1045131"/>
                    </a:cubicBezTo>
                    <a:lnTo>
                      <a:pt x="528372" y="127519"/>
                    </a:lnTo>
                    <a:cubicBezTo>
                      <a:pt x="858721" y="257389"/>
                      <a:pt x="1031358" y="19322"/>
                      <a:pt x="1150202" y="10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67">
                <a:extLst>
                  <a:ext uri="{FF2B5EF4-FFF2-40B4-BE49-F238E27FC236}">
                    <a16:creationId xmlns:a16="http://schemas.microsoft.com/office/drawing/2014/main" id="{9A522BF6-38CF-4A86-BDE6-7291D2CA7C04}"/>
                  </a:ext>
                </a:extLst>
              </p:cNvPr>
              <p:cNvSpPr>
                <a:spLocks/>
              </p:cNvSpPr>
              <p:nvPr/>
            </p:nvSpPr>
            <p:spPr bwMode="auto">
              <a:xfrm>
                <a:off x="3301169" y="2437704"/>
                <a:ext cx="84137" cy="909639"/>
              </a:xfrm>
              <a:custGeom>
                <a:avLst/>
                <a:gdLst>
                  <a:gd name="T0" fmla="*/ 94 w 188"/>
                  <a:gd name="T1" fmla="*/ 0 h 2052"/>
                  <a:gd name="T2" fmla="*/ 94 w 188"/>
                  <a:gd name="T3" fmla="*/ 0 h 2052"/>
                  <a:gd name="T4" fmla="*/ 188 w 188"/>
                  <a:gd name="T5" fmla="*/ 94 h 2052"/>
                  <a:gd name="T6" fmla="*/ 188 w 188"/>
                  <a:gd name="T7" fmla="*/ 1957 h 2052"/>
                  <a:gd name="T8" fmla="*/ 94 w 188"/>
                  <a:gd name="T9" fmla="*/ 2052 h 2052"/>
                  <a:gd name="T10" fmla="*/ 94 w 188"/>
                  <a:gd name="T11" fmla="*/ 2052 h 2052"/>
                  <a:gd name="T12" fmla="*/ 0 w 188"/>
                  <a:gd name="T13" fmla="*/ 1957 h 2052"/>
                  <a:gd name="T14" fmla="*/ 0 w 188"/>
                  <a:gd name="T15" fmla="*/ 94 h 2052"/>
                  <a:gd name="T16" fmla="*/ 94 w 188"/>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52">
                    <a:moveTo>
                      <a:pt x="94" y="0"/>
                    </a:moveTo>
                    <a:lnTo>
                      <a:pt x="94" y="0"/>
                    </a:lnTo>
                    <a:cubicBezTo>
                      <a:pt x="146" y="0"/>
                      <a:pt x="188" y="42"/>
                      <a:pt x="188" y="94"/>
                    </a:cubicBezTo>
                    <a:lnTo>
                      <a:pt x="188" y="1957"/>
                    </a:lnTo>
                    <a:cubicBezTo>
                      <a:pt x="188" y="2009"/>
                      <a:pt x="146" y="2052"/>
                      <a:pt x="94" y="2052"/>
                    </a:cubicBezTo>
                    <a:lnTo>
                      <a:pt x="94" y="2052"/>
                    </a:lnTo>
                    <a:cubicBezTo>
                      <a:pt x="42" y="2052"/>
                      <a:pt x="0" y="2009"/>
                      <a:pt x="0" y="1957"/>
                    </a:cubicBezTo>
                    <a:lnTo>
                      <a:pt x="0" y="94"/>
                    </a:lnTo>
                    <a:cubicBezTo>
                      <a:pt x="0" y="42"/>
                      <a:pt x="42"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28609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EF3B-2592-4904-9C6B-8179F64878BF}"/>
              </a:ext>
            </a:extLst>
          </p:cNvPr>
          <p:cNvSpPr>
            <a:spLocks noGrp="1"/>
          </p:cNvSpPr>
          <p:nvPr>
            <p:ph type="title"/>
          </p:nvPr>
        </p:nvSpPr>
        <p:spPr>
          <a:xfrm>
            <a:off x="457200" y="182880"/>
            <a:ext cx="10698480" cy="594360"/>
          </a:xfrm>
        </p:spPr>
        <p:txBody>
          <a:bodyPr>
            <a:normAutofit/>
          </a:bodyPr>
          <a:lstStyle/>
          <a:p>
            <a:r>
              <a:rPr lang="en-US"/>
              <a:t>Reduced Formation of Toxicants</a:t>
            </a:r>
          </a:p>
        </p:txBody>
      </p:sp>
      <p:sp>
        <p:nvSpPr>
          <p:cNvPr id="5" name="Text Placeholder 4">
            <a:extLst>
              <a:ext uri="{FF2B5EF4-FFF2-40B4-BE49-F238E27FC236}">
                <a16:creationId xmlns:a16="http://schemas.microsoft.com/office/drawing/2014/main" id="{272012B8-44F7-4EAF-9D96-52773E00D677}"/>
              </a:ext>
            </a:extLst>
          </p:cNvPr>
          <p:cNvSpPr>
            <a:spLocks noGrp="1"/>
          </p:cNvSpPr>
          <p:nvPr>
            <p:ph type="body" sz="quarter" idx="16"/>
          </p:nvPr>
        </p:nvSpPr>
        <p:spPr/>
        <p:txBody>
          <a:bodyPr/>
          <a:lstStyle/>
          <a:p>
            <a:r>
              <a:rPr lang="en-US" sz="1000"/>
              <a:t>THS = Tobacco Heating System; Health Canada’s Intense Smoking Regime; Comparison on a per-stick basis (excluding nicotine)</a:t>
            </a:r>
          </a:p>
          <a:p>
            <a:r>
              <a:rPr lang="en-US" sz="1000"/>
              <a:t>*Analysis of the FDA-93 Harmful or Potentially Harmful Constituents included more than 93 individual compounds because the FDA-93 includes some classes or isomers</a:t>
            </a:r>
          </a:p>
        </p:txBody>
      </p:sp>
      <p:graphicFrame>
        <p:nvGraphicFramePr>
          <p:cNvPr id="39" name="Content Placeholder 5">
            <a:extLst>
              <a:ext uri="{FF2B5EF4-FFF2-40B4-BE49-F238E27FC236}">
                <a16:creationId xmlns:a16="http://schemas.microsoft.com/office/drawing/2014/main" id="{E24E055C-B631-4BED-9751-B67A0E77BEBE}"/>
              </a:ext>
            </a:extLst>
          </p:cNvPr>
          <p:cNvGraphicFramePr>
            <a:graphicFrameLocks noGrp="1"/>
          </p:cNvGraphicFramePr>
          <p:nvPr/>
        </p:nvGraphicFramePr>
        <p:xfrm>
          <a:off x="1392866" y="2077203"/>
          <a:ext cx="10134600" cy="447923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7CF1FFA3-F5AA-4BA4-8196-255E1640E3E7}"/>
              </a:ext>
            </a:extLst>
          </p:cNvPr>
          <p:cNvGrpSpPr/>
          <p:nvPr/>
        </p:nvGrpSpPr>
        <p:grpSpPr bwMode="gray">
          <a:xfrm>
            <a:off x="3023723" y="2466534"/>
            <a:ext cx="45719" cy="2667000"/>
            <a:chOff x="3488766" y="2115684"/>
            <a:chExt cx="0" cy="3415401"/>
          </a:xfrm>
        </p:grpSpPr>
        <p:cxnSp>
          <p:nvCxnSpPr>
            <p:cNvPr id="44" name="Straight Connector 43">
              <a:extLst>
                <a:ext uri="{FF2B5EF4-FFF2-40B4-BE49-F238E27FC236}">
                  <a16:creationId xmlns:a16="http://schemas.microsoft.com/office/drawing/2014/main" id="{3CC99560-08FE-4D4A-98DB-CE91334C2E38}"/>
                </a:ext>
              </a:extLst>
            </p:cNvPr>
            <p:cNvCxnSpPr>
              <a:cxnSpLocks/>
            </p:cNvCxnSpPr>
            <p:nvPr/>
          </p:nvCxnSpPr>
          <p:spPr bwMode="gray">
            <a:xfrm>
              <a:off x="3488766" y="4018549"/>
              <a:ext cx="0" cy="1512536"/>
            </a:xfrm>
            <a:prstGeom prst="line">
              <a:avLst/>
            </a:prstGeom>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21E6D72-8C1B-47F8-ADFC-0EE242022979}"/>
                </a:ext>
              </a:extLst>
            </p:cNvPr>
            <p:cNvCxnSpPr>
              <a:cxnSpLocks/>
            </p:cNvCxnSpPr>
            <p:nvPr/>
          </p:nvCxnSpPr>
          <p:spPr bwMode="gray">
            <a:xfrm>
              <a:off x="3488766" y="2115684"/>
              <a:ext cx="0" cy="1512533"/>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3" name="Rectangle 62">
            <a:extLst>
              <a:ext uri="{FF2B5EF4-FFF2-40B4-BE49-F238E27FC236}">
                <a16:creationId xmlns:a16="http://schemas.microsoft.com/office/drawing/2014/main" id="{FD94F8C3-842B-4785-9B33-CBB33C4CECFF}"/>
              </a:ext>
            </a:extLst>
          </p:cNvPr>
          <p:cNvSpPr/>
          <p:nvPr/>
        </p:nvSpPr>
        <p:spPr bwMode="auto">
          <a:xfrm>
            <a:off x="0" y="1373000"/>
            <a:ext cx="12188952" cy="82296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9144" numCol="1" rtlCol="0" anchor="ctr" anchorCtr="0" compatLnSpc="1">
            <a:prstTxWarp prst="textNoShape">
              <a:avLst/>
            </a:prstTxWarp>
          </a:bodyPr>
          <a:lstStyle/>
          <a:p>
            <a:pPr marL="0" marR="0" lvl="0" indent="0" algn="ctr" defTabSz="457200" rtl="0" eaLnBrk="1" fontAlgn="base" latinLnBrk="0" hangingPunct="1">
              <a:lnSpc>
                <a:spcPct val="80000"/>
              </a:lnSpc>
              <a:spcBef>
                <a:spcPct val="0"/>
              </a:spcBef>
              <a:spcAft>
                <a:spcPts val="0"/>
              </a:spcAft>
              <a:buClr>
                <a:srgbClr val="000000"/>
              </a:buClr>
              <a:buSzTx/>
              <a:buFontTx/>
              <a:buNone/>
              <a:tabLst/>
              <a:defRPr/>
            </a:pPr>
            <a:r>
              <a:rPr kumimoji="0" lang="en-US" sz="1800" b="1" i="0" u="none" strike="noStrike" kern="1200" cap="none" spc="0" normalizeH="0" baseline="0" noProof="0">
                <a:ln>
                  <a:noFill/>
                </a:ln>
                <a:solidFill>
                  <a:prstClr val="white"/>
                </a:solidFill>
                <a:effectLst/>
                <a:uLnTx/>
                <a:uFillTx/>
                <a:latin typeface="IQOS" panose="020B0506030501020303" pitchFamily="34" charset="0"/>
                <a:ea typeface="+mn-ea"/>
                <a:cs typeface="Arial" panose="020B0604020202020204" pitchFamily="34" charset="0"/>
              </a:rPr>
              <a:t>Average Reduction in </a:t>
            </a:r>
            <a:r>
              <a:rPr kumimoji="0" lang="en-US" sz="1800" b="1" i="1" u="none" strike="noStrike" kern="1200" cap="none" spc="0" normalizeH="0" baseline="0" noProof="0">
                <a:ln>
                  <a:noFill/>
                </a:ln>
                <a:solidFill>
                  <a:prstClr val="white"/>
                </a:solidFill>
                <a:effectLst/>
                <a:uLnTx/>
                <a:uFillTx/>
                <a:latin typeface="IQOS" panose="020B0506030501020303" pitchFamily="34" charset="0"/>
                <a:ea typeface="+mn-ea"/>
                <a:cs typeface="Arial" panose="020B0604020202020204" pitchFamily="34" charset="0"/>
              </a:rPr>
              <a:t>Formation</a:t>
            </a:r>
            <a:r>
              <a:rPr kumimoji="0" lang="en-US" sz="1800" b="1" i="0" u="none" strike="noStrike" kern="1200" cap="none" spc="0" normalizeH="0" baseline="0" noProof="0">
                <a:ln>
                  <a:noFill/>
                </a:ln>
                <a:solidFill>
                  <a:prstClr val="white"/>
                </a:solidFill>
                <a:effectLst/>
                <a:uLnTx/>
                <a:uFillTx/>
                <a:latin typeface="IQOS" panose="020B0506030501020303" pitchFamily="34" charset="0"/>
                <a:ea typeface="+mn-ea"/>
                <a:cs typeface="Arial" panose="020B0604020202020204" pitchFamily="34" charset="0"/>
              </a:rPr>
              <a:t> of Harmful or Potentially Harmful Constituents with THS Relative to the Levels Measured in Smoke from the 3R4F Reference Cigarette by Disease Category*</a:t>
            </a:r>
          </a:p>
        </p:txBody>
      </p:sp>
      <p:cxnSp>
        <p:nvCxnSpPr>
          <p:cNvPr id="32" name="Straight Connector 31">
            <a:extLst>
              <a:ext uri="{FF2B5EF4-FFF2-40B4-BE49-F238E27FC236}">
                <a16:creationId xmlns:a16="http://schemas.microsoft.com/office/drawing/2014/main" id="{E951DE56-ABA7-4ED0-836C-85FFB7583964}"/>
              </a:ext>
            </a:extLst>
          </p:cNvPr>
          <p:cNvCxnSpPr>
            <a:cxnSpLocks/>
          </p:cNvCxnSpPr>
          <p:nvPr/>
        </p:nvCxnSpPr>
        <p:spPr bwMode="gray">
          <a:xfrm>
            <a:off x="4601063" y="3896843"/>
            <a:ext cx="0" cy="1130482"/>
          </a:xfrm>
          <a:prstGeom prst="line">
            <a:avLst/>
          </a:prstGeom>
          <a:ln w="38100" cap="rnd">
            <a:solidFill>
              <a:schemeClr val="bg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250A8E-A9BC-4CC2-BE64-150729271350}"/>
              </a:ext>
            </a:extLst>
          </p:cNvPr>
          <p:cNvCxnSpPr>
            <a:cxnSpLocks/>
          </p:cNvCxnSpPr>
          <p:nvPr/>
        </p:nvCxnSpPr>
        <p:spPr bwMode="gray">
          <a:xfrm>
            <a:off x="4601063" y="2474625"/>
            <a:ext cx="0" cy="1130480"/>
          </a:xfrm>
          <a:prstGeom prst="line">
            <a:avLst/>
          </a:prstGeom>
          <a:ln w="38100" cap="rnd">
            <a:solidFill>
              <a:schemeClr val="bg1"/>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3326351-56A6-4824-83A1-003657A8B31A}"/>
              </a:ext>
            </a:extLst>
          </p:cNvPr>
          <p:cNvGrpSpPr/>
          <p:nvPr/>
        </p:nvGrpSpPr>
        <p:grpSpPr bwMode="gray">
          <a:xfrm>
            <a:off x="6132683" y="2466533"/>
            <a:ext cx="0" cy="2552700"/>
            <a:chOff x="6134100" y="2095500"/>
            <a:chExt cx="0" cy="2552700"/>
          </a:xfrm>
        </p:grpSpPr>
        <p:cxnSp>
          <p:nvCxnSpPr>
            <p:cNvPr id="35" name="Straight Connector 34">
              <a:extLst>
                <a:ext uri="{FF2B5EF4-FFF2-40B4-BE49-F238E27FC236}">
                  <a16:creationId xmlns:a16="http://schemas.microsoft.com/office/drawing/2014/main" id="{9F130164-8F06-4EB4-96D2-20DA1AA1646F}"/>
                </a:ext>
              </a:extLst>
            </p:cNvPr>
            <p:cNvCxnSpPr>
              <a:cxnSpLocks/>
            </p:cNvCxnSpPr>
            <p:nvPr/>
          </p:nvCxnSpPr>
          <p:spPr bwMode="gray">
            <a:xfrm>
              <a:off x="6134100" y="3517718"/>
              <a:ext cx="0" cy="1130482"/>
            </a:xfrm>
            <a:prstGeom prst="line">
              <a:avLst/>
            </a:prstGeom>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D410037-8CC9-4352-86B3-9530618899F0}"/>
                </a:ext>
              </a:extLst>
            </p:cNvPr>
            <p:cNvCxnSpPr>
              <a:cxnSpLocks/>
            </p:cNvCxnSpPr>
            <p:nvPr/>
          </p:nvCxnSpPr>
          <p:spPr bwMode="gray">
            <a:xfrm>
              <a:off x="6134100" y="2095500"/>
              <a:ext cx="0" cy="113048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5866ACD-7C10-48D1-A5CF-6AFB1960CCC8}"/>
              </a:ext>
            </a:extLst>
          </p:cNvPr>
          <p:cNvGrpSpPr/>
          <p:nvPr/>
        </p:nvGrpSpPr>
        <p:grpSpPr bwMode="gray">
          <a:xfrm>
            <a:off x="7664304" y="2466533"/>
            <a:ext cx="0" cy="2552700"/>
            <a:chOff x="6134100" y="2095500"/>
            <a:chExt cx="0" cy="2552700"/>
          </a:xfrm>
        </p:grpSpPr>
        <p:cxnSp>
          <p:nvCxnSpPr>
            <p:cNvPr id="52" name="Straight Connector 51">
              <a:extLst>
                <a:ext uri="{FF2B5EF4-FFF2-40B4-BE49-F238E27FC236}">
                  <a16:creationId xmlns:a16="http://schemas.microsoft.com/office/drawing/2014/main" id="{D2B92575-965D-4826-B4F9-CD2F14BA7B57}"/>
                </a:ext>
              </a:extLst>
            </p:cNvPr>
            <p:cNvCxnSpPr>
              <a:cxnSpLocks/>
            </p:cNvCxnSpPr>
            <p:nvPr/>
          </p:nvCxnSpPr>
          <p:spPr bwMode="gray">
            <a:xfrm>
              <a:off x="6134100" y="3517718"/>
              <a:ext cx="0" cy="1130482"/>
            </a:xfrm>
            <a:prstGeom prst="line">
              <a:avLst/>
            </a:prstGeom>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D639A9A-4A79-4305-A3A1-CF3FAC4E0B61}"/>
                </a:ext>
              </a:extLst>
            </p:cNvPr>
            <p:cNvCxnSpPr>
              <a:cxnSpLocks/>
            </p:cNvCxnSpPr>
            <p:nvPr/>
          </p:nvCxnSpPr>
          <p:spPr bwMode="gray">
            <a:xfrm>
              <a:off x="6134100" y="2095500"/>
              <a:ext cx="0" cy="113048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E00CAC2E-FB71-4A28-BCB0-29360539B0F6}"/>
              </a:ext>
            </a:extLst>
          </p:cNvPr>
          <p:cNvGrpSpPr/>
          <p:nvPr/>
        </p:nvGrpSpPr>
        <p:grpSpPr bwMode="gray">
          <a:xfrm>
            <a:off x="9195924" y="2466533"/>
            <a:ext cx="45719" cy="2667000"/>
            <a:chOff x="3488766" y="2115684"/>
            <a:chExt cx="0" cy="3415401"/>
          </a:xfrm>
        </p:grpSpPr>
        <p:cxnSp>
          <p:nvCxnSpPr>
            <p:cNvPr id="58" name="Straight Connector 57">
              <a:extLst>
                <a:ext uri="{FF2B5EF4-FFF2-40B4-BE49-F238E27FC236}">
                  <a16:creationId xmlns:a16="http://schemas.microsoft.com/office/drawing/2014/main" id="{B889F1C8-D3B7-4AF7-92A6-CA39721CAD51}"/>
                </a:ext>
              </a:extLst>
            </p:cNvPr>
            <p:cNvCxnSpPr>
              <a:cxnSpLocks/>
            </p:cNvCxnSpPr>
            <p:nvPr/>
          </p:nvCxnSpPr>
          <p:spPr bwMode="gray">
            <a:xfrm>
              <a:off x="3488766" y="4018549"/>
              <a:ext cx="0" cy="1512536"/>
            </a:xfrm>
            <a:prstGeom prst="line">
              <a:avLst/>
            </a:prstGeom>
            <a:ln w="38100" cap="rnd">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A648701-771B-45D5-93FC-533426DD9626}"/>
                </a:ext>
              </a:extLst>
            </p:cNvPr>
            <p:cNvCxnSpPr>
              <a:cxnSpLocks/>
            </p:cNvCxnSpPr>
            <p:nvPr/>
          </p:nvCxnSpPr>
          <p:spPr bwMode="gray">
            <a:xfrm>
              <a:off x="3488766" y="2115684"/>
              <a:ext cx="0" cy="1512533"/>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19" name="Table 19">
            <a:extLst>
              <a:ext uri="{FF2B5EF4-FFF2-40B4-BE49-F238E27FC236}">
                <a16:creationId xmlns:a16="http://schemas.microsoft.com/office/drawing/2014/main" id="{229D2B89-BD49-4088-A260-F944C29213F5}"/>
              </a:ext>
            </a:extLst>
          </p:cNvPr>
          <p:cNvGraphicFramePr>
            <a:graphicFrameLocks noGrp="1"/>
          </p:cNvGraphicFramePr>
          <p:nvPr/>
        </p:nvGraphicFramePr>
        <p:xfrm>
          <a:off x="327832" y="6012120"/>
          <a:ext cx="9753598" cy="274320"/>
        </p:xfrm>
        <a:graphic>
          <a:graphicData uri="http://schemas.openxmlformats.org/drawingml/2006/table">
            <a:tbl>
              <a:tblPr firstRow="1" bandRow="1"/>
              <a:tblGrid>
                <a:gridCol w="1981200">
                  <a:extLst>
                    <a:ext uri="{9D8B030D-6E8A-4147-A177-3AD203B41FA5}">
                      <a16:colId xmlns:a16="http://schemas.microsoft.com/office/drawing/2014/main" val="3948108883"/>
                    </a:ext>
                  </a:extLst>
                </a:gridCol>
                <a:gridCol w="1479034">
                  <a:extLst>
                    <a:ext uri="{9D8B030D-6E8A-4147-A177-3AD203B41FA5}">
                      <a16:colId xmlns:a16="http://schemas.microsoft.com/office/drawing/2014/main" val="1190409049"/>
                    </a:ext>
                  </a:extLst>
                </a:gridCol>
                <a:gridCol w="1573341">
                  <a:extLst>
                    <a:ext uri="{9D8B030D-6E8A-4147-A177-3AD203B41FA5}">
                      <a16:colId xmlns:a16="http://schemas.microsoft.com/office/drawing/2014/main" val="2900683400"/>
                    </a:ext>
                  </a:extLst>
                </a:gridCol>
                <a:gridCol w="1573341">
                  <a:extLst>
                    <a:ext uri="{9D8B030D-6E8A-4147-A177-3AD203B41FA5}">
                      <a16:colId xmlns:a16="http://schemas.microsoft.com/office/drawing/2014/main" val="4130677907"/>
                    </a:ext>
                  </a:extLst>
                </a:gridCol>
                <a:gridCol w="1573341">
                  <a:extLst>
                    <a:ext uri="{9D8B030D-6E8A-4147-A177-3AD203B41FA5}">
                      <a16:colId xmlns:a16="http://schemas.microsoft.com/office/drawing/2014/main" val="3440911821"/>
                    </a:ext>
                  </a:extLst>
                </a:gridCol>
                <a:gridCol w="1573341">
                  <a:extLst>
                    <a:ext uri="{9D8B030D-6E8A-4147-A177-3AD203B41FA5}">
                      <a16:colId xmlns:a16="http://schemas.microsoft.com/office/drawing/2014/main" val="1092898431"/>
                    </a:ext>
                  </a:extLst>
                </a:gridCol>
              </a:tblGrid>
              <a:tr h="0">
                <a:tc>
                  <a:txBody>
                    <a:bodyPr/>
                    <a:lstStyle/>
                    <a:p>
                      <a:r>
                        <a:rPr lang="en-US" sz="1200" b="1">
                          <a:latin typeface="+mn-lt"/>
                        </a:rPr>
                        <a:t>       Number of Toxicants</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latin typeface="+mn-lt"/>
                        </a:rPr>
                        <a:t>17</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latin typeface="+mn-lt"/>
                        </a:rPr>
                        <a:t>94</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latin typeface="+mn-lt"/>
                        </a:rPr>
                        <a:t>12</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latin typeface="+mn-lt"/>
                        </a:rPr>
                        <a:t>45</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1">
                          <a:latin typeface="+mn-lt"/>
                        </a:rPr>
                        <a:t>11</a:t>
                      </a:r>
                    </a:p>
                  </a:txBody>
                  <a:tcPr marL="45720" marR="4572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8162177"/>
                  </a:ext>
                </a:extLst>
              </a:tr>
            </a:tbl>
          </a:graphicData>
        </a:graphic>
      </p:graphicFrame>
      <p:sp>
        <p:nvSpPr>
          <p:cNvPr id="26" name="TextBox 25">
            <a:extLst>
              <a:ext uri="{FF2B5EF4-FFF2-40B4-BE49-F238E27FC236}">
                <a16:creationId xmlns:a16="http://schemas.microsoft.com/office/drawing/2014/main" id="{A4BF6BC2-8392-461C-95B6-3F84E84F8675}"/>
              </a:ext>
            </a:extLst>
          </p:cNvPr>
          <p:cNvSpPr txBox="1"/>
          <p:nvPr/>
        </p:nvSpPr>
        <p:spPr>
          <a:xfrm>
            <a:off x="10040031" y="4768487"/>
            <a:ext cx="594360" cy="252377"/>
          </a:xfrm>
          <a:prstGeom prst="rect">
            <a:avLst/>
          </a:prstGeom>
          <a:solidFill>
            <a:srgbClr val="FF9F00"/>
          </a:solidFill>
          <a:ln>
            <a:noFill/>
          </a:ln>
        </p:spPr>
        <p:txBody>
          <a:bodyPr wrap="square" tIns="18288"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THS</a:t>
            </a:r>
          </a:p>
        </p:txBody>
      </p:sp>
      <p:sp>
        <p:nvSpPr>
          <p:cNvPr id="27" name="TextBox 26">
            <a:extLst>
              <a:ext uri="{FF2B5EF4-FFF2-40B4-BE49-F238E27FC236}">
                <a16:creationId xmlns:a16="http://schemas.microsoft.com/office/drawing/2014/main" id="{3D553828-370A-4DBD-BEC6-2D5875A577B4}"/>
              </a:ext>
            </a:extLst>
          </p:cNvPr>
          <p:cNvSpPr txBox="1"/>
          <p:nvPr/>
        </p:nvSpPr>
        <p:spPr>
          <a:xfrm>
            <a:off x="10040031" y="5076264"/>
            <a:ext cx="594360" cy="252377"/>
          </a:xfrm>
          <a:prstGeom prst="rect">
            <a:avLst/>
          </a:prstGeom>
          <a:solidFill>
            <a:srgbClr val="92D050"/>
          </a:solidFill>
          <a:ln>
            <a:noFill/>
          </a:ln>
        </p:spPr>
        <p:txBody>
          <a:bodyPr wrap="square" tIns="18288" bIns="18288"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Air</a:t>
            </a:r>
          </a:p>
        </p:txBody>
      </p:sp>
      <p:sp>
        <p:nvSpPr>
          <p:cNvPr id="28" name="Text Placeholder 8">
            <a:extLst>
              <a:ext uri="{FF2B5EF4-FFF2-40B4-BE49-F238E27FC236}">
                <a16:creationId xmlns:a16="http://schemas.microsoft.com/office/drawing/2014/main" id="{E6817C33-FA2D-42E4-AA48-7FF94F7616EA}"/>
              </a:ext>
            </a:extLst>
          </p:cNvPr>
          <p:cNvSpPr>
            <a:spLocks noGrp="1"/>
          </p:cNvSpPr>
          <p:nvPr>
            <p:ph type="body" sz="quarter" idx="15"/>
          </p:nvPr>
        </p:nvSpPr>
        <p:spPr>
          <a:xfrm>
            <a:off x="457200" y="777240"/>
            <a:ext cx="11289792" cy="396947"/>
          </a:xfrm>
        </p:spPr>
        <p:txBody>
          <a:bodyPr/>
          <a:lstStyle/>
          <a:p>
            <a:r>
              <a:rPr lang="en-US">
                <a:solidFill>
                  <a:srgbClr val="87CADD"/>
                </a:solidFill>
              </a:rPr>
              <a:t>           Aerosol Chemistry &amp; Physics</a:t>
            </a:r>
          </a:p>
        </p:txBody>
      </p:sp>
      <p:grpSp>
        <p:nvGrpSpPr>
          <p:cNvPr id="6" name="Group 5">
            <a:extLst>
              <a:ext uri="{FF2B5EF4-FFF2-40B4-BE49-F238E27FC236}">
                <a16:creationId xmlns:a16="http://schemas.microsoft.com/office/drawing/2014/main" id="{0C949393-7CBF-4946-BAB0-C12DBF5EA005}"/>
              </a:ext>
            </a:extLst>
          </p:cNvPr>
          <p:cNvGrpSpPr>
            <a:grpSpLocks noChangeAspect="1"/>
          </p:cNvGrpSpPr>
          <p:nvPr/>
        </p:nvGrpSpPr>
        <p:grpSpPr>
          <a:xfrm>
            <a:off x="457200" y="713232"/>
            <a:ext cx="476757" cy="548640"/>
            <a:chOff x="499651" y="952574"/>
            <a:chExt cx="556217" cy="640080"/>
          </a:xfrm>
        </p:grpSpPr>
        <p:sp>
          <p:nvSpPr>
            <p:cNvPr id="29" name="Freeform 17">
              <a:extLst>
                <a:ext uri="{FF2B5EF4-FFF2-40B4-BE49-F238E27FC236}">
                  <a16:creationId xmlns:a16="http://schemas.microsoft.com/office/drawing/2014/main" id="{FAEB751F-3343-487E-903D-DB157643A54A}"/>
                </a:ext>
              </a:extLst>
            </p:cNvPr>
            <p:cNvSpPr>
              <a:spLocks noChangeAspect="1"/>
            </p:cNvSpPr>
            <p:nvPr/>
          </p:nvSpPr>
          <p:spPr>
            <a:xfrm rot="5400000">
              <a:off x="457720" y="994505"/>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solidFill>
            <a:ln w="19050">
              <a:solidFill>
                <a:srgbClr val="87C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Chemistry" descr="{&quot;Key&quot;:&quot;POWER_USER_SHAPE_ICON&quot;,&quot;Value&quot;:&quot;POWER_USER_SHAPE_ICON_STYLE_1&quot;}">
              <a:extLst>
                <a:ext uri="{FF2B5EF4-FFF2-40B4-BE49-F238E27FC236}">
                  <a16:creationId xmlns:a16="http://schemas.microsoft.com/office/drawing/2014/main" id="{03571D29-09C7-4D44-9BC2-9EDDE9A4E93E}"/>
                </a:ext>
              </a:extLst>
            </p:cNvPr>
            <p:cNvGrpSpPr>
              <a:grpSpLocks noChangeAspect="1"/>
            </p:cNvGrpSpPr>
            <p:nvPr/>
          </p:nvGrpSpPr>
          <p:grpSpPr>
            <a:xfrm>
              <a:off x="634540" y="1078409"/>
              <a:ext cx="298498" cy="365760"/>
              <a:chOff x="2010925" y="2232917"/>
              <a:chExt cx="2370879" cy="2905126"/>
            </a:xfrm>
            <a:solidFill>
              <a:schemeClr val="bg1"/>
            </a:solidFill>
          </p:grpSpPr>
          <p:sp>
            <p:nvSpPr>
              <p:cNvPr id="31" name="Freeform: Shape 30">
                <a:extLst>
                  <a:ext uri="{FF2B5EF4-FFF2-40B4-BE49-F238E27FC236}">
                    <a16:creationId xmlns:a16="http://schemas.microsoft.com/office/drawing/2014/main" id="{DB660D17-D786-4378-8416-56C636BE2743}"/>
                  </a:ext>
                </a:extLst>
              </p:cNvPr>
              <p:cNvSpPr>
                <a:spLocks/>
              </p:cNvSpPr>
              <p:nvPr/>
            </p:nvSpPr>
            <p:spPr bwMode="auto">
              <a:xfrm>
                <a:off x="2010925" y="2232917"/>
                <a:ext cx="2370879" cy="2905126"/>
              </a:xfrm>
              <a:custGeom>
                <a:avLst/>
                <a:gdLst>
                  <a:gd name="connsiteX0" fmla="*/ 882676 w 2370877"/>
                  <a:gd name="connsiteY0" fmla="*/ 76200 h 2905125"/>
                  <a:gd name="connsiteX1" fmla="*/ 844152 w 2370877"/>
                  <a:gd name="connsiteY1" fmla="*/ 115523 h 2905125"/>
                  <a:gd name="connsiteX2" fmla="*/ 844152 w 2370877"/>
                  <a:gd name="connsiteY2" fmla="*/ 157974 h 2905125"/>
                  <a:gd name="connsiteX3" fmla="*/ 882676 w 2370877"/>
                  <a:gd name="connsiteY3" fmla="*/ 196850 h 2905125"/>
                  <a:gd name="connsiteX4" fmla="*/ 896540 w 2370877"/>
                  <a:gd name="connsiteY4" fmla="*/ 196850 h 2905125"/>
                  <a:gd name="connsiteX5" fmla="*/ 896540 w 2370877"/>
                  <a:gd name="connsiteY5" fmla="*/ 1173827 h 2905125"/>
                  <a:gd name="connsiteX6" fmla="*/ 879957 w 2370877"/>
                  <a:gd name="connsiteY6" fmla="*/ 1200487 h 2905125"/>
                  <a:gd name="connsiteX7" fmla="*/ 841527 w 2370877"/>
                  <a:gd name="connsiteY7" fmla="*/ 1274296 h 2905125"/>
                  <a:gd name="connsiteX8" fmla="*/ 204640 w 2370877"/>
                  <a:gd name="connsiteY8" fmla="*/ 2454129 h 2905125"/>
                  <a:gd name="connsiteX9" fmla="*/ 407205 w 2370877"/>
                  <a:gd name="connsiteY9" fmla="*/ 2797175 h 2905125"/>
                  <a:gd name="connsiteX10" fmla="*/ 1962712 w 2370877"/>
                  <a:gd name="connsiteY10" fmla="*/ 2797175 h 2905125"/>
                  <a:gd name="connsiteX11" fmla="*/ 2165277 w 2370877"/>
                  <a:gd name="connsiteY11" fmla="*/ 2454129 h 2905125"/>
                  <a:gd name="connsiteX12" fmla="*/ 1528391 w 2370877"/>
                  <a:gd name="connsiteY12" fmla="*/ 1274296 h 2905125"/>
                  <a:gd name="connsiteX13" fmla="*/ 1489961 w 2370877"/>
                  <a:gd name="connsiteY13" fmla="*/ 1200487 h 2905125"/>
                  <a:gd name="connsiteX14" fmla="*/ 1474390 w 2370877"/>
                  <a:gd name="connsiteY14" fmla="*/ 1175456 h 2905125"/>
                  <a:gd name="connsiteX15" fmla="*/ 1474390 w 2370877"/>
                  <a:gd name="connsiteY15" fmla="*/ 196850 h 2905125"/>
                  <a:gd name="connsiteX16" fmla="*/ 1486223 w 2370877"/>
                  <a:gd name="connsiteY16" fmla="*/ 196850 h 2905125"/>
                  <a:gd name="connsiteX17" fmla="*/ 1525190 w 2370877"/>
                  <a:gd name="connsiteY17" fmla="*/ 157974 h 2905125"/>
                  <a:gd name="connsiteX18" fmla="*/ 1525190 w 2370877"/>
                  <a:gd name="connsiteY18" fmla="*/ 115523 h 2905125"/>
                  <a:gd name="connsiteX19" fmla="*/ 1486223 w 2370877"/>
                  <a:gd name="connsiteY19" fmla="*/ 76200 h 2905125"/>
                  <a:gd name="connsiteX20" fmla="*/ 845347 w 2370877"/>
                  <a:gd name="connsiteY20" fmla="*/ 0 h 2905125"/>
                  <a:gd name="connsiteX21" fmla="*/ 1524961 w 2370877"/>
                  <a:gd name="connsiteY21" fmla="*/ 0 h 2905125"/>
                  <a:gd name="connsiteX22" fmla="*/ 1615163 w 2370877"/>
                  <a:gd name="connsiteY22" fmla="*/ 108156 h 2905125"/>
                  <a:gd name="connsiteX23" fmla="*/ 1615163 w 2370877"/>
                  <a:gd name="connsiteY23" fmla="*/ 151152 h 2905125"/>
                  <a:gd name="connsiteX24" fmla="*/ 1565198 w 2370877"/>
                  <a:gd name="connsiteY24" fmla="*/ 231825 h 2905125"/>
                  <a:gd name="connsiteX25" fmla="*/ 1566082 w 2370877"/>
                  <a:gd name="connsiteY25" fmla="*/ 249555 h 2905125"/>
                  <a:gd name="connsiteX26" fmla="*/ 1566082 w 2370877"/>
                  <a:gd name="connsiteY26" fmla="*/ 1101944 h 2905125"/>
                  <a:gd name="connsiteX27" fmla="*/ 1606320 w 2370877"/>
                  <a:gd name="connsiteY27" fmla="*/ 1179515 h 2905125"/>
                  <a:gd name="connsiteX28" fmla="*/ 2336783 w 2370877"/>
                  <a:gd name="connsiteY28" fmla="*/ 2503975 h 2905125"/>
                  <a:gd name="connsiteX29" fmla="*/ 2098896 w 2370877"/>
                  <a:gd name="connsiteY29" fmla="*/ 2905125 h 2905125"/>
                  <a:gd name="connsiteX30" fmla="*/ 270969 w 2370877"/>
                  <a:gd name="connsiteY30" fmla="*/ 2905125 h 2905125"/>
                  <a:gd name="connsiteX31" fmla="*/ 33082 w 2370877"/>
                  <a:gd name="connsiteY31" fmla="*/ 2503975 h 2905125"/>
                  <a:gd name="connsiteX32" fmla="*/ 763545 w 2370877"/>
                  <a:gd name="connsiteY32" fmla="*/ 1179515 h 2905125"/>
                  <a:gd name="connsiteX33" fmla="*/ 803783 w 2370877"/>
                  <a:gd name="connsiteY33" fmla="*/ 1101944 h 2905125"/>
                  <a:gd name="connsiteX34" fmla="*/ 803783 w 2370877"/>
                  <a:gd name="connsiteY34" fmla="*/ 249555 h 2905125"/>
                  <a:gd name="connsiteX35" fmla="*/ 804667 w 2370877"/>
                  <a:gd name="connsiteY35" fmla="*/ 231825 h 2905125"/>
                  <a:gd name="connsiteX36" fmla="*/ 755144 w 2370877"/>
                  <a:gd name="connsiteY36" fmla="*/ 151152 h 2905125"/>
                  <a:gd name="connsiteX37" fmla="*/ 755144 w 2370877"/>
                  <a:gd name="connsiteY37" fmla="*/ 108156 h 2905125"/>
                  <a:gd name="connsiteX38" fmla="*/ 845347 w 2370877"/>
                  <a:gd name="connsiteY38" fmla="*/ 0 h 2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0877" h="2905125">
                    <a:moveTo>
                      <a:pt x="882676" y="76200"/>
                    </a:moveTo>
                    <a:cubicBezTo>
                      <a:pt x="861422" y="76200"/>
                      <a:pt x="844152" y="93627"/>
                      <a:pt x="844152" y="115523"/>
                    </a:cubicBezTo>
                    <a:lnTo>
                      <a:pt x="844152" y="157974"/>
                    </a:lnTo>
                    <a:cubicBezTo>
                      <a:pt x="844152" y="179423"/>
                      <a:pt x="861422" y="196850"/>
                      <a:pt x="882676" y="196850"/>
                    </a:cubicBezTo>
                    <a:lnTo>
                      <a:pt x="896540" y="196850"/>
                    </a:lnTo>
                    <a:lnTo>
                      <a:pt x="896540" y="1173827"/>
                    </a:lnTo>
                    <a:lnTo>
                      <a:pt x="879957" y="1200487"/>
                    </a:lnTo>
                    <a:cubicBezTo>
                      <a:pt x="867234" y="1224296"/>
                      <a:pt x="854906" y="1249476"/>
                      <a:pt x="841527" y="1274296"/>
                    </a:cubicBezTo>
                    <a:lnTo>
                      <a:pt x="204640" y="2454129"/>
                    </a:lnTo>
                    <a:cubicBezTo>
                      <a:pt x="90089" y="2666427"/>
                      <a:pt x="294866" y="2797175"/>
                      <a:pt x="407205" y="2797175"/>
                    </a:cubicBezTo>
                    <a:lnTo>
                      <a:pt x="1962712" y="2797175"/>
                    </a:lnTo>
                    <a:cubicBezTo>
                      <a:pt x="2074609" y="2797175"/>
                      <a:pt x="2293539" y="2692134"/>
                      <a:pt x="2165277" y="2454129"/>
                    </a:cubicBezTo>
                    <a:lnTo>
                      <a:pt x="1528391" y="1274296"/>
                    </a:lnTo>
                    <a:cubicBezTo>
                      <a:pt x="1515012" y="1249476"/>
                      <a:pt x="1502683" y="1224296"/>
                      <a:pt x="1489961" y="1200487"/>
                    </a:cubicBezTo>
                    <a:lnTo>
                      <a:pt x="1474390" y="1175456"/>
                    </a:lnTo>
                    <a:lnTo>
                      <a:pt x="1474390" y="196850"/>
                    </a:lnTo>
                    <a:lnTo>
                      <a:pt x="1486223" y="196850"/>
                    </a:lnTo>
                    <a:cubicBezTo>
                      <a:pt x="1507921" y="196850"/>
                      <a:pt x="1525190" y="179423"/>
                      <a:pt x="1525190" y="157974"/>
                    </a:cubicBezTo>
                    <a:lnTo>
                      <a:pt x="1525190" y="115523"/>
                    </a:lnTo>
                    <a:cubicBezTo>
                      <a:pt x="1525190" y="93627"/>
                      <a:pt x="1507921" y="76200"/>
                      <a:pt x="1486223" y="76200"/>
                    </a:cubicBezTo>
                    <a:close/>
                    <a:moveTo>
                      <a:pt x="845347" y="0"/>
                    </a:moveTo>
                    <a:lnTo>
                      <a:pt x="1524961" y="0"/>
                    </a:lnTo>
                    <a:cubicBezTo>
                      <a:pt x="1574926" y="0"/>
                      <a:pt x="1615163" y="58067"/>
                      <a:pt x="1615163" y="108156"/>
                    </a:cubicBezTo>
                    <a:lnTo>
                      <a:pt x="1615163" y="151152"/>
                    </a:lnTo>
                    <a:cubicBezTo>
                      <a:pt x="1615163" y="186613"/>
                      <a:pt x="1594381" y="217197"/>
                      <a:pt x="1565198" y="231825"/>
                    </a:cubicBezTo>
                    <a:cubicBezTo>
                      <a:pt x="1565640" y="237587"/>
                      <a:pt x="1566082" y="243793"/>
                      <a:pt x="1566082" y="249555"/>
                    </a:cubicBezTo>
                    <a:lnTo>
                      <a:pt x="1566082" y="1101944"/>
                    </a:lnTo>
                    <a:cubicBezTo>
                      <a:pt x="1579348" y="1127210"/>
                      <a:pt x="1592170" y="1153362"/>
                      <a:pt x="1606320" y="1179515"/>
                    </a:cubicBezTo>
                    <a:lnTo>
                      <a:pt x="2336783" y="2503975"/>
                    </a:lnTo>
                    <a:cubicBezTo>
                      <a:pt x="2457053" y="2725162"/>
                      <a:pt x="2230663" y="2905125"/>
                      <a:pt x="2098896" y="2905125"/>
                    </a:cubicBezTo>
                    <a:lnTo>
                      <a:pt x="270969" y="2905125"/>
                    </a:lnTo>
                    <a:cubicBezTo>
                      <a:pt x="139203" y="2905125"/>
                      <a:pt x="-84535" y="2720729"/>
                      <a:pt x="33082" y="2503975"/>
                    </a:cubicBezTo>
                    <a:lnTo>
                      <a:pt x="763545" y="1179515"/>
                    </a:lnTo>
                    <a:cubicBezTo>
                      <a:pt x="777695" y="1153362"/>
                      <a:pt x="790518" y="1127210"/>
                      <a:pt x="803783" y="1101944"/>
                    </a:cubicBezTo>
                    <a:lnTo>
                      <a:pt x="803783" y="249555"/>
                    </a:lnTo>
                    <a:cubicBezTo>
                      <a:pt x="803783" y="243793"/>
                      <a:pt x="804225" y="237587"/>
                      <a:pt x="804667" y="231825"/>
                    </a:cubicBezTo>
                    <a:cubicBezTo>
                      <a:pt x="775484" y="217197"/>
                      <a:pt x="755144" y="186613"/>
                      <a:pt x="755144" y="151152"/>
                    </a:cubicBezTo>
                    <a:lnTo>
                      <a:pt x="755144" y="108156"/>
                    </a:lnTo>
                    <a:cubicBezTo>
                      <a:pt x="755144" y="58067"/>
                      <a:pt x="795382" y="0"/>
                      <a:pt x="84534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2C443EC8-8E68-47A3-A083-623E0BA0050D}"/>
                  </a:ext>
                </a:extLst>
              </p:cNvPr>
              <p:cNvSpPr>
                <a:spLocks/>
              </p:cNvSpPr>
              <p:nvPr/>
            </p:nvSpPr>
            <p:spPr bwMode="auto">
              <a:xfrm>
                <a:off x="2312454" y="3603813"/>
                <a:ext cx="1796940" cy="1348490"/>
              </a:xfrm>
              <a:custGeom>
                <a:avLst/>
                <a:gdLst>
                  <a:gd name="connsiteX0" fmla="*/ 615647 w 1796940"/>
                  <a:gd name="connsiteY0" fmla="*/ 486479 h 1348492"/>
                  <a:gd name="connsiteX1" fmla="*/ 518809 w 1796940"/>
                  <a:gd name="connsiteY1" fmla="*/ 584111 h 1348492"/>
                  <a:gd name="connsiteX2" fmla="*/ 615647 w 1796940"/>
                  <a:gd name="connsiteY2" fmla="*/ 681743 h 1348492"/>
                  <a:gd name="connsiteX3" fmla="*/ 653341 w 1796940"/>
                  <a:gd name="connsiteY3" fmla="*/ 674071 h 1348492"/>
                  <a:gd name="connsiteX4" fmla="*/ 663961 w 1796940"/>
                  <a:gd name="connsiteY4" fmla="*/ 666852 h 1348492"/>
                  <a:gd name="connsiteX5" fmla="*/ 630146 w 1796940"/>
                  <a:gd name="connsiteY5" fmla="*/ 717006 h 1348492"/>
                  <a:gd name="connsiteX6" fmla="*/ 617234 w 1796940"/>
                  <a:gd name="connsiteY6" fmla="*/ 780961 h 1348492"/>
                  <a:gd name="connsiteX7" fmla="*/ 781541 w 1796940"/>
                  <a:gd name="connsiteY7" fmla="*/ 945268 h 1348492"/>
                  <a:gd name="connsiteX8" fmla="*/ 945848 w 1796940"/>
                  <a:gd name="connsiteY8" fmla="*/ 780961 h 1348492"/>
                  <a:gd name="connsiteX9" fmla="*/ 781541 w 1796940"/>
                  <a:gd name="connsiteY9" fmla="*/ 616654 h 1348492"/>
                  <a:gd name="connsiteX10" fmla="*/ 717586 w 1796940"/>
                  <a:gd name="connsiteY10" fmla="*/ 629566 h 1348492"/>
                  <a:gd name="connsiteX11" fmla="*/ 685364 w 1796940"/>
                  <a:gd name="connsiteY11" fmla="*/ 651291 h 1348492"/>
                  <a:gd name="connsiteX12" fmla="*/ 704875 w 1796940"/>
                  <a:gd name="connsiteY12" fmla="*/ 622114 h 1348492"/>
                  <a:gd name="connsiteX13" fmla="*/ 712485 w 1796940"/>
                  <a:gd name="connsiteY13" fmla="*/ 584111 h 1348492"/>
                  <a:gd name="connsiteX14" fmla="*/ 615647 w 1796940"/>
                  <a:gd name="connsiteY14" fmla="*/ 486479 h 1348492"/>
                  <a:gd name="connsiteX15" fmla="*/ 1037922 w 1796940"/>
                  <a:gd name="connsiteY15" fmla="*/ 337254 h 1348492"/>
                  <a:gd name="connsiteX16" fmla="*/ 980772 w 1796940"/>
                  <a:gd name="connsiteY16" fmla="*/ 394404 h 1348492"/>
                  <a:gd name="connsiteX17" fmla="*/ 1037922 w 1796940"/>
                  <a:gd name="connsiteY17" fmla="*/ 451554 h 1348492"/>
                  <a:gd name="connsiteX18" fmla="*/ 1095072 w 1796940"/>
                  <a:gd name="connsiteY18" fmla="*/ 394404 h 1348492"/>
                  <a:gd name="connsiteX19" fmla="*/ 1037922 w 1796940"/>
                  <a:gd name="connsiteY19" fmla="*/ 337254 h 1348492"/>
                  <a:gd name="connsiteX20" fmla="*/ 1150202 w 1796940"/>
                  <a:gd name="connsiteY20" fmla="*/ 1095 h 1348492"/>
                  <a:gd name="connsiteX21" fmla="*/ 1254963 w 1796940"/>
                  <a:gd name="connsiteY21" fmla="*/ 77918 h 1348492"/>
                  <a:gd name="connsiteX22" fmla="*/ 1763091 w 1796940"/>
                  <a:gd name="connsiteY22" fmla="*/ 1045131 h 1348492"/>
                  <a:gd name="connsiteX23" fmla="*/ 1583986 w 1796940"/>
                  <a:gd name="connsiteY23" fmla="*/ 1348492 h 1348492"/>
                  <a:gd name="connsiteX24" fmla="*/ 209078 w 1796940"/>
                  <a:gd name="connsiteY24" fmla="*/ 1348492 h 1348492"/>
                  <a:gd name="connsiteX25" fmla="*/ 29973 w 1796940"/>
                  <a:gd name="connsiteY25" fmla="*/ 1045131 h 1348492"/>
                  <a:gd name="connsiteX26" fmla="*/ 528372 w 1796940"/>
                  <a:gd name="connsiteY26" fmla="*/ 127519 h 1348492"/>
                  <a:gd name="connsiteX27" fmla="*/ 1150202 w 1796940"/>
                  <a:gd name="connsiteY27" fmla="*/ 1095 h 13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6940" h="1348492">
                    <a:moveTo>
                      <a:pt x="615647" y="486479"/>
                    </a:moveTo>
                    <a:cubicBezTo>
                      <a:pt x="562165" y="486479"/>
                      <a:pt x="518809" y="530190"/>
                      <a:pt x="518809" y="584111"/>
                    </a:cubicBezTo>
                    <a:cubicBezTo>
                      <a:pt x="518809" y="638032"/>
                      <a:pt x="562165" y="681743"/>
                      <a:pt x="615647" y="681743"/>
                    </a:cubicBezTo>
                    <a:cubicBezTo>
                      <a:pt x="629018" y="681743"/>
                      <a:pt x="641755" y="679011"/>
                      <a:pt x="653341" y="674071"/>
                    </a:cubicBezTo>
                    <a:lnTo>
                      <a:pt x="663961" y="666852"/>
                    </a:lnTo>
                    <a:lnTo>
                      <a:pt x="630146" y="717006"/>
                    </a:lnTo>
                    <a:cubicBezTo>
                      <a:pt x="621832" y="736663"/>
                      <a:pt x="617234" y="758275"/>
                      <a:pt x="617234" y="780961"/>
                    </a:cubicBezTo>
                    <a:cubicBezTo>
                      <a:pt x="617234" y="871705"/>
                      <a:pt x="690797" y="945268"/>
                      <a:pt x="781541" y="945268"/>
                    </a:cubicBezTo>
                    <a:cubicBezTo>
                      <a:pt x="872285" y="945268"/>
                      <a:pt x="945848" y="871705"/>
                      <a:pt x="945848" y="780961"/>
                    </a:cubicBezTo>
                    <a:cubicBezTo>
                      <a:pt x="945848" y="690217"/>
                      <a:pt x="872285" y="616654"/>
                      <a:pt x="781541" y="616654"/>
                    </a:cubicBezTo>
                    <a:cubicBezTo>
                      <a:pt x="758855" y="616654"/>
                      <a:pt x="737243" y="621252"/>
                      <a:pt x="717586" y="629566"/>
                    </a:cubicBezTo>
                    <a:lnTo>
                      <a:pt x="685364" y="651291"/>
                    </a:lnTo>
                    <a:lnTo>
                      <a:pt x="704875" y="622114"/>
                    </a:lnTo>
                    <a:cubicBezTo>
                      <a:pt x="709776" y="610434"/>
                      <a:pt x="712485" y="597592"/>
                      <a:pt x="712485" y="584111"/>
                    </a:cubicBezTo>
                    <a:cubicBezTo>
                      <a:pt x="712485" y="530190"/>
                      <a:pt x="669129" y="486479"/>
                      <a:pt x="615647" y="486479"/>
                    </a:cubicBezTo>
                    <a:close/>
                    <a:moveTo>
                      <a:pt x="1037922" y="337254"/>
                    </a:moveTo>
                    <a:cubicBezTo>
                      <a:pt x="1006359" y="337254"/>
                      <a:pt x="980772" y="362841"/>
                      <a:pt x="980772" y="394404"/>
                    </a:cubicBezTo>
                    <a:cubicBezTo>
                      <a:pt x="980772" y="425967"/>
                      <a:pt x="1006359" y="451554"/>
                      <a:pt x="1037922" y="451554"/>
                    </a:cubicBezTo>
                    <a:cubicBezTo>
                      <a:pt x="1069485" y="451554"/>
                      <a:pt x="1095072" y="425967"/>
                      <a:pt x="1095072" y="394404"/>
                    </a:cubicBezTo>
                    <a:cubicBezTo>
                      <a:pt x="1095072" y="362841"/>
                      <a:pt x="1069485" y="337254"/>
                      <a:pt x="1037922" y="337254"/>
                    </a:cubicBezTo>
                    <a:close/>
                    <a:moveTo>
                      <a:pt x="1150202" y="1095"/>
                    </a:moveTo>
                    <a:cubicBezTo>
                      <a:pt x="1189817" y="-4980"/>
                      <a:pt x="1223454" y="13371"/>
                      <a:pt x="1254963" y="77918"/>
                    </a:cubicBezTo>
                    <a:lnTo>
                      <a:pt x="1763091" y="1045131"/>
                    </a:lnTo>
                    <a:cubicBezTo>
                      <a:pt x="1874534" y="1256820"/>
                      <a:pt x="1683489" y="1348492"/>
                      <a:pt x="1583986" y="1348492"/>
                    </a:cubicBezTo>
                    <a:lnTo>
                      <a:pt x="209078" y="1348492"/>
                    </a:lnTo>
                    <a:cubicBezTo>
                      <a:pt x="110018" y="1348492"/>
                      <a:pt x="-71741" y="1232462"/>
                      <a:pt x="29973" y="1045131"/>
                    </a:cubicBezTo>
                    <a:lnTo>
                      <a:pt x="528372" y="127519"/>
                    </a:lnTo>
                    <a:cubicBezTo>
                      <a:pt x="858721" y="257389"/>
                      <a:pt x="1031358" y="19322"/>
                      <a:pt x="1150202" y="10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67">
                <a:extLst>
                  <a:ext uri="{FF2B5EF4-FFF2-40B4-BE49-F238E27FC236}">
                    <a16:creationId xmlns:a16="http://schemas.microsoft.com/office/drawing/2014/main" id="{BE1D4667-C481-405B-A618-9621FD3F7B0B}"/>
                  </a:ext>
                </a:extLst>
              </p:cNvPr>
              <p:cNvSpPr>
                <a:spLocks/>
              </p:cNvSpPr>
              <p:nvPr/>
            </p:nvSpPr>
            <p:spPr bwMode="auto">
              <a:xfrm>
                <a:off x="3301169" y="2437704"/>
                <a:ext cx="84137" cy="909639"/>
              </a:xfrm>
              <a:custGeom>
                <a:avLst/>
                <a:gdLst>
                  <a:gd name="T0" fmla="*/ 94 w 188"/>
                  <a:gd name="T1" fmla="*/ 0 h 2052"/>
                  <a:gd name="T2" fmla="*/ 94 w 188"/>
                  <a:gd name="T3" fmla="*/ 0 h 2052"/>
                  <a:gd name="T4" fmla="*/ 188 w 188"/>
                  <a:gd name="T5" fmla="*/ 94 h 2052"/>
                  <a:gd name="T6" fmla="*/ 188 w 188"/>
                  <a:gd name="T7" fmla="*/ 1957 h 2052"/>
                  <a:gd name="T8" fmla="*/ 94 w 188"/>
                  <a:gd name="T9" fmla="*/ 2052 h 2052"/>
                  <a:gd name="T10" fmla="*/ 94 w 188"/>
                  <a:gd name="T11" fmla="*/ 2052 h 2052"/>
                  <a:gd name="T12" fmla="*/ 0 w 188"/>
                  <a:gd name="T13" fmla="*/ 1957 h 2052"/>
                  <a:gd name="T14" fmla="*/ 0 w 188"/>
                  <a:gd name="T15" fmla="*/ 94 h 2052"/>
                  <a:gd name="T16" fmla="*/ 94 w 188"/>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52">
                    <a:moveTo>
                      <a:pt x="94" y="0"/>
                    </a:moveTo>
                    <a:lnTo>
                      <a:pt x="94" y="0"/>
                    </a:lnTo>
                    <a:cubicBezTo>
                      <a:pt x="146" y="0"/>
                      <a:pt x="188" y="42"/>
                      <a:pt x="188" y="94"/>
                    </a:cubicBezTo>
                    <a:lnTo>
                      <a:pt x="188" y="1957"/>
                    </a:lnTo>
                    <a:cubicBezTo>
                      <a:pt x="188" y="2009"/>
                      <a:pt x="146" y="2052"/>
                      <a:pt x="94" y="2052"/>
                    </a:cubicBezTo>
                    <a:lnTo>
                      <a:pt x="94" y="2052"/>
                    </a:lnTo>
                    <a:cubicBezTo>
                      <a:pt x="42" y="2052"/>
                      <a:pt x="0" y="2009"/>
                      <a:pt x="0" y="1957"/>
                    </a:cubicBezTo>
                    <a:lnTo>
                      <a:pt x="0" y="94"/>
                    </a:lnTo>
                    <a:cubicBezTo>
                      <a:pt x="0" y="42"/>
                      <a:pt x="42"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1" name="TextBox 40">
            <a:extLst>
              <a:ext uri="{FF2B5EF4-FFF2-40B4-BE49-F238E27FC236}">
                <a16:creationId xmlns:a16="http://schemas.microsoft.com/office/drawing/2014/main" id="{D8E136C9-3F74-4F48-89DF-087A9D37A430}"/>
              </a:ext>
            </a:extLst>
          </p:cNvPr>
          <p:cNvSpPr txBox="1"/>
          <p:nvPr/>
        </p:nvSpPr>
        <p:spPr bwMode="gray">
          <a:xfrm>
            <a:off x="9976022" y="2103326"/>
            <a:ext cx="1097280" cy="523220"/>
          </a:xfrm>
          <a:prstGeom prst="rect">
            <a:avLst/>
          </a:prstGeom>
          <a:solidFill>
            <a:srgbClr val="B14038"/>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Reference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a:t>
            </a:r>
            <a:r>
              <a:rPr kumimoji="0" lang="en-US" sz="1400" b="1" i="0" u="none" strike="noStrike" kern="1200" cap="none" spc="0" normalizeH="0" baseline="0" noProof="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igarette</a:t>
            </a:r>
            <a:endParaRPr kumimoji="0" lang="en-US" sz="14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Straight Connector 39">
            <a:extLst>
              <a:ext uri="{FF2B5EF4-FFF2-40B4-BE49-F238E27FC236}">
                <a16:creationId xmlns:a16="http://schemas.microsoft.com/office/drawing/2014/main" id="{923874BC-4D9E-4EA9-A13B-D6CAF338AC4D}"/>
              </a:ext>
            </a:extLst>
          </p:cNvPr>
          <p:cNvCxnSpPr>
            <a:cxnSpLocks/>
          </p:cNvCxnSpPr>
          <p:nvPr/>
        </p:nvCxnSpPr>
        <p:spPr bwMode="gray">
          <a:xfrm>
            <a:off x="2286000" y="2449667"/>
            <a:ext cx="7696200" cy="0"/>
          </a:xfrm>
          <a:prstGeom prst="line">
            <a:avLst/>
          </a:prstGeom>
          <a:ln w="50800" cap="rnd">
            <a:solidFill>
              <a:srgbClr val="B14038"/>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5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6">
            <a:extLst>
              <a:ext uri="{FF2B5EF4-FFF2-40B4-BE49-F238E27FC236}">
                <a16:creationId xmlns:a16="http://schemas.microsoft.com/office/drawing/2014/main" id="{E1E97676-3B61-4B0E-91E0-0FAEEC9A102A}"/>
              </a:ext>
            </a:extLst>
          </p:cNvPr>
          <p:cNvSpPr>
            <a:spLocks noGrp="1"/>
          </p:cNvSpPr>
          <p:nvPr>
            <p:ph type="title"/>
          </p:nvPr>
        </p:nvSpPr>
        <p:spPr>
          <a:xfrm>
            <a:off x="457200" y="182880"/>
            <a:ext cx="10698480" cy="594360"/>
          </a:xfrm>
        </p:spPr>
        <p:txBody>
          <a:bodyPr/>
          <a:lstStyle/>
          <a:p>
            <a:r>
              <a:rPr lang="en-US"/>
              <a:t>Reduced Exposure</a:t>
            </a:r>
          </a:p>
        </p:txBody>
      </p:sp>
      <p:sp>
        <p:nvSpPr>
          <p:cNvPr id="9" name="Text Placeholder 8">
            <a:extLst>
              <a:ext uri="{FF2B5EF4-FFF2-40B4-BE49-F238E27FC236}">
                <a16:creationId xmlns:a16="http://schemas.microsoft.com/office/drawing/2014/main" id="{9C3AAC66-F0E4-4DAD-BB59-C008193F774A}"/>
              </a:ext>
            </a:extLst>
          </p:cNvPr>
          <p:cNvSpPr>
            <a:spLocks noGrp="1"/>
          </p:cNvSpPr>
          <p:nvPr>
            <p:ph type="body" sz="quarter" idx="16"/>
          </p:nvPr>
        </p:nvSpPr>
        <p:spPr/>
        <p:txBody>
          <a:bodyPr/>
          <a:lstStyle/>
          <a:p>
            <a:pPr marL="0" indent="0">
              <a:tabLst/>
            </a:pPr>
            <a:r>
              <a:rPr lang="en-US"/>
              <a:t>Source: Haziza (2019) Nicotine &amp; Tobacco Research, 2020, 539–548 (DOI: </a:t>
            </a:r>
            <a:r>
              <a:rPr lang="fr-CH">
                <a:hlinkClick r:id="rId4">
                  <a:extLst>
                    <a:ext uri="{A12FA001-AC4F-418D-AE19-62706E023703}">
                      <ahyp:hlinkClr xmlns:ahyp="http://schemas.microsoft.com/office/drawing/2018/hyperlinkcolor" val="tx"/>
                    </a:ext>
                  </a:extLst>
                </a:hlinkClick>
              </a:rPr>
              <a:t>10.1093/</a:t>
            </a:r>
            <a:r>
              <a:rPr lang="fr-CH" err="1">
                <a:hlinkClick r:id="rId4">
                  <a:extLst>
                    <a:ext uri="{A12FA001-AC4F-418D-AE19-62706E023703}">
                      <ahyp:hlinkClr xmlns:ahyp="http://schemas.microsoft.com/office/drawing/2018/hyperlinkcolor" val="tx"/>
                    </a:ext>
                  </a:extLst>
                </a:hlinkClick>
              </a:rPr>
              <a:t>ntr</a:t>
            </a:r>
            <a:r>
              <a:rPr lang="fr-CH">
                <a:hlinkClick r:id="rId4">
                  <a:extLst>
                    <a:ext uri="{A12FA001-AC4F-418D-AE19-62706E023703}">
                      <ahyp:hlinkClr xmlns:ahyp="http://schemas.microsoft.com/office/drawing/2018/hyperlinkcolor" val="tx"/>
                    </a:ext>
                  </a:extLst>
                </a:hlinkClick>
              </a:rPr>
              <a:t>/ntz013</a:t>
            </a:r>
            <a:r>
              <a:rPr lang="fr-CH"/>
              <a:t>)</a:t>
            </a:r>
            <a:endParaRPr lang="en-US"/>
          </a:p>
        </p:txBody>
      </p:sp>
      <p:sp>
        <p:nvSpPr>
          <p:cNvPr id="57" name="Text Placeholder 4">
            <a:extLst>
              <a:ext uri="{FF2B5EF4-FFF2-40B4-BE49-F238E27FC236}">
                <a16:creationId xmlns:a16="http://schemas.microsoft.com/office/drawing/2014/main" id="{98AFB651-D073-497E-ADC0-B04A0DDF9FE0}"/>
              </a:ext>
            </a:extLst>
          </p:cNvPr>
          <p:cNvSpPr txBox="1">
            <a:spLocks/>
          </p:cNvSpPr>
          <p:nvPr/>
        </p:nvSpPr>
        <p:spPr bwMode="gray">
          <a:xfrm>
            <a:off x="533400" y="1693237"/>
            <a:ext cx="5448300" cy="647700"/>
          </a:xfrm>
          <a:prstGeom prst="rect">
            <a:avLst/>
          </a:prstGeom>
          <a:solidFill>
            <a:schemeClr val="tx2"/>
          </a:solidFill>
          <a:ln w="28575" cap="flat" cmpd="sng" algn="ctr">
            <a:noFill/>
            <a:prstDash val="solid"/>
            <a:miter lim="800000"/>
            <a:headEnd type="none" w="med" len="med"/>
            <a:tailEnd type="none" w="med" len="med"/>
          </a:ln>
          <a:effectLst/>
        </p:spPr>
        <p:txBody>
          <a:bodyPr vert="horz" wrap="square" lIns="91429" tIns="45715" rIns="91429" bIns="18288"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1800" b="1" i="0" u="none" strike="noStrike" kern="1200" cap="none" spc="0" normalizeH="0" baseline="0" noProof="0">
                <a:ln>
                  <a:noFill/>
                </a:ln>
                <a:solidFill>
                  <a:prstClr val="white"/>
                </a:solidFill>
                <a:effectLst/>
                <a:uLnTx/>
                <a:uFillTx/>
                <a:latin typeface="IQOS"/>
                <a:ea typeface="+mn-ea"/>
                <a:cs typeface="+mn-cs"/>
              </a:rPr>
              <a:t>HPHCs Are Drastically Reduced in</a:t>
            </a:r>
            <a:br>
              <a:rPr kumimoji="0" lang="en-US" sz="1800" b="1" i="0" u="none" strike="noStrike" kern="1200" cap="none" spc="0" normalizeH="0" baseline="0" noProof="0">
                <a:ln>
                  <a:noFill/>
                </a:ln>
                <a:solidFill>
                  <a:prstClr val="white"/>
                </a:solidFill>
                <a:effectLst/>
                <a:uLnTx/>
                <a:uFillTx/>
                <a:latin typeface="IQOS"/>
                <a:ea typeface="+mn-ea"/>
                <a:cs typeface="+mn-cs"/>
              </a:rPr>
            </a:br>
            <a:r>
              <a:rPr kumimoji="0" lang="en-US" sz="1800" b="1" i="0" u="none" strike="noStrike" kern="1200" cap="none" spc="0" normalizeH="0" baseline="0" noProof="0">
                <a:ln>
                  <a:noFill/>
                </a:ln>
                <a:solidFill>
                  <a:prstClr val="white"/>
                </a:solidFill>
                <a:effectLst/>
                <a:uLnTx/>
                <a:uFillTx/>
                <a:latin typeface="IQOS"/>
                <a:ea typeface="+mn-ea"/>
                <a:cs typeface="+mn-cs"/>
              </a:rPr>
              <a:t>THS Aerosol </a:t>
            </a:r>
          </a:p>
        </p:txBody>
      </p:sp>
      <p:sp>
        <p:nvSpPr>
          <p:cNvPr id="58" name="Text Placeholder 4">
            <a:extLst>
              <a:ext uri="{FF2B5EF4-FFF2-40B4-BE49-F238E27FC236}">
                <a16:creationId xmlns:a16="http://schemas.microsoft.com/office/drawing/2014/main" id="{9EC53D3B-43E7-4F14-934C-E63539E3131A}"/>
              </a:ext>
            </a:extLst>
          </p:cNvPr>
          <p:cNvSpPr txBox="1">
            <a:spLocks/>
          </p:cNvSpPr>
          <p:nvPr/>
        </p:nvSpPr>
        <p:spPr bwMode="gray">
          <a:xfrm>
            <a:off x="6210300" y="1693237"/>
            <a:ext cx="5448300" cy="647700"/>
          </a:xfrm>
          <a:prstGeom prst="rect">
            <a:avLst/>
          </a:prstGeom>
          <a:solidFill>
            <a:schemeClr val="tx2"/>
          </a:solidFill>
          <a:ln w="28575" cap="flat" cmpd="sng" algn="ctr">
            <a:noFill/>
            <a:prstDash val="solid"/>
            <a:miter lim="800000"/>
            <a:headEnd type="none" w="med" len="med"/>
            <a:tailEnd type="none" w="med" len="med"/>
          </a:ln>
          <a:effectLst/>
        </p:spPr>
        <p:txBody>
          <a:bodyPr vert="horz" wrap="square" lIns="91429" tIns="45715" rIns="91429" bIns="18288"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1800" b="1" i="0" u="none" strike="noStrike" kern="1200" cap="none" spc="0" normalizeH="0" baseline="0" noProof="0">
                <a:ln>
                  <a:noFill/>
                </a:ln>
                <a:solidFill>
                  <a:prstClr val="white"/>
                </a:solidFill>
                <a:effectLst/>
                <a:uLnTx/>
                <a:uFillTx/>
                <a:latin typeface="IQOS"/>
                <a:ea typeface="+mn-ea"/>
                <a:cs typeface="+mn-cs"/>
              </a:rPr>
              <a:t>Exposure is Significantly Reduced</a:t>
            </a:r>
          </a:p>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1800" b="1" i="0" u="none" strike="noStrike" kern="1200" cap="none" spc="0" normalizeH="0" baseline="0" noProof="0">
                <a:ln>
                  <a:noFill/>
                </a:ln>
                <a:solidFill>
                  <a:prstClr val="white"/>
                </a:solidFill>
                <a:effectLst/>
                <a:uLnTx/>
                <a:uFillTx/>
                <a:latin typeface="IQOS"/>
                <a:ea typeface="+mn-ea"/>
                <a:cs typeface="+mn-cs"/>
              </a:rPr>
              <a:t>After Switching to THS</a:t>
            </a:r>
          </a:p>
        </p:txBody>
      </p:sp>
      <p:sp>
        <p:nvSpPr>
          <p:cNvPr id="74" name="Arrow: Pentagon 77">
            <a:extLst>
              <a:ext uri="{FF2B5EF4-FFF2-40B4-BE49-F238E27FC236}">
                <a16:creationId xmlns:a16="http://schemas.microsoft.com/office/drawing/2014/main" id="{289D7252-C444-45C2-83BA-093FEA00E4FA}"/>
              </a:ext>
            </a:extLst>
          </p:cNvPr>
          <p:cNvSpPr/>
          <p:nvPr/>
        </p:nvSpPr>
        <p:spPr bwMode="auto">
          <a:xfrm>
            <a:off x="5330372" y="3615248"/>
            <a:ext cx="1378855" cy="1069541"/>
          </a:xfrm>
          <a:prstGeom prst="rightArrow">
            <a:avLst>
              <a:gd name="adj1" fmla="val 72401"/>
              <a:gd name="adj2" fmla="val 50000"/>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ts val="200"/>
              </a:spcAft>
              <a:buClr>
                <a:srgbClr val="000000"/>
              </a:buClr>
              <a:buSzTx/>
              <a:buFontTx/>
              <a:buNone/>
              <a:tabLst/>
              <a:defRPr/>
            </a:pPr>
            <a:r>
              <a:rPr kumimoji="0" lang="en-US" sz="1800" b="1" i="0" u="none" strike="noStrike" kern="0" cap="none" spc="0" normalizeH="0" baseline="0" noProof="0">
                <a:ln>
                  <a:noFill/>
                </a:ln>
                <a:solidFill>
                  <a:srgbClr val="FFFFFF"/>
                </a:solidFill>
                <a:effectLst/>
                <a:uLnTx/>
                <a:uFillTx/>
                <a:latin typeface="Open Sans"/>
                <a:ea typeface="+mn-ea"/>
                <a:cs typeface="+mn-cs"/>
              </a:rPr>
              <a:t>Leads to</a:t>
            </a:r>
          </a:p>
        </p:txBody>
      </p:sp>
      <p:graphicFrame>
        <p:nvGraphicFramePr>
          <p:cNvPr id="75" name="Chart 74">
            <a:extLst>
              <a:ext uri="{FF2B5EF4-FFF2-40B4-BE49-F238E27FC236}">
                <a16:creationId xmlns:a16="http://schemas.microsoft.com/office/drawing/2014/main" id="{4B99CE1E-97A1-424E-97C2-E366500AD313}"/>
              </a:ext>
            </a:extLst>
          </p:cNvPr>
          <p:cNvGraphicFramePr>
            <a:graphicFrameLocks/>
          </p:cNvGraphicFramePr>
          <p:nvPr>
            <p:custDataLst>
              <p:tags r:id="rId1"/>
            </p:custDataLst>
          </p:nvPr>
        </p:nvGraphicFramePr>
        <p:xfrm>
          <a:off x="952500" y="2872141"/>
          <a:ext cx="4305300" cy="2456708"/>
        </p:xfrm>
        <a:graphic>
          <a:graphicData uri="http://schemas.openxmlformats.org/drawingml/2006/chart">
            <c:chart xmlns:c="http://schemas.openxmlformats.org/drawingml/2006/chart" xmlns:r="http://schemas.openxmlformats.org/officeDocument/2006/relationships" r:id="rId5"/>
          </a:graphicData>
        </a:graphic>
      </p:graphicFrame>
      <p:cxnSp>
        <p:nvCxnSpPr>
          <p:cNvPr id="76" name="Straight Arrow Connector 75">
            <a:extLst>
              <a:ext uri="{FF2B5EF4-FFF2-40B4-BE49-F238E27FC236}">
                <a16:creationId xmlns:a16="http://schemas.microsoft.com/office/drawing/2014/main" id="{D740D445-04B7-481A-AB74-1947178ACA47}"/>
              </a:ext>
            </a:extLst>
          </p:cNvPr>
          <p:cNvCxnSpPr/>
          <p:nvPr/>
        </p:nvCxnSpPr>
        <p:spPr>
          <a:xfrm>
            <a:off x="4277958" y="3327869"/>
            <a:ext cx="0" cy="1473149"/>
          </a:xfrm>
          <a:prstGeom prst="straightConnector1">
            <a:avLst/>
          </a:prstGeom>
          <a:noFill/>
          <a:ln w="38100" cap="flat" cmpd="sng" algn="ctr">
            <a:solidFill>
              <a:srgbClr val="000000"/>
            </a:solidFill>
            <a:prstDash val="solid"/>
            <a:tailEnd type="triangle"/>
          </a:ln>
          <a:effectLst/>
        </p:spPr>
      </p:cxnSp>
      <p:sp>
        <p:nvSpPr>
          <p:cNvPr id="77" name="TextBox 76">
            <a:extLst>
              <a:ext uri="{FF2B5EF4-FFF2-40B4-BE49-F238E27FC236}">
                <a16:creationId xmlns:a16="http://schemas.microsoft.com/office/drawing/2014/main" id="{5481AE59-7809-45F2-9F0A-351B28F4F868}"/>
              </a:ext>
            </a:extLst>
          </p:cNvPr>
          <p:cNvSpPr txBox="1"/>
          <p:nvPr/>
        </p:nvSpPr>
        <p:spPr>
          <a:xfrm>
            <a:off x="3837786" y="3879777"/>
            <a:ext cx="884858" cy="369332"/>
          </a:xfrm>
          <a:prstGeom prst="rect">
            <a:avLst/>
          </a:prstGeom>
          <a:solidFill>
            <a:srgbClr val="FFFFFF"/>
          </a:solidFill>
          <a:ln>
            <a:noFill/>
          </a:ln>
        </p:spPr>
        <p:txBody>
          <a:bodyPr wrap="non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ea typeface="+mn-ea"/>
                <a:cs typeface="+mn-cs"/>
              </a:rPr>
              <a:t>- 98.6%*</a:t>
            </a:r>
          </a:p>
        </p:txBody>
      </p:sp>
      <p:pic>
        <p:nvPicPr>
          <p:cNvPr id="80" name="Picture 79">
            <a:extLst>
              <a:ext uri="{FF2B5EF4-FFF2-40B4-BE49-F238E27FC236}">
                <a16:creationId xmlns:a16="http://schemas.microsoft.com/office/drawing/2014/main" id="{4B2AE551-5996-4196-8FB8-526F6F4E7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9638" y="1772393"/>
            <a:ext cx="502316" cy="505031"/>
          </a:xfrm>
          <a:prstGeom prst="rect">
            <a:avLst/>
          </a:prstGeom>
        </p:spPr>
      </p:pic>
      <p:grpSp>
        <p:nvGrpSpPr>
          <p:cNvPr id="17" name="Group 16">
            <a:extLst>
              <a:ext uri="{FF2B5EF4-FFF2-40B4-BE49-F238E27FC236}">
                <a16:creationId xmlns:a16="http://schemas.microsoft.com/office/drawing/2014/main" id="{043761EE-4DB8-4A03-B980-32EEB3D39A90}"/>
              </a:ext>
            </a:extLst>
          </p:cNvPr>
          <p:cNvGrpSpPr/>
          <p:nvPr/>
        </p:nvGrpSpPr>
        <p:grpSpPr>
          <a:xfrm>
            <a:off x="4038600" y="2586174"/>
            <a:ext cx="4343400" cy="184666"/>
            <a:chOff x="2781300" y="5486400"/>
            <a:chExt cx="4343400" cy="184666"/>
          </a:xfrm>
        </p:grpSpPr>
        <p:sp>
          <p:nvSpPr>
            <p:cNvPr id="18" name="Rectangle 17">
              <a:extLst>
                <a:ext uri="{FF2B5EF4-FFF2-40B4-BE49-F238E27FC236}">
                  <a16:creationId xmlns:a16="http://schemas.microsoft.com/office/drawing/2014/main" id="{40134D61-9833-461F-B99E-25012BA4125C}"/>
                </a:ext>
              </a:extLst>
            </p:cNvPr>
            <p:cNvSpPr/>
            <p:nvPr/>
          </p:nvSpPr>
          <p:spPr>
            <a:xfrm>
              <a:off x="3200400" y="5486400"/>
              <a:ext cx="724557" cy="184666"/>
            </a:xfrm>
            <a:prstGeom prst="rect">
              <a:avLst/>
            </a:prstGeom>
            <a:noFill/>
            <a:ln w="25400" cap="flat" cmpd="sng" algn="ctr">
              <a:noFill/>
              <a:prstDash val="solid"/>
            </a:ln>
            <a:effectLst/>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Open Sans"/>
                  <a:ea typeface="+mn-ea"/>
                  <a:cs typeface="+mn-cs"/>
                </a:rPr>
                <a:t>Cigarettes</a:t>
              </a:r>
            </a:p>
          </p:txBody>
        </p:sp>
        <p:sp>
          <p:nvSpPr>
            <p:cNvPr id="19" name="Rectangle 18">
              <a:extLst>
                <a:ext uri="{FF2B5EF4-FFF2-40B4-BE49-F238E27FC236}">
                  <a16:creationId xmlns:a16="http://schemas.microsoft.com/office/drawing/2014/main" id="{25452622-8814-4771-BDEE-8ECDB80CAFE8}"/>
                </a:ext>
              </a:extLst>
            </p:cNvPr>
            <p:cNvSpPr/>
            <p:nvPr/>
          </p:nvSpPr>
          <p:spPr>
            <a:xfrm>
              <a:off x="5670776" y="5486400"/>
              <a:ext cx="1453924" cy="184666"/>
            </a:xfrm>
            <a:prstGeom prst="rect">
              <a:avLst/>
            </a:prstGeom>
            <a:noFill/>
            <a:ln w="25400" cap="flat" cmpd="sng" algn="ctr">
              <a:noFill/>
              <a:prstDash val="solid"/>
            </a:ln>
            <a:effectLst/>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Open Sans"/>
                  <a:ea typeface="+mn-ea"/>
                  <a:cs typeface="+mn-cs"/>
                </a:rPr>
                <a:t>Smoking Abstinence</a:t>
              </a:r>
            </a:p>
          </p:txBody>
        </p:sp>
        <p:grpSp>
          <p:nvGrpSpPr>
            <p:cNvPr id="20" name="Group 19">
              <a:extLst>
                <a:ext uri="{FF2B5EF4-FFF2-40B4-BE49-F238E27FC236}">
                  <a16:creationId xmlns:a16="http://schemas.microsoft.com/office/drawing/2014/main" id="{67ACD587-497A-4C51-BFAB-ACC57E5BED42}"/>
                </a:ext>
              </a:extLst>
            </p:cNvPr>
            <p:cNvGrpSpPr/>
            <p:nvPr/>
          </p:nvGrpSpPr>
          <p:grpSpPr bwMode="gray">
            <a:xfrm>
              <a:off x="2781300" y="5521583"/>
              <a:ext cx="342900" cy="114300"/>
              <a:chOff x="2819400" y="5467350"/>
              <a:chExt cx="342900" cy="114300"/>
            </a:xfrm>
          </p:grpSpPr>
          <p:cxnSp>
            <p:nvCxnSpPr>
              <p:cNvPr id="29" name="Straight Connector 28">
                <a:extLst>
                  <a:ext uri="{FF2B5EF4-FFF2-40B4-BE49-F238E27FC236}">
                    <a16:creationId xmlns:a16="http://schemas.microsoft.com/office/drawing/2014/main" id="{E360EAD6-31AE-41A9-A266-D1F5F02F8BCD}"/>
                  </a:ext>
                </a:extLst>
              </p:cNvPr>
              <p:cNvCxnSpPr>
                <a:cxnSpLocks/>
              </p:cNvCxnSpPr>
              <p:nvPr/>
            </p:nvCxnSpPr>
            <p:spPr bwMode="gray">
              <a:xfrm>
                <a:off x="2819400" y="5524500"/>
                <a:ext cx="342900" cy="0"/>
              </a:xfrm>
              <a:prstGeom prst="line">
                <a:avLst/>
              </a:prstGeom>
              <a:noFill/>
              <a:ln w="28575" cap="rnd">
                <a:solidFill>
                  <a:schemeClr val="accent1"/>
                </a:solidFill>
                <a:prstDash val="solid"/>
                <a:round/>
                <a:headEnd/>
                <a:tailEnd/>
              </a:ln>
              <a:effectLst/>
            </p:spPr>
          </p:cxnSp>
          <p:sp>
            <p:nvSpPr>
              <p:cNvPr id="30" name="Oval 29">
                <a:extLst>
                  <a:ext uri="{FF2B5EF4-FFF2-40B4-BE49-F238E27FC236}">
                    <a16:creationId xmlns:a16="http://schemas.microsoft.com/office/drawing/2014/main" id="{AD4B329A-8773-4630-9781-D7BC87E51C08}"/>
                  </a:ext>
                </a:extLst>
              </p:cNvPr>
              <p:cNvSpPr/>
              <p:nvPr/>
            </p:nvSpPr>
            <p:spPr bwMode="gray">
              <a:xfrm>
                <a:off x="2933700" y="5467350"/>
                <a:ext cx="114300" cy="114300"/>
              </a:xfrm>
              <a:prstGeom prst="ellipse">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800" b="1" i="0" u="none" strike="noStrike" kern="1200" cap="none" spc="0" normalizeH="0" baseline="0" noProof="0" err="1">
                  <a:ln>
                    <a:noFill/>
                  </a:ln>
                  <a:solidFill>
                    <a:prstClr val="white"/>
                  </a:solidFill>
                  <a:effectLst/>
                  <a:uLnTx/>
                  <a:uFillTx/>
                  <a:latin typeface="IQOS"/>
                  <a:ea typeface="+mn-ea"/>
                  <a:cs typeface="+mn-cs"/>
                </a:endParaRPr>
              </a:p>
            </p:txBody>
          </p:sp>
        </p:grpSp>
        <p:grpSp>
          <p:nvGrpSpPr>
            <p:cNvPr id="21" name="Group 20">
              <a:extLst>
                <a:ext uri="{FF2B5EF4-FFF2-40B4-BE49-F238E27FC236}">
                  <a16:creationId xmlns:a16="http://schemas.microsoft.com/office/drawing/2014/main" id="{3627B4CD-FBDA-4ABD-BCF9-EF5C7FA6D7D4}"/>
                </a:ext>
              </a:extLst>
            </p:cNvPr>
            <p:cNvGrpSpPr/>
            <p:nvPr/>
          </p:nvGrpSpPr>
          <p:grpSpPr>
            <a:xfrm>
              <a:off x="4203094" y="5486400"/>
              <a:ext cx="702832" cy="184666"/>
              <a:chOff x="4114800" y="5486400"/>
              <a:chExt cx="702832" cy="184666"/>
            </a:xfrm>
          </p:grpSpPr>
          <p:sp>
            <p:nvSpPr>
              <p:cNvPr id="25" name="Rectangle 24">
                <a:extLst>
                  <a:ext uri="{FF2B5EF4-FFF2-40B4-BE49-F238E27FC236}">
                    <a16:creationId xmlns:a16="http://schemas.microsoft.com/office/drawing/2014/main" id="{B2B0BA29-A227-4B6E-B94A-1FF172F5BE2C}"/>
                  </a:ext>
                </a:extLst>
              </p:cNvPr>
              <p:cNvSpPr/>
              <p:nvPr/>
            </p:nvSpPr>
            <p:spPr>
              <a:xfrm>
                <a:off x="4533900" y="5486400"/>
                <a:ext cx="283732" cy="184666"/>
              </a:xfrm>
              <a:prstGeom prst="rect">
                <a:avLst/>
              </a:prstGeom>
              <a:noFill/>
              <a:ln w="25400" cap="flat" cmpd="sng" algn="ctr">
                <a:noFill/>
                <a:prstDash val="solid"/>
              </a:ln>
              <a:effectLst/>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Open Sans"/>
                    <a:ea typeface="+mn-ea"/>
                    <a:cs typeface="+mn-cs"/>
                  </a:rPr>
                  <a:t>THS</a:t>
                </a:r>
              </a:p>
            </p:txBody>
          </p:sp>
          <p:grpSp>
            <p:nvGrpSpPr>
              <p:cNvPr id="26" name="Group 25">
                <a:extLst>
                  <a:ext uri="{FF2B5EF4-FFF2-40B4-BE49-F238E27FC236}">
                    <a16:creationId xmlns:a16="http://schemas.microsoft.com/office/drawing/2014/main" id="{29DDD140-603B-4D56-A14A-35918029CD24}"/>
                  </a:ext>
                </a:extLst>
              </p:cNvPr>
              <p:cNvGrpSpPr/>
              <p:nvPr/>
            </p:nvGrpSpPr>
            <p:grpSpPr bwMode="gray">
              <a:xfrm>
                <a:off x="4114800" y="5521583"/>
                <a:ext cx="342900" cy="114300"/>
                <a:chOff x="2819400" y="5467350"/>
                <a:chExt cx="342900" cy="114300"/>
              </a:xfrm>
            </p:grpSpPr>
            <p:cxnSp>
              <p:nvCxnSpPr>
                <p:cNvPr id="27" name="Straight Connector 26">
                  <a:extLst>
                    <a:ext uri="{FF2B5EF4-FFF2-40B4-BE49-F238E27FC236}">
                      <a16:creationId xmlns:a16="http://schemas.microsoft.com/office/drawing/2014/main" id="{05319B31-1E73-4FB6-96A1-765C154210D9}"/>
                    </a:ext>
                  </a:extLst>
                </p:cNvPr>
                <p:cNvCxnSpPr>
                  <a:cxnSpLocks/>
                </p:cNvCxnSpPr>
                <p:nvPr/>
              </p:nvCxnSpPr>
              <p:spPr bwMode="gray">
                <a:xfrm>
                  <a:off x="2819400" y="5524500"/>
                  <a:ext cx="342900" cy="0"/>
                </a:xfrm>
                <a:prstGeom prst="line">
                  <a:avLst/>
                </a:prstGeom>
                <a:noFill/>
                <a:ln w="28575" cap="rnd">
                  <a:solidFill>
                    <a:srgbClr val="FFC000"/>
                  </a:solidFill>
                  <a:prstDash val="solid"/>
                  <a:round/>
                  <a:headEnd/>
                  <a:tailEnd/>
                </a:ln>
                <a:effectLst/>
              </p:spPr>
            </p:cxnSp>
            <p:sp>
              <p:nvSpPr>
                <p:cNvPr id="28" name="Oval 27">
                  <a:extLst>
                    <a:ext uri="{FF2B5EF4-FFF2-40B4-BE49-F238E27FC236}">
                      <a16:creationId xmlns:a16="http://schemas.microsoft.com/office/drawing/2014/main" id="{79893508-30CC-4837-A445-F89F44DD17AA}"/>
                    </a:ext>
                  </a:extLst>
                </p:cNvPr>
                <p:cNvSpPr/>
                <p:nvPr/>
              </p:nvSpPr>
              <p:spPr bwMode="gray">
                <a:xfrm>
                  <a:off x="2933700" y="5467350"/>
                  <a:ext cx="114300" cy="114300"/>
                </a:xfrm>
                <a:prstGeom prst="ellipse">
                  <a:avLst/>
                </a:prstGeom>
                <a:solidFill>
                  <a:srgbClr val="FFC00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800" b="1" i="0" u="none" strike="noStrike" kern="1200" cap="none" spc="0" normalizeH="0" baseline="0" noProof="0" err="1">
                    <a:ln>
                      <a:noFill/>
                    </a:ln>
                    <a:solidFill>
                      <a:prstClr val="white"/>
                    </a:solidFill>
                    <a:effectLst/>
                    <a:uLnTx/>
                    <a:uFillTx/>
                    <a:latin typeface="IQOS"/>
                    <a:ea typeface="+mn-ea"/>
                    <a:cs typeface="+mn-cs"/>
                  </a:endParaRPr>
                </a:p>
              </p:txBody>
            </p:sp>
          </p:grpSp>
        </p:grpSp>
        <p:grpSp>
          <p:nvGrpSpPr>
            <p:cNvPr id="22" name="Group 21">
              <a:extLst>
                <a:ext uri="{FF2B5EF4-FFF2-40B4-BE49-F238E27FC236}">
                  <a16:creationId xmlns:a16="http://schemas.microsoft.com/office/drawing/2014/main" id="{63D87B5C-BDE8-432B-9959-EC253BE7227F}"/>
                </a:ext>
              </a:extLst>
            </p:cNvPr>
            <p:cNvGrpSpPr/>
            <p:nvPr/>
          </p:nvGrpSpPr>
          <p:grpSpPr bwMode="gray">
            <a:xfrm>
              <a:off x="5257800" y="5521583"/>
              <a:ext cx="342900" cy="114300"/>
              <a:chOff x="2819400" y="5467350"/>
              <a:chExt cx="342900" cy="114300"/>
            </a:xfrm>
          </p:grpSpPr>
          <p:cxnSp>
            <p:nvCxnSpPr>
              <p:cNvPr id="23" name="Straight Connector 22">
                <a:extLst>
                  <a:ext uri="{FF2B5EF4-FFF2-40B4-BE49-F238E27FC236}">
                    <a16:creationId xmlns:a16="http://schemas.microsoft.com/office/drawing/2014/main" id="{50C6354C-E449-4D35-97D9-42580FC3D427}"/>
                  </a:ext>
                </a:extLst>
              </p:cNvPr>
              <p:cNvCxnSpPr>
                <a:cxnSpLocks/>
              </p:cNvCxnSpPr>
              <p:nvPr/>
            </p:nvCxnSpPr>
            <p:spPr bwMode="gray">
              <a:xfrm>
                <a:off x="2819400" y="5524500"/>
                <a:ext cx="342900" cy="0"/>
              </a:xfrm>
              <a:prstGeom prst="line">
                <a:avLst/>
              </a:prstGeom>
              <a:noFill/>
              <a:ln w="28575" cap="rnd">
                <a:solidFill>
                  <a:schemeClr val="accent3"/>
                </a:solidFill>
                <a:prstDash val="solid"/>
                <a:round/>
                <a:headEnd/>
                <a:tailEnd/>
              </a:ln>
              <a:effectLst/>
            </p:spPr>
          </p:cxnSp>
          <p:sp>
            <p:nvSpPr>
              <p:cNvPr id="24" name="Oval 23">
                <a:extLst>
                  <a:ext uri="{FF2B5EF4-FFF2-40B4-BE49-F238E27FC236}">
                    <a16:creationId xmlns:a16="http://schemas.microsoft.com/office/drawing/2014/main" id="{693B59FF-9D08-4A1B-A9F4-96708814810C}"/>
                  </a:ext>
                </a:extLst>
              </p:cNvPr>
              <p:cNvSpPr/>
              <p:nvPr/>
            </p:nvSpPr>
            <p:spPr bwMode="gray">
              <a:xfrm>
                <a:off x="2933700" y="5467350"/>
                <a:ext cx="114300" cy="114300"/>
              </a:xfrm>
              <a:prstGeom prst="ellipse">
                <a:avLst/>
              </a:prstGeom>
              <a:solidFill>
                <a:schemeClr val="accent3"/>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800" b="1" i="0" u="none" strike="noStrike" kern="1200" cap="none" spc="0" normalizeH="0" baseline="0" noProof="0" err="1">
                  <a:ln>
                    <a:noFill/>
                  </a:ln>
                  <a:solidFill>
                    <a:prstClr val="white"/>
                  </a:solidFill>
                  <a:effectLst/>
                  <a:uLnTx/>
                  <a:uFillTx/>
                  <a:latin typeface="IQOS"/>
                  <a:ea typeface="+mn-ea"/>
                  <a:cs typeface="+mn-cs"/>
                </a:endParaRPr>
              </a:p>
            </p:txBody>
          </p:sp>
        </p:grpSp>
      </p:grpSp>
      <p:grpSp>
        <p:nvGrpSpPr>
          <p:cNvPr id="4" name="Group 3">
            <a:extLst>
              <a:ext uri="{FF2B5EF4-FFF2-40B4-BE49-F238E27FC236}">
                <a16:creationId xmlns:a16="http://schemas.microsoft.com/office/drawing/2014/main" id="{7C00F945-C5A9-4693-8E6B-05E248ECC21B}"/>
              </a:ext>
            </a:extLst>
          </p:cNvPr>
          <p:cNvGrpSpPr/>
          <p:nvPr/>
        </p:nvGrpSpPr>
        <p:grpSpPr>
          <a:xfrm>
            <a:off x="7030857" y="2765543"/>
            <a:ext cx="4351133" cy="2649086"/>
            <a:chOff x="6709227" y="2081726"/>
            <a:chExt cx="4351133" cy="2649086"/>
          </a:xfrm>
        </p:grpSpPr>
        <p:grpSp>
          <p:nvGrpSpPr>
            <p:cNvPr id="3" name="Group 2">
              <a:extLst>
                <a:ext uri="{FF2B5EF4-FFF2-40B4-BE49-F238E27FC236}">
                  <a16:creationId xmlns:a16="http://schemas.microsoft.com/office/drawing/2014/main" id="{FF896137-0FA9-4644-BE5B-63CBEAD64C31}"/>
                </a:ext>
              </a:extLst>
            </p:cNvPr>
            <p:cNvGrpSpPr/>
            <p:nvPr/>
          </p:nvGrpSpPr>
          <p:grpSpPr>
            <a:xfrm>
              <a:off x="6709227" y="2081726"/>
              <a:ext cx="4351133" cy="2649086"/>
              <a:chOff x="6797675" y="2303915"/>
              <a:chExt cx="4351133" cy="2324100"/>
            </a:xfrm>
          </p:grpSpPr>
          <p:graphicFrame>
            <p:nvGraphicFramePr>
              <p:cNvPr id="42" name="Chart 41">
                <a:extLst>
                  <a:ext uri="{FF2B5EF4-FFF2-40B4-BE49-F238E27FC236}">
                    <a16:creationId xmlns:a16="http://schemas.microsoft.com/office/drawing/2014/main" id="{50CB0AA2-3CC6-4AC4-A8E6-C03D8B73A941}"/>
                  </a:ext>
                </a:extLst>
              </p:cNvPr>
              <p:cNvGraphicFramePr/>
              <p:nvPr/>
            </p:nvGraphicFramePr>
            <p:xfrm>
              <a:off x="6797675" y="2303915"/>
              <a:ext cx="1981200" cy="2324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Chart 42">
                <a:extLst>
                  <a:ext uri="{FF2B5EF4-FFF2-40B4-BE49-F238E27FC236}">
                    <a16:creationId xmlns:a16="http://schemas.microsoft.com/office/drawing/2014/main" id="{D1311AAE-4372-49F4-989E-8083FDAA58CB}"/>
                  </a:ext>
                </a:extLst>
              </p:cNvPr>
              <p:cNvGraphicFramePr/>
              <p:nvPr/>
            </p:nvGraphicFramePr>
            <p:xfrm>
              <a:off x="8624682" y="2308562"/>
              <a:ext cx="2524126" cy="1981200"/>
            </p:xfrm>
            <a:graphic>
              <a:graphicData uri="http://schemas.openxmlformats.org/drawingml/2006/chart">
                <c:chart xmlns:c="http://schemas.openxmlformats.org/drawingml/2006/chart" xmlns:r="http://schemas.openxmlformats.org/officeDocument/2006/relationships" r:id="rId8"/>
              </a:graphicData>
            </a:graphic>
          </p:graphicFrame>
        </p:grpSp>
        <p:sp>
          <p:nvSpPr>
            <p:cNvPr id="44" name="TextBox 43">
              <a:extLst>
                <a:ext uri="{FF2B5EF4-FFF2-40B4-BE49-F238E27FC236}">
                  <a16:creationId xmlns:a16="http://schemas.microsoft.com/office/drawing/2014/main" id="{36DCD7D9-7963-449C-A646-77A2F782631E}"/>
                </a:ext>
              </a:extLst>
            </p:cNvPr>
            <p:cNvSpPr txBox="1"/>
            <p:nvPr/>
          </p:nvSpPr>
          <p:spPr>
            <a:xfrm>
              <a:off x="7791012" y="4284981"/>
              <a:ext cx="2168516" cy="241285"/>
            </a:xfrm>
            <a:prstGeom prst="rect">
              <a:avLst/>
            </a:prstGeom>
            <a:noFill/>
          </p:spPr>
          <p:txBody>
            <a:bodyPr wrap="square" rtlCol="0" anchor="ctr" anchorCtr="0">
              <a:spAutoFit/>
            </a:bodyPr>
            <a:lstStyle/>
            <a:p>
              <a:pPr marL="0" marR="0" lvl="0" indent="0" algn="ctr" defTabSz="457291" rtl="0" eaLnBrk="1" fontAlgn="auto" latinLnBrk="0" hangingPunct="1">
                <a:lnSpc>
                  <a:spcPct val="88000"/>
                </a:lnSpc>
                <a:spcBef>
                  <a:spcPts val="0"/>
                </a:spcBef>
                <a:spcAft>
                  <a:spcPts val="0"/>
                </a:spcAft>
                <a:buClrTx/>
                <a:buSzTx/>
                <a:buFontTx/>
                <a:buNone/>
                <a:tabLst/>
                <a:defRPr/>
              </a:pPr>
              <a:r>
                <a:rPr kumimoji="0" lang="en-US" sz="1000" b="1" i="0" u="none" strike="noStrike" kern="0" cap="none" spc="0" normalizeH="0" baseline="0" noProof="0">
                  <a:ln>
                    <a:noFill/>
                  </a:ln>
                  <a:solidFill>
                    <a:prstClr val="black"/>
                  </a:solidFill>
                  <a:effectLst/>
                  <a:uLnTx/>
                  <a:uFillTx/>
                  <a:latin typeface="Open Sans"/>
                  <a:ea typeface="+mn-ea"/>
                  <a:cs typeface="+mn-cs"/>
                </a:rPr>
                <a:t>Days (</a:t>
              </a:r>
              <a:r>
                <a:rPr kumimoji="0" lang="en-US" sz="1100" b="1" i="0" u="none" strike="noStrike" kern="0" cap="none" spc="0" normalizeH="0" baseline="0" noProof="0">
                  <a:ln>
                    <a:noFill/>
                  </a:ln>
                  <a:solidFill>
                    <a:prstClr val="black"/>
                  </a:solidFill>
                  <a:effectLst/>
                  <a:uLnTx/>
                  <a:uFillTx/>
                  <a:latin typeface="Open Sans"/>
                  <a:ea typeface="+mn-ea"/>
                  <a:cs typeface="+mn-cs"/>
                </a:rPr>
                <a:t>ZRHM-REXA-08-US</a:t>
              </a:r>
              <a:r>
                <a:rPr kumimoji="0" lang="en-US" sz="1000" b="1" i="0" u="none" strike="noStrike" kern="0" cap="none" spc="0" normalizeH="0" baseline="0" noProof="0">
                  <a:ln>
                    <a:noFill/>
                  </a:ln>
                  <a:solidFill>
                    <a:prstClr val="black"/>
                  </a:solidFill>
                  <a:effectLst/>
                  <a:uLnTx/>
                  <a:uFillTx/>
                  <a:latin typeface="Open Sans"/>
                  <a:ea typeface="+mn-ea"/>
                  <a:cs typeface="+mn-cs"/>
                </a:rPr>
                <a:t>)</a:t>
              </a:r>
            </a:p>
          </p:txBody>
        </p:sp>
      </p:grpSp>
      <p:sp>
        <p:nvSpPr>
          <p:cNvPr id="52" name="Text Placeholder 1">
            <a:extLst>
              <a:ext uri="{FF2B5EF4-FFF2-40B4-BE49-F238E27FC236}">
                <a16:creationId xmlns:a16="http://schemas.microsoft.com/office/drawing/2014/main" id="{2324DAD2-9001-45A5-B24B-2DC8F4F01A9E}"/>
              </a:ext>
            </a:extLst>
          </p:cNvPr>
          <p:cNvSpPr txBox="1">
            <a:spLocks/>
          </p:cNvSpPr>
          <p:nvPr/>
        </p:nvSpPr>
        <p:spPr>
          <a:xfrm>
            <a:off x="457200" y="777240"/>
            <a:ext cx="11289792" cy="396947"/>
          </a:xfrm>
          <a:prstGeom prst="rect">
            <a:avLst/>
          </a:prstGeom>
        </p:spPr>
        <p:txBody>
          <a:bodyPr/>
          <a:lst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0"/>
              </a:spcBef>
              <a:spcAft>
                <a:spcPts val="0"/>
              </a:spcAft>
              <a:buClr>
                <a:srgbClr val="0D5274">
                  <a:lumMod val="60000"/>
                  <a:lumOff val="40000"/>
                </a:srgbClr>
              </a:buClr>
              <a:buSzPct val="125000"/>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Open Sans"/>
                <a:ea typeface="+mn-ea"/>
                <a:cs typeface="+mn-cs"/>
              </a:rPr>
              <a:t>         </a:t>
            </a:r>
            <a:r>
              <a:rPr kumimoji="0" lang="en-US" sz="2000" b="0" i="0" u="none" strike="noStrike" kern="1200" cap="none" spc="0" normalizeH="0" baseline="0" noProof="0">
                <a:ln>
                  <a:noFill/>
                </a:ln>
                <a:solidFill>
                  <a:srgbClr val="3B7C9A"/>
                </a:solidFill>
                <a:effectLst/>
                <a:uLnTx/>
                <a:uFillTx/>
                <a:latin typeface="Open Sans"/>
                <a:ea typeface="+mn-ea"/>
                <a:cs typeface="+mn-cs"/>
              </a:rPr>
              <a:t>Clinical Assessment </a:t>
            </a:r>
            <a:r>
              <a:rPr kumimoji="0" lang="en-US" sz="1800" b="0" i="1" u="none" strike="noStrike" kern="1200" cap="none" spc="0" normalizeH="0" baseline="0" noProof="0">
                <a:ln>
                  <a:noFill/>
                </a:ln>
                <a:solidFill>
                  <a:prstClr val="black">
                    <a:lumMod val="50000"/>
                    <a:lumOff val="50000"/>
                  </a:prstClr>
                </a:solidFill>
                <a:effectLst/>
                <a:uLnTx/>
                <a:uFillTx/>
                <a:latin typeface="Open Sans"/>
                <a:ea typeface="+mn-ea"/>
                <a:cs typeface="+mn-cs"/>
              </a:rPr>
              <a:t>(in Smokers Who Would Otherwise Continue to Smoke Cigarettes)</a:t>
            </a:r>
            <a:endParaRPr kumimoji="0" lang="en-US" sz="2000" b="0" i="1" u="none" strike="noStrike" kern="1200" cap="none" spc="0" normalizeH="0" baseline="0" noProof="0">
              <a:ln>
                <a:noFill/>
              </a:ln>
              <a:solidFill>
                <a:prstClr val="black">
                  <a:lumMod val="50000"/>
                  <a:lumOff val="50000"/>
                </a:prstClr>
              </a:solidFill>
              <a:effectLst/>
              <a:uLnTx/>
              <a:uFillTx/>
              <a:latin typeface="Open Sans"/>
              <a:ea typeface="+mn-ea"/>
              <a:cs typeface="+mn-cs"/>
            </a:endParaRPr>
          </a:p>
        </p:txBody>
      </p:sp>
      <p:grpSp>
        <p:nvGrpSpPr>
          <p:cNvPr id="53" name="Group 52">
            <a:extLst>
              <a:ext uri="{FF2B5EF4-FFF2-40B4-BE49-F238E27FC236}">
                <a16:creationId xmlns:a16="http://schemas.microsoft.com/office/drawing/2014/main" id="{E0912728-CB77-4786-A7C6-E77AE7895FB4}"/>
              </a:ext>
            </a:extLst>
          </p:cNvPr>
          <p:cNvGrpSpPr>
            <a:grpSpLocks noChangeAspect="1"/>
          </p:cNvGrpSpPr>
          <p:nvPr/>
        </p:nvGrpSpPr>
        <p:grpSpPr>
          <a:xfrm>
            <a:off x="457200" y="708660"/>
            <a:ext cx="476757" cy="548640"/>
            <a:chOff x="4470833" y="2822552"/>
            <a:chExt cx="556217" cy="640080"/>
          </a:xfrm>
        </p:grpSpPr>
        <p:sp>
          <p:nvSpPr>
            <p:cNvPr id="54" name="Freeform 12 - 4">
              <a:extLst>
                <a:ext uri="{FF2B5EF4-FFF2-40B4-BE49-F238E27FC236}">
                  <a16:creationId xmlns:a16="http://schemas.microsoft.com/office/drawing/2014/main" id="{289A0D88-F6CE-4FA5-A529-836218891554}"/>
                </a:ext>
              </a:extLst>
            </p:cNvPr>
            <p:cNvSpPr>
              <a:spLocks noChangeAspect="1"/>
            </p:cNvSpPr>
            <p:nvPr/>
          </p:nvSpPr>
          <p:spPr>
            <a:xfrm rot="5400000">
              <a:off x="4428902" y="2864483"/>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5" name="Lungs3" descr="{&quot;Key&quot;:&quot;POWER_USER_SHAPE_ICON&quot;,&quot;Value&quot;:&quot;POWER_USER_SHAPE_ICON_STYLE_1&quot;}">
              <a:extLst>
                <a:ext uri="{FF2B5EF4-FFF2-40B4-BE49-F238E27FC236}">
                  <a16:creationId xmlns:a16="http://schemas.microsoft.com/office/drawing/2014/main" id="{87CFED17-81F2-4074-94AF-2021ABA79A89}"/>
                </a:ext>
              </a:extLst>
            </p:cNvPr>
            <p:cNvSpPr>
              <a:spLocks noChangeAspect="1" noEditPoints="1"/>
            </p:cNvSpPr>
            <p:nvPr/>
          </p:nvSpPr>
          <p:spPr bwMode="auto">
            <a:xfrm>
              <a:off x="4536460" y="2899011"/>
              <a:ext cx="429568" cy="411480"/>
            </a:xfrm>
            <a:custGeom>
              <a:avLst/>
              <a:gdLst>
                <a:gd name="T0" fmla="*/ 242 w 395"/>
                <a:gd name="T1" fmla="*/ 142 h 379"/>
                <a:gd name="T2" fmla="*/ 256 w 395"/>
                <a:gd name="T3" fmla="*/ 161 h 379"/>
                <a:gd name="T4" fmla="*/ 257 w 395"/>
                <a:gd name="T5" fmla="*/ 161 h 379"/>
                <a:gd name="T6" fmla="*/ 281 w 395"/>
                <a:gd name="T7" fmla="*/ 267 h 379"/>
                <a:gd name="T8" fmla="*/ 271 w 395"/>
                <a:gd name="T9" fmla="*/ 334 h 379"/>
                <a:gd name="T10" fmla="*/ 289 w 395"/>
                <a:gd name="T11" fmla="*/ 284 h 379"/>
                <a:gd name="T12" fmla="*/ 354 w 395"/>
                <a:gd name="T13" fmla="*/ 343 h 379"/>
                <a:gd name="T14" fmla="*/ 289 w 395"/>
                <a:gd name="T15" fmla="*/ 226 h 379"/>
                <a:gd name="T16" fmla="*/ 343 w 395"/>
                <a:gd name="T17" fmla="*/ 308 h 379"/>
                <a:gd name="T18" fmla="*/ 326 w 395"/>
                <a:gd name="T19" fmla="*/ 241 h 379"/>
                <a:gd name="T20" fmla="*/ 357 w 395"/>
                <a:gd name="T21" fmla="*/ 230 h 379"/>
                <a:gd name="T22" fmla="*/ 267 w 395"/>
                <a:gd name="T23" fmla="*/ 160 h 379"/>
                <a:gd name="T24" fmla="*/ 305 w 395"/>
                <a:gd name="T25" fmla="*/ 214 h 379"/>
                <a:gd name="T26" fmla="*/ 314 w 395"/>
                <a:gd name="T27" fmla="*/ 215 h 379"/>
                <a:gd name="T28" fmla="*/ 347 w 395"/>
                <a:gd name="T29" fmla="*/ 190 h 379"/>
                <a:gd name="T30" fmla="*/ 276 w 395"/>
                <a:gd name="T31" fmla="*/ 147 h 379"/>
                <a:gd name="T32" fmla="*/ 279 w 395"/>
                <a:gd name="T33" fmla="*/ 119 h 379"/>
                <a:gd name="T34" fmla="*/ 307 w 395"/>
                <a:gd name="T35" fmla="*/ 116 h 379"/>
                <a:gd name="T36" fmla="*/ 277 w 395"/>
                <a:gd name="T37" fmla="*/ 109 h 379"/>
                <a:gd name="T38" fmla="*/ 260 w 395"/>
                <a:gd name="T39" fmla="*/ 95 h 379"/>
                <a:gd name="T40" fmla="*/ 243 w 395"/>
                <a:gd name="T41" fmla="*/ 129 h 379"/>
                <a:gd name="T42" fmla="*/ 372 w 395"/>
                <a:gd name="T43" fmla="*/ 361 h 379"/>
                <a:gd name="T44" fmla="*/ 205 w 395"/>
                <a:gd name="T45" fmla="*/ 10 h 379"/>
                <a:gd name="T46" fmla="*/ 190 w 395"/>
                <a:gd name="T47" fmla="*/ 101 h 379"/>
                <a:gd name="T48" fmla="*/ 39 w 395"/>
                <a:gd name="T49" fmla="*/ 176 h 379"/>
                <a:gd name="T50" fmla="*/ 132 w 395"/>
                <a:gd name="T51" fmla="*/ 152 h 379"/>
                <a:gd name="T52" fmla="*/ 133 w 395"/>
                <a:gd name="T53" fmla="*/ 89 h 379"/>
                <a:gd name="T54" fmla="*/ 106 w 395"/>
                <a:gd name="T55" fmla="*/ 104 h 379"/>
                <a:gd name="T56" fmla="*/ 94 w 395"/>
                <a:gd name="T57" fmla="*/ 116 h 379"/>
                <a:gd name="T58" fmla="*/ 115 w 395"/>
                <a:gd name="T59" fmla="*/ 119 h 379"/>
                <a:gd name="T60" fmla="*/ 44 w 395"/>
                <a:gd name="T61" fmla="*/ 182 h 379"/>
                <a:gd name="T62" fmla="*/ 51 w 395"/>
                <a:gd name="T63" fmla="*/ 189 h 379"/>
                <a:gd name="T64" fmla="*/ 85 w 395"/>
                <a:gd name="T65" fmla="*/ 219 h 379"/>
                <a:gd name="T66" fmla="*/ 97 w 395"/>
                <a:gd name="T67" fmla="*/ 162 h 379"/>
                <a:gd name="T68" fmla="*/ 108 w 395"/>
                <a:gd name="T69" fmla="*/ 211 h 379"/>
                <a:gd name="T70" fmla="*/ 40 w 395"/>
                <a:gd name="T71" fmla="*/ 236 h 379"/>
                <a:gd name="T72" fmla="*/ 47 w 395"/>
                <a:gd name="T73" fmla="*/ 303 h 379"/>
                <a:gd name="T74" fmla="*/ 57 w 395"/>
                <a:gd name="T75" fmla="*/ 303 h 379"/>
                <a:gd name="T76" fmla="*/ 104 w 395"/>
                <a:gd name="T77" fmla="*/ 266 h 379"/>
                <a:gd name="T78" fmla="*/ 44 w 395"/>
                <a:gd name="T79" fmla="*/ 345 h 379"/>
                <a:gd name="T80" fmla="*/ 115 w 395"/>
                <a:gd name="T81" fmla="*/ 336 h 379"/>
                <a:gd name="T82" fmla="*/ 113 w 395"/>
                <a:gd name="T83" fmla="*/ 267 h 379"/>
                <a:gd name="T84" fmla="*/ 116 w 395"/>
                <a:gd name="T85" fmla="*/ 219 h 379"/>
                <a:gd name="T86" fmla="*/ 138 w 395"/>
                <a:gd name="T87" fmla="*/ 161 h 379"/>
                <a:gd name="T88" fmla="*/ 138 w 395"/>
                <a:gd name="T89" fmla="*/ 160 h 379"/>
                <a:gd name="T90" fmla="*/ 364 w 395"/>
                <a:gd name="T91" fmla="*/ 172 h 379"/>
                <a:gd name="T92" fmla="*/ 234 w 395"/>
                <a:gd name="T93" fmla="*/ 120 h 379"/>
                <a:gd name="T94" fmla="*/ 209 w 395"/>
                <a:gd name="T95" fmla="*/ 0 h 379"/>
                <a:gd name="T96" fmla="*/ 180 w 395"/>
                <a:gd name="T97" fmla="*/ 5 h 379"/>
                <a:gd name="T98" fmla="*/ 149 w 395"/>
                <a:gd name="T99" fmla="*/ 62 h 379"/>
                <a:gd name="T100" fmla="*/ 15 w 395"/>
                <a:gd name="T101" fmla="*/ 368 h 379"/>
                <a:gd name="T102" fmla="*/ 141 w 395"/>
                <a:gd name="T103" fmla="*/ 352 h 379"/>
                <a:gd name="T104" fmla="*/ 197 w 395"/>
                <a:gd name="T105" fmla="*/ 110 h 379"/>
                <a:gd name="T106" fmla="*/ 253 w 395"/>
                <a:gd name="T107" fmla="*/ 352 h 379"/>
                <a:gd name="T108" fmla="*/ 379 w 395"/>
                <a:gd name="T109" fmla="*/ 3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379">
                  <a:moveTo>
                    <a:pt x="372" y="361"/>
                  </a:moveTo>
                  <a:cubicBezTo>
                    <a:pt x="362" y="365"/>
                    <a:pt x="286" y="379"/>
                    <a:pt x="261" y="347"/>
                  </a:cubicBezTo>
                  <a:cubicBezTo>
                    <a:pt x="238" y="318"/>
                    <a:pt x="237" y="215"/>
                    <a:pt x="242" y="142"/>
                  </a:cubicBezTo>
                  <a:cubicBezTo>
                    <a:pt x="248" y="149"/>
                    <a:pt x="254" y="156"/>
                    <a:pt x="256" y="161"/>
                  </a:cubicBezTo>
                  <a:cubicBezTo>
                    <a:pt x="256" y="161"/>
                    <a:pt x="256" y="161"/>
                    <a:pt x="256" y="161"/>
                  </a:cubicBezTo>
                  <a:lnTo>
                    <a:pt x="256" y="161"/>
                  </a:lnTo>
                  <a:cubicBezTo>
                    <a:pt x="256" y="161"/>
                    <a:pt x="256" y="161"/>
                    <a:pt x="256" y="161"/>
                  </a:cubicBezTo>
                  <a:cubicBezTo>
                    <a:pt x="256" y="161"/>
                    <a:pt x="256" y="161"/>
                    <a:pt x="257" y="161"/>
                  </a:cubicBezTo>
                  <a:cubicBezTo>
                    <a:pt x="257" y="161"/>
                    <a:pt x="257" y="161"/>
                    <a:pt x="257" y="161"/>
                  </a:cubicBezTo>
                  <a:cubicBezTo>
                    <a:pt x="264" y="175"/>
                    <a:pt x="274" y="195"/>
                    <a:pt x="278" y="214"/>
                  </a:cubicBezTo>
                  <a:lnTo>
                    <a:pt x="278" y="219"/>
                  </a:lnTo>
                  <a:cubicBezTo>
                    <a:pt x="281" y="236"/>
                    <a:pt x="282" y="248"/>
                    <a:pt x="281" y="267"/>
                  </a:cubicBezTo>
                  <a:lnTo>
                    <a:pt x="281" y="267"/>
                  </a:lnTo>
                  <a:lnTo>
                    <a:pt x="281" y="267"/>
                  </a:lnTo>
                  <a:cubicBezTo>
                    <a:pt x="279" y="296"/>
                    <a:pt x="276" y="317"/>
                    <a:pt x="271" y="334"/>
                  </a:cubicBezTo>
                  <a:cubicBezTo>
                    <a:pt x="270" y="336"/>
                    <a:pt x="271" y="339"/>
                    <a:pt x="274" y="340"/>
                  </a:cubicBezTo>
                  <a:cubicBezTo>
                    <a:pt x="276" y="340"/>
                    <a:pt x="279" y="339"/>
                    <a:pt x="280" y="336"/>
                  </a:cubicBezTo>
                  <a:cubicBezTo>
                    <a:pt x="284" y="322"/>
                    <a:pt x="287" y="306"/>
                    <a:pt x="289" y="284"/>
                  </a:cubicBezTo>
                  <a:cubicBezTo>
                    <a:pt x="300" y="304"/>
                    <a:pt x="317" y="325"/>
                    <a:pt x="348" y="345"/>
                  </a:cubicBezTo>
                  <a:cubicBezTo>
                    <a:pt x="349" y="345"/>
                    <a:pt x="350" y="345"/>
                    <a:pt x="350" y="345"/>
                  </a:cubicBezTo>
                  <a:cubicBezTo>
                    <a:pt x="352" y="345"/>
                    <a:pt x="353" y="345"/>
                    <a:pt x="354" y="343"/>
                  </a:cubicBezTo>
                  <a:cubicBezTo>
                    <a:pt x="356" y="341"/>
                    <a:pt x="355" y="338"/>
                    <a:pt x="353" y="337"/>
                  </a:cubicBezTo>
                  <a:cubicBezTo>
                    <a:pt x="317" y="314"/>
                    <a:pt x="301" y="288"/>
                    <a:pt x="290" y="266"/>
                  </a:cubicBezTo>
                  <a:cubicBezTo>
                    <a:pt x="291" y="250"/>
                    <a:pt x="290" y="239"/>
                    <a:pt x="289" y="226"/>
                  </a:cubicBezTo>
                  <a:cubicBezTo>
                    <a:pt x="296" y="232"/>
                    <a:pt x="303" y="236"/>
                    <a:pt x="311" y="238"/>
                  </a:cubicBezTo>
                  <a:cubicBezTo>
                    <a:pt x="326" y="252"/>
                    <a:pt x="338" y="279"/>
                    <a:pt x="338" y="303"/>
                  </a:cubicBezTo>
                  <a:cubicBezTo>
                    <a:pt x="338" y="305"/>
                    <a:pt x="340" y="308"/>
                    <a:pt x="343" y="308"/>
                  </a:cubicBezTo>
                  <a:lnTo>
                    <a:pt x="343" y="308"/>
                  </a:lnTo>
                  <a:cubicBezTo>
                    <a:pt x="345" y="308"/>
                    <a:pt x="347" y="305"/>
                    <a:pt x="347" y="303"/>
                  </a:cubicBezTo>
                  <a:cubicBezTo>
                    <a:pt x="347" y="281"/>
                    <a:pt x="339" y="258"/>
                    <a:pt x="326" y="241"/>
                  </a:cubicBezTo>
                  <a:cubicBezTo>
                    <a:pt x="327" y="241"/>
                    <a:pt x="328" y="241"/>
                    <a:pt x="329" y="241"/>
                  </a:cubicBezTo>
                  <a:cubicBezTo>
                    <a:pt x="337" y="241"/>
                    <a:pt x="346" y="240"/>
                    <a:pt x="354" y="236"/>
                  </a:cubicBezTo>
                  <a:cubicBezTo>
                    <a:pt x="357" y="235"/>
                    <a:pt x="358" y="232"/>
                    <a:pt x="357" y="230"/>
                  </a:cubicBezTo>
                  <a:cubicBezTo>
                    <a:pt x="356" y="227"/>
                    <a:pt x="353" y="226"/>
                    <a:pt x="351" y="227"/>
                  </a:cubicBezTo>
                  <a:cubicBezTo>
                    <a:pt x="328" y="237"/>
                    <a:pt x="304" y="231"/>
                    <a:pt x="287" y="211"/>
                  </a:cubicBezTo>
                  <a:cubicBezTo>
                    <a:pt x="283" y="193"/>
                    <a:pt x="274" y="174"/>
                    <a:pt x="267" y="160"/>
                  </a:cubicBezTo>
                  <a:cubicBezTo>
                    <a:pt x="268" y="159"/>
                    <a:pt x="270" y="157"/>
                    <a:pt x="271" y="156"/>
                  </a:cubicBezTo>
                  <a:cubicBezTo>
                    <a:pt x="280" y="157"/>
                    <a:pt x="288" y="159"/>
                    <a:pt x="297" y="162"/>
                  </a:cubicBezTo>
                  <a:cubicBezTo>
                    <a:pt x="308" y="180"/>
                    <a:pt x="307" y="202"/>
                    <a:pt x="305" y="214"/>
                  </a:cubicBezTo>
                  <a:cubicBezTo>
                    <a:pt x="305" y="216"/>
                    <a:pt x="306" y="219"/>
                    <a:pt x="309" y="219"/>
                  </a:cubicBezTo>
                  <a:cubicBezTo>
                    <a:pt x="309" y="219"/>
                    <a:pt x="309" y="219"/>
                    <a:pt x="310" y="219"/>
                  </a:cubicBezTo>
                  <a:cubicBezTo>
                    <a:pt x="312" y="219"/>
                    <a:pt x="314" y="218"/>
                    <a:pt x="314" y="215"/>
                  </a:cubicBezTo>
                  <a:cubicBezTo>
                    <a:pt x="317" y="198"/>
                    <a:pt x="316" y="181"/>
                    <a:pt x="310" y="167"/>
                  </a:cubicBezTo>
                  <a:cubicBezTo>
                    <a:pt x="323" y="172"/>
                    <a:pt x="334" y="180"/>
                    <a:pt x="343" y="189"/>
                  </a:cubicBezTo>
                  <a:cubicBezTo>
                    <a:pt x="344" y="190"/>
                    <a:pt x="346" y="190"/>
                    <a:pt x="347" y="190"/>
                  </a:cubicBezTo>
                  <a:cubicBezTo>
                    <a:pt x="348" y="190"/>
                    <a:pt x="349" y="189"/>
                    <a:pt x="350" y="188"/>
                  </a:cubicBezTo>
                  <a:cubicBezTo>
                    <a:pt x="352" y="187"/>
                    <a:pt x="352" y="184"/>
                    <a:pt x="350" y="182"/>
                  </a:cubicBezTo>
                  <a:cubicBezTo>
                    <a:pt x="331" y="164"/>
                    <a:pt x="303" y="151"/>
                    <a:pt x="276" y="147"/>
                  </a:cubicBezTo>
                  <a:cubicBezTo>
                    <a:pt x="277" y="145"/>
                    <a:pt x="278" y="144"/>
                    <a:pt x="278" y="142"/>
                  </a:cubicBezTo>
                  <a:cubicBezTo>
                    <a:pt x="280" y="135"/>
                    <a:pt x="280" y="127"/>
                    <a:pt x="279" y="119"/>
                  </a:cubicBezTo>
                  <a:cubicBezTo>
                    <a:pt x="279" y="119"/>
                    <a:pt x="279" y="119"/>
                    <a:pt x="279" y="119"/>
                  </a:cubicBezTo>
                  <a:cubicBezTo>
                    <a:pt x="281" y="116"/>
                    <a:pt x="285" y="114"/>
                    <a:pt x="290" y="114"/>
                  </a:cubicBezTo>
                  <a:cubicBezTo>
                    <a:pt x="294" y="113"/>
                    <a:pt x="298" y="114"/>
                    <a:pt x="300" y="116"/>
                  </a:cubicBezTo>
                  <a:cubicBezTo>
                    <a:pt x="302" y="118"/>
                    <a:pt x="305" y="118"/>
                    <a:pt x="307" y="116"/>
                  </a:cubicBezTo>
                  <a:cubicBezTo>
                    <a:pt x="309" y="114"/>
                    <a:pt x="309" y="111"/>
                    <a:pt x="307" y="109"/>
                  </a:cubicBezTo>
                  <a:cubicBezTo>
                    <a:pt x="303" y="106"/>
                    <a:pt x="296" y="103"/>
                    <a:pt x="289" y="104"/>
                  </a:cubicBezTo>
                  <a:cubicBezTo>
                    <a:pt x="284" y="105"/>
                    <a:pt x="280" y="106"/>
                    <a:pt x="277" y="109"/>
                  </a:cubicBezTo>
                  <a:cubicBezTo>
                    <a:pt x="275" y="103"/>
                    <a:pt x="272" y="97"/>
                    <a:pt x="268" y="90"/>
                  </a:cubicBezTo>
                  <a:cubicBezTo>
                    <a:pt x="267" y="88"/>
                    <a:pt x="264" y="87"/>
                    <a:pt x="262" y="89"/>
                  </a:cubicBezTo>
                  <a:cubicBezTo>
                    <a:pt x="260" y="90"/>
                    <a:pt x="259" y="93"/>
                    <a:pt x="260" y="95"/>
                  </a:cubicBezTo>
                  <a:cubicBezTo>
                    <a:pt x="270" y="111"/>
                    <a:pt x="273" y="127"/>
                    <a:pt x="269" y="140"/>
                  </a:cubicBezTo>
                  <a:cubicBezTo>
                    <a:pt x="267" y="145"/>
                    <a:pt x="265" y="149"/>
                    <a:pt x="262" y="152"/>
                  </a:cubicBezTo>
                  <a:cubicBezTo>
                    <a:pt x="258" y="145"/>
                    <a:pt x="251" y="137"/>
                    <a:pt x="243" y="129"/>
                  </a:cubicBezTo>
                  <a:cubicBezTo>
                    <a:pt x="246" y="95"/>
                    <a:pt x="250" y="69"/>
                    <a:pt x="255" y="64"/>
                  </a:cubicBezTo>
                  <a:cubicBezTo>
                    <a:pt x="272" y="65"/>
                    <a:pt x="322" y="98"/>
                    <a:pt x="355" y="176"/>
                  </a:cubicBezTo>
                  <a:cubicBezTo>
                    <a:pt x="384" y="244"/>
                    <a:pt x="376" y="348"/>
                    <a:pt x="372" y="361"/>
                  </a:cubicBezTo>
                  <a:close/>
                  <a:moveTo>
                    <a:pt x="190" y="101"/>
                  </a:moveTo>
                  <a:lnTo>
                    <a:pt x="190" y="10"/>
                  </a:lnTo>
                  <a:lnTo>
                    <a:pt x="205" y="10"/>
                  </a:lnTo>
                  <a:lnTo>
                    <a:pt x="205" y="101"/>
                  </a:lnTo>
                  <a:cubicBezTo>
                    <a:pt x="202" y="101"/>
                    <a:pt x="199" y="101"/>
                    <a:pt x="197" y="101"/>
                  </a:cubicBezTo>
                  <a:cubicBezTo>
                    <a:pt x="195" y="101"/>
                    <a:pt x="192" y="101"/>
                    <a:pt x="190" y="101"/>
                  </a:cubicBezTo>
                  <a:close/>
                  <a:moveTo>
                    <a:pt x="134" y="347"/>
                  </a:moveTo>
                  <a:cubicBezTo>
                    <a:pt x="109" y="379"/>
                    <a:pt x="32" y="365"/>
                    <a:pt x="22" y="361"/>
                  </a:cubicBezTo>
                  <a:cubicBezTo>
                    <a:pt x="18" y="348"/>
                    <a:pt x="11" y="244"/>
                    <a:pt x="39" y="176"/>
                  </a:cubicBezTo>
                  <a:cubicBezTo>
                    <a:pt x="72" y="98"/>
                    <a:pt x="123" y="65"/>
                    <a:pt x="140" y="64"/>
                  </a:cubicBezTo>
                  <a:cubicBezTo>
                    <a:pt x="144" y="69"/>
                    <a:pt x="148" y="95"/>
                    <a:pt x="151" y="129"/>
                  </a:cubicBezTo>
                  <a:cubicBezTo>
                    <a:pt x="144" y="137"/>
                    <a:pt x="137" y="145"/>
                    <a:pt x="132" y="152"/>
                  </a:cubicBezTo>
                  <a:cubicBezTo>
                    <a:pt x="130" y="149"/>
                    <a:pt x="127" y="145"/>
                    <a:pt x="125" y="140"/>
                  </a:cubicBezTo>
                  <a:cubicBezTo>
                    <a:pt x="122" y="127"/>
                    <a:pt x="125" y="111"/>
                    <a:pt x="134" y="95"/>
                  </a:cubicBezTo>
                  <a:cubicBezTo>
                    <a:pt x="136" y="93"/>
                    <a:pt x="135" y="90"/>
                    <a:pt x="133" y="89"/>
                  </a:cubicBezTo>
                  <a:cubicBezTo>
                    <a:pt x="130" y="87"/>
                    <a:pt x="127" y="88"/>
                    <a:pt x="126" y="90"/>
                  </a:cubicBezTo>
                  <a:cubicBezTo>
                    <a:pt x="123" y="97"/>
                    <a:pt x="120" y="103"/>
                    <a:pt x="118" y="109"/>
                  </a:cubicBezTo>
                  <a:cubicBezTo>
                    <a:pt x="114" y="106"/>
                    <a:pt x="110" y="105"/>
                    <a:pt x="106" y="104"/>
                  </a:cubicBezTo>
                  <a:cubicBezTo>
                    <a:pt x="98" y="103"/>
                    <a:pt x="91" y="106"/>
                    <a:pt x="87" y="109"/>
                  </a:cubicBezTo>
                  <a:cubicBezTo>
                    <a:pt x="85" y="111"/>
                    <a:pt x="85" y="114"/>
                    <a:pt x="87" y="116"/>
                  </a:cubicBezTo>
                  <a:cubicBezTo>
                    <a:pt x="89" y="118"/>
                    <a:pt x="92" y="118"/>
                    <a:pt x="94" y="116"/>
                  </a:cubicBezTo>
                  <a:cubicBezTo>
                    <a:pt x="96" y="114"/>
                    <a:pt x="100" y="113"/>
                    <a:pt x="105" y="114"/>
                  </a:cubicBezTo>
                  <a:cubicBezTo>
                    <a:pt x="109" y="114"/>
                    <a:pt x="113" y="116"/>
                    <a:pt x="115" y="119"/>
                  </a:cubicBezTo>
                  <a:cubicBezTo>
                    <a:pt x="115" y="119"/>
                    <a:pt x="115" y="119"/>
                    <a:pt x="115" y="119"/>
                  </a:cubicBezTo>
                  <a:cubicBezTo>
                    <a:pt x="114" y="127"/>
                    <a:pt x="114" y="135"/>
                    <a:pt x="116" y="142"/>
                  </a:cubicBezTo>
                  <a:cubicBezTo>
                    <a:pt x="117" y="144"/>
                    <a:pt x="117" y="145"/>
                    <a:pt x="118" y="147"/>
                  </a:cubicBezTo>
                  <a:cubicBezTo>
                    <a:pt x="91" y="151"/>
                    <a:pt x="63" y="164"/>
                    <a:pt x="44" y="182"/>
                  </a:cubicBezTo>
                  <a:cubicBezTo>
                    <a:pt x="42" y="184"/>
                    <a:pt x="42" y="187"/>
                    <a:pt x="44" y="188"/>
                  </a:cubicBezTo>
                  <a:cubicBezTo>
                    <a:pt x="45" y="189"/>
                    <a:pt x="46" y="190"/>
                    <a:pt x="48" y="190"/>
                  </a:cubicBezTo>
                  <a:cubicBezTo>
                    <a:pt x="49" y="190"/>
                    <a:pt x="50" y="190"/>
                    <a:pt x="51" y="189"/>
                  </a:cubicBezTo>
                  <a:cubicBezTo>
                    <a:pt x="60" y="180"/>
                    <a:pt x="72" y="172"/>
                    <a:pt x="84" y="167"/>
                  </a:cubicBezTo>
                  <a:cubicBezTo>
                    <a:pt x="79" y="181"/>
                    <a:pt x="77" y="198"/>
                    <a:pt x="80" y="215"/>
                  </a:cubicBezTo>
                  <a:cubicBezTo>
                    <a:pt x="81" y="218"/>
                    <a:pt x="83" y="219"/>
                    <a:pt x="85" y="219"/>
                  </a:cubicBezTo>
                  <a:cubicBezTo>
                    <a:pt x="85" y="219"/>
                    <a:pt x="85" y="219"/>
                    <a:pt x="86" y="219"/>
                  </a:cubicBezTo>
                  <a:cubicBezTo>
                    <a:pt x="88" y="219"/>
                    <a:pt x="90" y="216"/>
                    <a:pt x="89" y="214"/>
                  </a:cubicBezTo>
                  <a:cubicBezTo>
                    <a:pt x="88" y="202"/>
                    <a:pt x="86" y="180"/>
                    <a:pt x="97" y="162"/>
                  </a:cubicBezTo>
                  <a:cubicBezTo>
                    <a:pt x="106" y="159"/>
                    <a:pt x="115" y="157"/>
                    <a:pt x="123" y="156"/>
                  </a:cubicBezTo>
                  <a:cubicBezTo>
                    <a:pt x="125" y="157"/>
                    <a:pt x="126" y="159"/>
                    <a:pt x="128" y="160"/>
                  </a:cubicBezTo>
                  <a:cubicBezTo>
                    <a:pt x="120" y="174"/>
                    <a:pt x="112" y="193"/>
                    <a:pt x="108" y="211"/>
                  </a:cubicBezTo>
                  <a:cubicBezTo>
                    <a:pt x="90" y="231"/>
                    <a:pt x="67" y="237"/>
                    <a:pt x="44" y="227"/>
                  </a:cubicBezTo>
                  <a:cubicBezTo>
                    <a:pt x="41" y="226"/>
                    <a:pt x="39" y="227"/>
                    <a:pt x="38" y="230"/>
                  </a:cubicBezTo>
                  <a:cubicBezTo>
                    <a:pt x="36" y="232"/>
                    <a:pt x="38" y="235"/>
                    <a:pt x="40" y="236"/>
                  </a:cubicBezTo>
                  <a:cubicBezTo>
                    <a:pt x="49" y="240"/>
                    <a:pt x="57" y="241"/>
                    <a:pt x="65" y="241"/>
                  </a:cubicBezTo>
                  <a:cubicBezTo>
                    <a:pt x="66" y="241"/>
                    <a:pt x="67" y="241"/>
                    <a:pt x="68" y="241"/>
                  </a:cubicBezTo>
                  <a:cubicBezTo>
                    <a:pt x="56" y="258"/>
                    <a:pt x="47" y="281"/>
                    <a:pt x="47" y="303"/>
                  </a:cubicBezTo>
                  <a:cubicBezTo>
                    <a:pt x="47" y="305"/>
                    <a:pt x="49" y="308"/>
                    <a:pt x="52" y="308"/>
                  </a:cubicBezTo>
                  <a:lnTo>
                    <a:pt x="52" y="308"/>
                  </a:lnTo>
                  <a:cubicBezTo>
                    <a:pt x="54" y="308"/>
                    <a:pt x="57" y="305"/>
                    <a:pt x="57" y="303"/>
                  </a:cubicBezTo>
                  <a:cubicBezTo>
                    <a:pt x="57" y="279"/>
                    <a:pt x="68" y="252"/>
                    <a:pt x="84" y="238"/>
                  </a:cubicBezTo>
                  <a:cubicBezTo>
                    <a:pt x="91" y="236"/>
                    <a:pt x="99" y="232"/>
                    <a:pt x="106" y="226"/>
                  </a:cubicBezTo>
                  <a:cubicBezTo>
                    <a:pt x="104" y="239"/>
                    <a:pt x="103" y="250"/>
                    <a:pt x="104" y="266"/>
                  </a:cubicBezTo>
                  <a:cubicBezTo>
                    <a:pt x="93" y="288"/>
                    <a:pt x="78" y="314"/>
                    <a:pt x="41" y="337"/>
                  </a:cubicBezTo>
                  <a:cubicBezTo>
                    <a:pt x="39" y="338"/>
                    <a:pt x="39" y="341"/>
                    <a:pt x="40" y="343"/>
                  </a:cubicBezTo>
                  <a:cubicBezTo>
                    <a:pt x="41" y="345"/>
                    <a:pt x="42" y="345"/>
                    <a:pt x="44" y="345"/>
                  </a:cubicBezTo>
                  <a:cubicBezTo>
                    <a:pt x="45" y="345"/>
                    <a:pt x="46" y="345"/>
                    <a:pt x="46" y="345"/>
                  </a:cubicBezTo>
                  <a:cubicBezTo>
                    <a:pt x="77" y="325"/>
                    <a:pt x="94" y="304"/>
                    <a:pt x="105" y="284"/>
                  </a:cubicBezTo>
                  <a:cubicBezTo>
                    <a:pt x="107" y="306"/>
                    <a:pt x="110" y="322"/>
                    <a:pt x="115" y="336"/>
                  </a:cubicBezTo>
                  <a:cubicBezTo>
                    <a:pt x="115" y="339"/>
                    <a:pt x="118" y="340"/>
                    <a:pt x="120" y="340"/>
                  </a:cubicBezTo>
                  <a:cubicBezTo>
                    <a:pt x="123" y="339"/>
                    <a:pt x="124" y="336"/>
                    <a:pt x="124" y="334"/>
                  </a:cubicBezTo>
                  <a:cubicBezTo>
                    <a:pt x="118" y="317"/>
                    <a:pt x="115" y="296"/>
                    <a:pt x="113" y="267"/>
                  </a:cubicBezTo>
                  <a:lnTo>
                    <a:pt x="113" y="267"/>
                  </a:lnTo>
                  <a:lnTo>
                    <a:pt x="113" y="267"/>
                  </a:lnTo>
                  <a:cubicBezTo>
                    <a:pt x="112" y="248"/>
                    <a:pt x="114" y="236"/>
                    <a:pt x="116" y="219"/>
                  </a:cubicBezTo>
                  <a:lnTo>
                    <a:pt x="117" y="214"/>
                  </a:lnTo>
                  <a:cubicBezTo>
                    <a:pt x="121" y="195"/>
                    <a:pt x="130" y="175"/>
                    <a:pt x="138" y="161"/>
                  </a:cubicBezTo>
                  <a:cubicBezTo>
                    <a:pt x="138" y="161"/>
                    <a:pt x="138" y="161"/>
                    <a:pt x="138" y="161"/>
                  </a:cubicBezTo>
                  <a:lnTo>
                    <a:pt x="138" y="161"/>
                  </a:lnTo>
                  <a:cubicBezTo>
                    <a:pt x="138" y="161"/>
                    <a:pt x="138" y="161"/>
                    <a:pt x="138" y="161"/>
                  </a:cubicBezTo>
                  <a:cubicBezTo>
                    <a:pt x="138" y="160"/>
                    <a:pt x="138" y="160"/>
                    <a:pt x="138" y="160"/>
                  </a:cubicBezTo>
                  <a:cubicBezTo>
                    <a:pt x="141" y="156"/>
                    <a:pt x="146" y="149"/>
                    <a:pt x="152" y="142"/>
                  </a:cubicBezTo>
                  <a:cubicBezTo>
                    <a:pt x="158" y="215"/>
                    <a:pt x="156" y="318"/>
                    <a:pt x="134" y="347"/>
                  </a:cubicBezTo>
                  <a:close/>
                  <a:moveTo>
                    <a:pt x="364" y="172"/>
                  </a:moveTo>
                  <a:cubicBezTo>
                    <a:pt x="330" y="90"/>
                    <a:pt x="274" y="55"/>
                    <a:pt x="254" y="55"/>
                  </a:cubicBezTo>
                  <a:cubicBezTo>
                    <a:pt x="249" y="55"/>
                    <a:pt x="246" y="60"/>
                    <a:pt x="245" y="62"/>
                  </a:cubicBezTo>
                  <a:cubicBezTo>
                    <a:pt x="241" y="71"/>
                    <a:pt x="237" y="93"/>
                    <a:pt x="234" y="120"/>
                  </a:cubicBezTo>
                  <a:cubicBezTo>
                    <a:pt x="227" y="114"/>
                    <a:pt x="220" y="108"/>
                    <a:pt x="214" y="104"/>
                  </a:cubicBezTo>
                  <a:lnTo>
                    <a:pt x="214" y="5"/>
                  </a:lnTo>
                  <a:cubicBezTo>
                    <a:pt x="214" y="3"/>
                    <a:pt x="212" y="0"/>
                    <a:pt x="209" y="0"/>
                  </a:cubicBezTo>
                  <a:lnTo>
                    <a:pt x="197" y="0"/>
                  </a:lnTo>
                  <a:lnTo>
                    <a:pt x="185" y="0"/>
                  </a:lnTo>
                  <a:cubicBezTo>
                    <a:pt x="182" y="0"/>
                    <a:pt x="180" y="3"/>
                    <a:pt x="180" y="5"/>
                  </a:cubicBezTo>
                  <a:lnTo>
                    <a:pt x="180" y="104"/>
                  </a:lnTo>
                  <a:cubicBezTo>
                    <a:pt x="174" y="108"/>
                    <a:pt x="167" y="114"/>
                    <a:pt x="160" y="120"/>
                  </a:cubicBezTo>
                  <a:cubicBezTo>
                    <a:pt x="158" y="93"/>
                    <a:pt x="154" y="71"/>
                    <a:pt x="149" y="62"/>
                  </a:cubicBezTo>
                  <a:cubicBezTo>
                    <a:pt x="148" y="60"/>
                    <a:pt x="146" y="55"/>
                    <a:pt x="141" y="55"/>
                  </a:cubicBezTo>
                  <a:cubicBezTo>
                    <a:pt x="120" y="55"/>
                    <a:pt x="65" y="90"/>
                    <a:pt x="31" y="172"/>
                  </a:cubicBezTo>
                  <a:cubicBezTo>
                    <a:pt x="0" y="247"/>
                    <a:pt x="9" y="361"/>
                    <a:pt x="15" y="368"/>
                  </a:cubicBezTo>
                  <a:cubicBezTo>
                    <a:pt x="19" y="372"/>
                    <a:pt x="46" y="377"/>
                    <a:pt x="71" y="377"/>
                  </a:cubicBezTo>
                  <a:cubicBezTo>
                    <a:pt x="73" y="377"/>
                    <a:pt x="76" y="377"/>
                    <a:pt x="79" y="377"/>
                  </a:cubicBezTo>
                  <a:cubicBezTo>
                    <a:pt x="108" y="375"/>
                    <a:pt x="130" y="367"/>
                    <a:pt x="141" y="352"/>
                  </a:cubicBezTo>
                  <a:cubicBezTo>
                    <a:pt x="165" y="322"/>
                    <a:pt x="168" y="210"/>
                    <a:pt x="161" y="132"/>
                  </a:cubicBezTo>
                  <a:cubicBezTo>
                    <a:pt x="170" y="123"/>
                    <a:pt x="180" y="115"/>
                    <a:pt x="187" y="111"/>
                  </a:cubicBezTo>
                  <a:cubicBezTo>
                    <a:pt x="189" y="111"/>
                    <a:pt x="194" y="110"/>
                    <a:pt x="197" y="110"/>
                  </a:cubicBezTo>
                  <a:cubicBezTo>
                    <a:pt x="200" y="110"/>
                    <a:pt x="205" y="111"/>
                    <a:pt x="208" y="111"/>
                  </a:cubicBezTo>
                  <a:cubicBezTo>
                    <a:pt x="215" y="115"/>
                    <a:pt x="224" y="123"/>
                    <a:pt x="233" y="132"/>
                  </a:cubicBezTo>
                  <a:cubicBezTo>
                    <a:pt x="227" y="210"/>
                    <a:pt x="230" y="322"/>
                    <a:pt x="253" y="352"/>
                  </a:cubicBezTo>
                  <a:cubicBezTo>
                    <a:pt x="265" y="367"/>
                    <a:pt x="286" y="375"/>
                    <a:pt x="315" y="377"/>
                  </a:cubicBezTo>
                  <a:cubicBezTo>
                    <a:pt x="318" y="377"/>
                    <a:pt x="321" y="377"/>
                    <a:pt x="324" y="377"/>
                  </a:cubicBezTo>
                  <a:cubicBezTo>
                    <a:pt x="348" y="377"/>
                    <a:pt x="375" y="372"/>
                    <a:pt x="379" y="368"/>
                  </a:cubicBezTo>
                  <a:cubicBezTo>
                    <a:pt x="385" y="361"/>
                    <a:pt x="395" y="247"/>
                    <a:pt x="364"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422C3C11-384D-4557-8C9C-FAFD3FA3974A}"/>
              </a:ext>
            </a:extLst>
          </p:cNvPr>
          <p:cNvGrpSpPr/>
          <p:nvPr/>
        </p:nvGrpSpPr>
        <p:grpSpPr>
          <a:xfrm>
            <a:off x="1122362" y="5496210"/>
            <a:ext cx="9947276" cy="914400"/>
            <a:chOff x="1122362" y="5167026"/>
            <a:chExt cx="9947276" cy="914400"/>
          </a:xfrm>
        </p:grpSpPr>
        <p:sp>
          <p:nvSpPr>
            <p:cNvPr id="56" name="Rectangle 55">
              <a:extLst>
                <a:ext uri="{FF2B5EF4-FFF2-40B4-BE49-F238E27FC236}">
                  <a16:creationId xmlns:a16="http://schemas.microsoft.com/office/drawing/2014/main" id="{E9DBEE0A-5F16-4DBC-9927-128EE3CAFAE1}"/>
                </a:ext>
              </a:extLst>
            </p:cNvPr>
            <p:cNvSpPr/>
            <p:nvPr/>
          </p:nvSpPr>
          <p:spPr>
            <a:xfrm>
              <a:off x="1122362" y="5167026"/>
              <a:ext cx="9947276" cy="914400"/>
            </a:xfrm>
            <a:prstGeom prst="rect">
              <a:avLst/>
            </a:prstGeom>
            <a:ln w="57150">
              <a:solidFill>
                <a:srgbClr val="000000"/>
              </a:solidFill>
            </a:ln>
          </p:spPr>
          <p:txBody>
            <a:bodyPr wrap="square" tIns="9144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231F20"/>
                  </a:solidFill>
                  <a:effectLst/>
                  <a:uLnTx/>
                  <a:uFillTx/>
                  <a:latin typeface="Open Sans"/>
                  <a:ea typeface="+mn-ea"/>
                  <a:cs typeface="+mn-cs"/>
                </a:rPr>
                <a:t>SURGEON GENERAL’S WARNING: </a:t>
              </a:r>
              <a:r>
                <a:rPr kumimoji="0" lang="en-US" sz="1800" b="1" i="1" u="none" strike="noStrike" kern="0" cap="none" spc="0" normalizeH="0" baseline="0" noProof="0">
                  <a:ln>
                    <a:noFill/>
                  </a:ln>
                  <a:solidFill>
                    <a:srgbClr val="231F20"/>
                  </a:solidFill>
                  <a:effectLst/>
                  <a:uLnTx/>
                  <a:uFillTx/>
                  <a:latin typeface="Open Sans"/>
                  <a:ea typeface="+mn-ea"/>
                  <a:cs typeface="+mn-cs"/>
                </a:rPr>
                <a:t>Cigarette Smoke Contains Carbon Monoxide.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0" cap="none" spc="0" normalizeH="0" baseline="0" noProof="0">
                <a:ln>
                  <a:noFill/>
                </a:ln>
                <a:solidFill>
                  <a:srgbClr val="231F2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75E0A8D5-3E2E-4ACF-95BD-BA6E9C8B299B}"/>
                </a:ext>
              </a:extLst>
            </p:cNvPr>
            <p:cNvSpPr txBox="1"/>
            <p:nvPr/>
          </p:nvSpPr>
          <p:spPr bwMode="gray">
            <a:xfrm>
              <a:off x="2413082" y="5521165"/>
              <a:ext cx="736583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a:ln>
                    <a:noFill/>
                  </a:ln>
                  <a:solidFill>
                    <a:srgbClr val="000000"/>
                  </a:solidFill>
                  <a:effectLst/>
                  <a:uLnTx/>
                  <a:uFillTx/>
                  <a:latin typeface="Open Sans"/>
                  <a:ea typeface="+mn-ea"/>
                  <a:cs typeface="+mn-cs"/>
                </a:rPr>
                <a:t>REMOVED</a:t>
              </a:r>
            </a:p>
          </p:txBody>
        </p:sp>
      </p:grpSp>
    </p:spTree>
    <p:extLst>
      <p:ext uri="{BB962C8B-B14F-4D97-AF65-F5344CB8AC3E}">
        <p14:creationId xmlns:p14="http://schemas.microsoft.com/office/powerpoint/2010/main" val="33165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a:extLst>
              <a:ext uri="{FF2B5EF4-FFF2-40B4-BE49-F238E27FC236}">
                <a16:creationId xmlns:a16="http://schemas.microsoft.com/office/drawing/2014/main" id="{67AE7050-0852-4E74-A0CE-0B8231C750EB}"/>
              </a:ext>
            </a:extLst>
          </p:cNvPr>
          <p:cNvGraphicFramePr>
            <a:graphicFrameLocks noChangeAspect="1"/>
          </p:cNvGraphicFramePr>
          <p:nvPr/>
        </p:nvGraphicFramePr>
        <p:xfrm>
          <a:off x="566916" y="3649905"/>
          <a:ext cx="9969500" cy="2797175"/>
        </p:xfrm>
        <a:graphic>
          <a:graphicData uri="http://schemas.openxmlformats.org/presentationml/2006/ole">
            <mc:AlternateContent xmlns:mc="http://schemas.openxmlformats.org/markup-compatibility/2006">
              <mc:Choice xmlns:v="urn:schemas-microsoft-com:vml" Requires="v">
                <p:oleObj name="Prism 7" r:id="rId3" imgW="7106042" imgH="1991845" progId="Prism7.Document">
                  <p:embed/>
                </p:oleObj>
              </mc:Choice>
              <mc:Fallback>
                <p:oleObj name="Prism 7" r:id="rId3" imgW="7106042" imgH="1991845" progId="Prism7.Document">
                  <p:embed/>
                  <p:pic>
                    <p:nvPicPr>
                      <p:cNvPr id="28" name="Object 27">
                        <a:extLst>
                          <a:ext uri="{FF2B5EF4-FFF2-40B4-BE49-F238E27FC236}">
                            <a16:creationId xmlns:a16="http://schemas.microsoft.com/office/drawing/2014/main" id="{67AE7050-0852-4E74-A0CE-0B8231C750EB}"/>
                          </a:ext>
                        </a:extLst>
                      </p:cNvPr>
                      <p:cNvPicPr/>
                      <p:nvPr/>
                    </p:nvPicPr>
                    <p:blipFill>
                      <a:blip r:embed="rId4"/>
                      <a:stretch>
                        <a:fillRect/>
                      </a:stretch>
                    </p:blipFill>
                    <p:spPr>
                      <a:xfrm>
                        <a:off x="566916" y="3649905"/>
                        <a:ext cx="9969500" cy="27971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61B2027-6031-4C47-A2AD-44EF5D7766EF}"/>
              </a:ext>
            </a:extLst>
          </p:cNvPr>
          <p:cNvGraphicFramePr>
            <a:graphicFrameLocks noChangeAspect="1"/>
          </p:cNvGraphicFramePr>
          <p:nvPr/>
        </p:nvGraphicFramePr>
        <p:xfrm>
          <a:off x="566916" y="1219310"/>
          <a:ext cx="9877425" cy="2770188"/>
        </p:xfrm>
        <a:graphic>
          <a:graphicData uri="http://schemas.openxmlformats.org/presentationml/2006/ole">
            <mc:AlternateContent xmlns:mc="http://schemas.openxmlformats.org/markup-compatibility/2006">
              <mc:Choice xmlns:v="urn:schemas-microsoft-com:vml" Requires="v">
                <p:oleObj name="Prism 7" r:id="rId5" imgW="7106042" imgH="1991845" progId="Prism7.Document">
                  <p:embed/>
                </p:oleObj>
              </mc:Choice>
              <mc:Fallback>
                <p:oleObj name="Prism 7" r:id="rId5" imgW="7106042" imgH="1991845" progId="Prism7.Document">
                  <p:embed/>
                  <p:pic>
                    <p:nvPicPr>
                      <p:cNvPr id="29" name="Object 28">
                        <a:extLst>
                          <a:ext uri="{FF2B5EF4-FFF2-40B4-BE49-F238E27FC236}">
                            <a16:creationId xmlns:a16="http://schemas.microsoft.com/office/drawing/2014/main" id="{D61B2027-6031-4C47-A2AD-44EF5D7766EF}"/>
                          </a:ext>
                        </a:extLst>
                      </p:cNvPr>
                      <p:cNvPicPr/>
                      <p:nvPr/>
                    </p:nvPicPr>
                    <p:blipFill>
                      <a:blip r:embed="rId6"/>
                      <a:stretch>
                        <a:fillRect/>
                      </a:stretch>
                    </p:blipFill>
                    <p:spPr>
                      <a:xfrm>
                        <a:off x="566916" y="1219310"/>
                        <a:ext cx="9877425" cy="27701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A2A7B6BD-6648-431D-A3F7-4F613E4D8F94}"/>
              </a:ext>
            </a:extLst>
          </p:cNvPr>
          <p:cNvSpPr txBox="1"/>
          <p:nvPr/>
        </p:nvSpPr>
        <p:spPr bwMode="gray">
          <a:xfrm rot="16200000">
            <a:off x="-303223" y="2200914"/>
            <a:ext cx="2231701" cy="43088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Percent of Cigarette Exposure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[95% CI]</a:t>
            </a:r>
          </a:p>
        </p:txBody>
      </p:sp>
      <p:sp>
        <p:nvSpPr>
          <p:cNvPr id="31" name="TextBox 30">
            <a:extLst>
              <a:ext uri="{FF2B5EF4-FFF2-40B4-BE49-F238E27FC236}">
                <a16:creationId xmlns:a16="http://schemas.microsoft.com/office/drawing/2014/main" id="{609708DD-BC53-4B0C-8616-AB334B92D1D4}"/>
              </a:ext>
            </a:extLst>
          </p:cNvPr>
          <p:cNvSpPr txBox="1"/>
          <p:nvPr/>
        </p:nvSpPr>
        <p:spPr bwMode="gray">
          <a:xfrm rot="16200000">
            <a:off x="-303224" y="4677186"/>
            <a:ext cx="2231701" cy="43088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Percent of Cigarette Exposure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[95% CI]</a:t>
            </a:r>
          </a:p>
        </p:txBody>
      </p:sp>
      <p:cxnSp>
        <p:nvCxnSpPr>
          <p:cNvPr id="32" name="Straight Connector 31">
            <a:extLst>
              <a:ext uri="{FF2B5EF4-FFF2-40B4-BE49-F238E27FC236}">
                <a16:creationId xmlns:a16="http://schemas.microsoft.com/office/drawing/2014/main" id="{5C4AC1B6-F455-48A0-BA16-28D64B1E3D8E}"/>
              </a:ext>
            </a:extLst>
          </p:cNvPr>
          <p:cNvCxnSpPr/>
          <p:nvPr/>
        </p:nvCxnSpPr>
        <p:spPr>
          <a:xfrm>
            <a:off x="1310684" y="1509706"/>
            <a:ext cx="9326880" cy="0"/>
          </a:xfrm>
          <a:prstGeom prst="line">
            <a:avLst/>
          </a:prstGeom>
          <a:ln w="38100">
            <a:solidFill>
              <a:srgbClr val="B14038"/>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229349-927F-4CF8-919F-EC2FAD0B69E7}"/>
              </a:ext>
            </a:extLst>
          </p:cNvPr>
          <p:cNvSpPr txBox="1"/>
          <p:nvPr/>
        </p:nvSpPr>
        <p:spPr>
          <a:xfrm>
            <a:off x="10373453" y="1337007"/>
            <a:ext cx="1232133" cy="338554"/>
          </a:xfrm>
          <a:prstGeom prst="rect">
            <a:avLst/>
          </a:prstGeom>
          <a:solidFill>
            <a:srgbClr val="B14038"/>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Cigarettes</a:t>
            </a:r>
          </a:p>
        </p:txBody>
      </p:sp>
      <p:cxnSp>
        <p:nvCxnSpPr>
          <p:cNvPr id="34" name="Straight Connector 33">
            <a:extLst>
              <a:ext uri="{FF2B5EF4-FFF2-40B4-BE49-F238E27FC236}">
                <a16:creationId xmlns:a16="http://schemas.microsoft.com/office/drawing/2014/main" id="{C7D48AFD-5968-4A63-A3F8-58D516AA43DF}"/>
              </a:ext>
            </a:extLst>
          </p:cNvPr>
          <p:cNvCxnSpPr/>
          <p:nvPr/>
        </p:nvCxnSpPr>
        <p:spPr>
          <a:xfrm>
            <a:off x="1310684" y="3926645"/>
            <a:ext cx="9326880" cy="0"/>
          </a:xfrm>
          <a:prstGeom prst="line">
            <a:avLst/>
          </a:prstGeom>
          <a:ln w="38100">
            <a:solidFill>
              <a:srgbClr val="B14038"/>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35B5009-F1C7-4BF5-909F-B2C961F486D9}"/>
              </a:ext>
            </a:extLst>
          </p:cNvPr>
          <p:cNvSpPr txBox="1"/>
          <p:nvPr/>
        </p:nvSpPr>
        <p:spPr>
          <a:xfrm>
            <a:off x="10373453" y="3753946"/>
            <a:ext cx="1232133" cy="338554"/>
          </a:xfrm>
          <a:prstGeom prst="rect">
            <a:avLst/>
          </a:prstGeom>
          <a:solidFill>
            <a:srgbClr val="B14038"/>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Cigarettes</a:t>
            </a:r>
          </a:p>
        </p:txBody>
      </p:sp>
      <p:grpSp>
        <p:nvGrpSpPr>
          <p:cNvPr id="36" name="Group 35">
            <a:extLst>
              <a:ext uri="{FF2B5EF4-FFF2-40B4-BE49-F238E27FC236}">
                <a16:creationId xmlns:a16="http://schemas.microsoft.com/office/drawing/2014/main" id="{7A2A5D81-B4AF-4201-B0C5-8619E7E1E6E2}"/>
              </a:ext>
            </a:extLst>
          </p:cNvPr>
          <p:cNvGrpSpPr/>
          <p:nvPr/>
        </p:nvGrpSpPr>
        <p:grpSpPr>
          <a:xfrm>
            <a:off x="4431655" y="6334628"/>
            <a:ext cx="3031209" cy="287757"/>
            <a:chOff x="5063471" y="1277338"/>
            <a:chExt cx="3031209" cy="287757"/>
          </a:xfrm>
        </p:grpSpPr>
        <p:grpSp>
          <p:nvGrpSpPr>
            <p:cNvPr id="37" name="Group 36">
              <a:extLst>
                <a:ext uri="{FF2B5EF4-FFF2-40B4-BE49-F238E27FC236}">
                  <a16:creationId xmlns:a16="http://schemas.microsoft.com/office/drawing/2014/main" id="{422A8B55-7FB4-414B-9C94-FF93B08CCBC8}"/>
                </a:ext>
              </a:extLst>
            </p:cNvPr>
            <p:cNvGrpSpPr/>
            <p:nvPr/>
          </p:nvGrpSpPr>
          <p:grpSpPr>
            <a:xfrm>
              <a:off x="6381808" y="1288096"/>
              <a:ext cx="1712872" cy="276999"/>
              <a:chOff x="-130634" y="2278956"/>
              <a:chExt cx="1712872" cy="276999"/>
            </a:xfrm>
          </p:grpSpPr>
          <p:sp>
            <p:nvSpPr>
              <p:cNvPr id="41" name="Rectangle 40">
                <a:extLst>
                  <a:ext uri="{FF2B5EF4-FFF2-40B4-BE49-F238E27FC236}">
                    <a16:creationId xmlns:a16="http://schemas.microsoft.com/office/drawing/2014/main" id="{B01A7EB2-BFC4-421C-9DEE-E5A4D17B5953}"/>
                  </a:ext>
                </a:extLst>
              </p:cNvPr>
              <p:cNvSpPr/>
              <p:nvPr/>
            </p:nvSpPr>
            <p:spPr>
              <a:xfrm>
                <a:off x="-130634" y="2339105"/>
                <a:ext cx="169536" cy="169536"/>
              </a:xfrm>
              <a:prstGeom prst="rect">
                <a:avLst/>
              </a:prstGeom>
              <a:solidFill>
                <a:srgbClr val="39D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44F06674-7AD5-489B-A60B-FCED91F1FBCD}"/>
                  </a:ext>
                </a:extLst>
              </p:cNvPr>
              <p:cNvSpPr txBox="1"/>
              <p:nvPr/>
            </p:nvSpPr>
            <p:spPr>
              <a:xfrm>
                <a:off x="17386" y="2278956"/>
                <a:ext cx="15648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Smoking abstinence</a:t>
                </a:r>
              </a:p>
            </p:txBody>
          </p:sp>
        </p:grpSp>
        <p:grpSp>
          <p:nvGrpSpPr>
            <p:cNvPr id="38" name="Group 37">
              <a:extLst>
                <a:ext uri="{FF2B5EF4-FFF2-40B4-BE49-F238E27FC236}">
                  <a16:creationId xmlns:a16="http://schemas.microsoft.com/office/drawing/2014/main" id="{73E4DC9F-E402-4696-86B6-B00D4201517B}"/>
                </a:ext>
              </a:extLst>
            </p:cNvPr>
            <p:cNvGrpSpPr/>
            <p:nvPr/>
          </p:nvGrpSpPr>
          <p:grpSpPr>
            <a:xfrm>
              <a:off x="5063471" y="1277338"/>
              <a:ext cx="661979" cy="276999"/>
              <a:chOff x="223065" y="4280357"/>
              <a:chExt cx="661979" cy="276999"/>
            </a:xfrm>
          </p:grpSpPr>
          <p:sp>
            <p:nvSpPr>
              <p:cNvPr id="39" name="Rectangle 38">
                <a:extLst>
                  <a:ext uri="{FF2B5EF4-FFF2-40B4-BE49-F238E27FC236}">
                    <a16:creationId xmlns:a16="http://schemas.microsoft.com/office/drawing/2014/main" id="{5C69661B-4F9C-45B1-A78D-17B2814D9D6A}"/>
                  </a:ext>
                </a:extLst>
              </p:cNvPr>
              <p:cNvSpPr/>
              <p:nvPr/>
            </p:nvSpPr>
            <p:spPr>
              <a:xfrm>
                <a:off x="223065" y="4351264"/>
                <a:ext cx="169536" cy="169536"/>
              </a:xfrm>
              <a:prstGeom prst="rect">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04089A6-3F4A-484D-809A-8BD3EAB0526D}"/>
                  </a:ext>
                </a:extLst>
              </p:cNvPr>
              <p:cNvSpPr txBox="1"/>
              <p:nvPr/>
            </p:nvSpPr>
            <p:spPr>
              <a:xfrm>
                <a:off x="392601" y="4280357"/>
                <a:ext cx="4924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THS</a:t>
                </a:r>
              </a:p>
            </p:txBody>
          </p:sp>
        </p:grpSp>
      </p:grpSp>
      <p:pic>
        <p:nvPicPr>
          <p:cNvPr id="43" name="Picture 42">
            <a:extLst>
              <a:ext uri="{FF2B5EF4-FFF2-40B4-BE49-F238E27FC236}">
                <a16:creationId xmlns:a16="http://schemas.microsoft.com/office/drawing/2014/main" id="{44B29396-4E8E-4C3F-90C9-00A5F1438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7411" y="4196541"/>
            <a:ext cx="464216" cy="466725"/>
          </a:xfrm>
          <a:prstGeom prst="rect">
            <a:avLst/>
          </a:prstGeom>
        </p:spPr>
      </p:pic>
      <p:pic>
        <p:nvPicPr>
          <p:cNvPr id="44" name="Picture 43">
            <a:extLst>
              <a:ext uri="{FF2B5EF4-FFF2-40B4-BE49-F238E27FC236}">
                <a16:creationId xmlns:a16="http://schemas.microsoft.com/office/drawing/2014/main" id="{37AB6E02-0139-4C79-89E9-2C90817F1A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7411" y="1793258"/>
            <a:ext cx="464216" cy="466725"/>
          </a:xfrm>
          <a:prstGeom prst="rect">
            <a:avLst/>
          </a:prstGeom>
        </p:spPr>
      </p:pic>
      <p:sp>
        <p:nvSpPr>
          <p:cNvPr id="45" name="Rectangle 44">
            <a:extLst>
              <a:ext uri="{FF2B5EF4-FFF2-40B4-BE49-F238E27FC236}">
                <a16:creationId xmlns:a16="http://schemas.microsoft.com/office/drawing/2014/main" id="{BBD3AC71-8A88-4DB6-AD76-C017D1381D37}"/>
              </a:ext>
            </a:extLst>
          </p:cNvPr>
          <p:cNvSpPr/>
          <p:nvPr/>
        </p:nvSpPr>
        <p:spPr bwMode="auto">
          <a:xfrm>
            <a:off x="3633313" y="2120934"/>
            <a:ext cx="4925374" cy="2232665"/>
          </a:xfrm>
          <a:prstGeom prst="rect">
            <a:avLst/>
          </a:pr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200"/>
              </a:spcAft>
              <a:buClr>
                <a:srgbClr val="000000"/>
              </a:buClr>
              <a:buSzTx/>
              <a:buFontTx/>
              <a:buNone/>
              <a:tabLst/>
              <a:defRPr/>
            </a:pPr>
            <a:r>
              <a:rPr kumimoji="0" lang="en-US" sz="2800" b="1" i="0" u="none" strike="noStrike" kern="1200" cap="none" spc="0" normalizeH="0" baseline="0" noProof="0">
                <a:ln>
                  <a:noFill/>
                </a:ln>
                <a:solidFill>
                  <a:srgbClr val="FFFFFF"/>
                </a:solidFill>
                <a:effectLst/>
                <a:uLnTx/>
                <a:uFillTx/>
                <a:latin typeface="IQOS"/>
                <a:ea typeface="+mn-ea"/>
                <a:cs typeface="Arial" panose="020B0604020202020204" pitchFamily="34" charset="0"/>
              </a:rPr>
              <a:t>Switching to THS Achieves Almost 95% of the Reduction Achieved by Smoking Abstinence</a:t>
            </a:r>
          </a:p>
        </p:txBody>
      </p:sp>
      <p:sp>
        <p:nvSpPr>
          <p:cNvPr id="24" name="Title 6">
            <a:extLst>
              <a:ext uri="{FF2B5EF4-FFF2-40B4-BE49-F238E27FC236}">
                <a16:creationId xmlns:a16="http://schemas.microsoft.com/office/drawing/2014/main" id="{EA3FB6AE-B4FA-4D03-85B3-BEA9B53C8AA8}"/>
              </a:ext>
            </a:extLst>
          </p:cNvPr>
          <p:cNvSpPr>
            <a:spLocks noGrp="1"/>
          </p:cNvSpPr>
          <p:nvPr>
            <p:ph type="title"/>
          </p:nvPr>
        </p:nvSpPr>
        <p:spPr>
          <a:xfrm>
            <a:off x="457200" y="182880"/>
            <a:ext cx="10698480" cy="594360"/>
          </a:xfrm>
        </p:spPr>
        <p:txBody>
          <a:bodyPr/>
          <a:lstStyle/>
          <a:p>
            <a:r>
              <a:rPr lang="en-US"/>
              <a:t>Reduced Exposure</a:t>
            </a:r>
          </a:p>
        </p:txBody>
      </p:sp>
      <p:sp>
        <p:nvSpPr>
          <p:cNvPr id="25" name="Text Placeholder 1">
            <a:extLst>
              <a:ext uri="{FF2B5EF4-FFF2-40B4-BE49-F238E27FC236}">
                <a16:creationId xmlns:a16="http://schemas.microsoft.com/office/drawing/2014/main" id="{E718CEEF-96E8-4BAA-B083-584B1C49AAF0}"/>
              </a:ext>
            </a:extLst>
          </p:cNvPr>
          <p:cNvSpPr txBox="1">
            <a:spLocks/>
          </p:cNvSpPr>
          <p:nvPr/>
        </p:nvSpPr>
        <p:spPr>
          <a:xfrm>
            <a:off x="457200" y="729946"/>
            <a:ext cx="11289792" cy="396947"/>
          </a:xfrm>
          <a:prstGeom prst="rect">
            <a:avLst/>
          </a:prstGeom>
        </p:spPr>
        <p:txBody>
          <a:bodyPr/>
          <a:lst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0"/>
              </a:spcBef>
              <a:spcAft>
                <a:spcPts val="0"/>
              </a:spcAft>
              <a:buClr>
                <a:srgbClr val="0D5274">
                  <a:lumMod val="60000"/>
                  <a:lumOff val="40000"/>
                </a:srgbClr>
              </a:buClr>
              <a:buSzPct val="125000"/>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Open Sans"/>
                <a:ea typeface="+mn-ea"/>
                <a:cs typeface="+mn-cs"/>
              </a:rPr>
              <a:t>         </a:t>
            </a:r>
            <a:r>
              <a:rPr kumimoji="0" lang="en-US" sz="2000" b="0" i="0" u="none" strike="noStrike" kern="1200" cap="none" spc="0" normalizeH="0" baseline="0" noProof="0">
                <a:ln>
                  <a:noFill/>
                </a:ln>
                <a:solidFill>
                  <a:srgbClr val="3B7C9A"/>
                </a:solidFill>
                <a:effectLst/>
                <a:uLnTx/>
                <a:uFillTx/>
                <a:latin typeface="Open Sans"/>
                <a:ea typeface="+mn-ea"/>
                <a:cs typeface="+mn-cs"/>
              </a:rPr>
              <a:t>Clinical Assessment </a:t>
            </a:r>
            <a:r>
              <a:rPr kumimoji="0" lang="en-US" sz="1800" b="0" i="1" u="none" strike="noStrike" kern="1200" cap="none" spc="0" normalizeH="0" baseline="0" noProof="0">
                <a:ln>
                  <a:noFill/>
                </a:ln>
                <a:solidFill>
                  <a:prstClr val="black">
                    <a:lumMod val="50000"/>
                    <a:lumOff val="50000"/>
                  </a:prstClr>
                </a:solidFill>
                <a:effectLst/>
                <a:uLnTx/>
                <a:uFillTx/>
                <a:latin typeface="Open Sans"/>
                <a:ea typeface="+mn-ea"/>
                <a:cs typeface="+mn-cs"/>
              </a:rPr>
              <a:t>(in Smokers Who Would Otherwise Continue to Smoke Cigarettes)</a:t>
            </a:r>
            <a:endParaRPr kumimoji="0" lang="en-US" sz="2000" b="0" i="1" u="none" strike="noStrike" kern="1200" cap="none" spc="0" normalizeH="0" baseline="0" noProof="0">
              <a:ln>
                <a:noFill/>
              </a:ln>
              <a:solidFill>
                <a:prstClr val="black">
                  <a:lumMod val="50000"/>
                  <a:lumOff val="50000"/>
                </a:prstClr>
              </a:solidFill>
              <a:effectLst/>
              <a:uLnTx/>
              <a:uFillTx/>
              <a:latin typeface="Open Sans"/>
              <a:ea typeface="+mn-ea"/>
              <a:cs typeface="+mn-cs"/>
            </a:endParaRPr>
          </a:p>
        </p:txBody>
      </p:sp>
      <p:grpSp>
        <p:nvGrpSpPr>
          <p:cNvPr id="26" name="Group 25">
            <a:extLst>
              <a:ext uri="{FF2B5EF4-FFF2-40B4-BE49-F238E27FC236}">
                <a16:creationId xmlns:a16="http://schemas.microsoft.com/office/drawing/2014/main" id="{DFA6DD96-FBA1-4DDE-849C-02C72C183E8F}"/>
              </a:ext>
            </a:extLst>
          </p:cNvPr>
          <p:cNvGrpSpPr>
            <a:grpSpLocks noChangeAspect="1"/>
          </p:cNvGrpSpPr>
          <p:nvPr/>
        </p:nvGrpSpPr>
        <p:grpSpPr>
          <a:xfrm>
            <a:off x="457200" y="708660"/>
            <a:ext cx="476757" cy="548640"/>
            <a:chOff x="4470833" y="2822552"/>
            <a:chExt cx="556217" cy="640080"/>
          </a:xfrm>
        </p:grpSpPr>
        <p:sp>
          <p:nvSpPr>
            <p:cNvPr id="27" name="Freeform 12 - 4">
              <a:extLst>
                <a:ext uri="{FF2B5EF4-FFF2-40B4-BE49-F238E27FC236}">
                  <a16:creationId xmlns:a16="http://schemas.microsoft.com/office/drawing/2014/main" id="{1C219336-BBD9-4BCB-B19B-A24E06E74AD8}"/>
                </a:ext>
              </a:extLst>
            </p:cNvPr>
            <p:cNvSpPr>
              <a:spLocks noChangeAspect="1"/>
            </p:cNvSpPr>
            <p:nvPr/>
          </p:nvSpPr>
          <p:spPr>
            <a:xfrm rot="5400000">
              <a:off x="4428902" y="2864483"/>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Lungs3" descr="{&quot;Key&quot;:&quot;POWER_USER_SHAPE_ICON&quot;,&quot;Value&quot;:&quot;POWER_USER_SHAPE_ICON_STYLE_1&quot;}">
              <a:extLst>
                <a:ext uri="{FF2B5EF4-FFF2-40B4-BE49-F238E27FC236}">
                  <a16:creationId xmlns:a16="http://schemas.microsoft.com/office/drawing/2014/main" id="{38D8A16B-AE62-46AF-BE64-73E42A43C278}"/>
                </a:ext>
              </a:extLst>
            </p:cNvPr>
            <p:cNvSpPr>
              <a:spLocks noChangeAspect="1" noEditPoints="1"/>
            </p:cNvSpPr>
            <p:nvPr/>
          </p:nvSpPr>
          <p:spPr bwMode="auto">
            <a:xfrm>
              <a:off x="4536460" y="2899011"/>
              <a:ext cx="429568" cy="411480"/>
            </a:xfrm>
            <a:custGeom>
              <a:avLst/>
              <a:gdLst>
                <a:gd name="T0" fmla="*/ 242 w 395"/>
                <a:gd name="T1" fmla="*/ 142 h 379"/>
                <a:gd name="T2" fmla="*/ 256 w 395"/>
                <a:gd name="T3" fmla="*/ 161 h 379"/>
                <a:gd name="T4" fmla="*/ 257 w 395"/>
                <a:gd name="T5" fmla="*/ 161 h 379"/>
                <a:gd name="T6" fmla="*/ 281 w 395"/>
                <a:gd name="T7" fmla="*/ 267 h 379"/>
                <a:gd name="T8" fmla="*/ 271 w 395"/>
                <a:gd name="T9" fmla="*/ 334 h 379"/>
                <a:gd name="T10" fmla="*/ 289 w 395"/>
                <a:gd name="T11" fmla="*/ 284 h 379"/>
                <a:gd name="T12" fmla="*/ 354 w 395"/>
                <a:gd name="T13" fmla="*/ 343 h 379"/>
                <a:gd name="T14" fmla="*/ 289 w 395"/>
                <a:gd name="T15" fmla="*/ 226 h 379"/>
                <a:gd name="T16" fmla="*/ 343 w 395"/>
                <a:gd name="T17" fmla="*/ 308 h 379"/>
                <a:gd name="T18" fmla="*/ 326 w 395"/>
                <a:gd name="T19" fmla="*/ 241 h 379"/>
                <a:gd name="T20" fmla="*/ 357 w 395"/>
                <a:gd name="T21" fmla="*/ 230 h 379"/>
                <a:gd name="T22" fmla="*/ 267 w 395"/>
                <a:gd name="T23" fmla="*/ 160 h 379"/>
                <a:gd name="T24" fmla="*/ 305 w 395"/>
                <a:gd name="T25" fmla="*/ 214 h 379"/>
                <a:gd name="T26" fmla="*/ 314 w 395"/>
                <a:gd name="T27" fmla="*/ 215 h 379"/>
                <a:gd name="T28" fmla="*/ 347 w 395"/>
                <a:gd name="T29" fmla="*/ 190 h 379"/>
                <a:gd name="T30" fmla="*/ 276 w 395"/>
                <a:gd name="T31" fmla="*/ 147 h 379"/>
                <a:gd name="T32" fmla="*/ 279 w 395"/>
                <a:gd name="T33" fmla="*/ 119 h 379"/>
                <a:gd name="T34" fmla="*/ 307 w 395"/>
                <a:gd name="T35" fmla="*/ 116 h 379"/>
                <a:gd name="T36" fmla="*/ 277 w 395"/>
                <a:gd name="T37" fmla="*/ 109 h 379"/>
                <a:gd name="T38" fmla="*/ 260 w 395"/>
                <a:gd name="T39" fmla="*/ 95 h 379"/>
                <a:gd name="T40" fmla="*/ 243 w 395"/>
                <a:gd name="T41" fmla="*/ 129 h 379"/>
                <a:gd name="T42" fmla="*/ 372 w 395"/>
                <a:gd name="T43" fmla="*/ 361 h 379"/>
                <a:gd name="T44" fmla="*/ 205 w 395"/>
                <a:gd name="T45" fmla="*/ 10 h 379"/>
                <a:gd name="T46" fmla="*/ 190 w 395"/>
                <a:gd name="T47" fmla="*/ 101 h 379"/>
                <a:gd name="T48" fmla="*/ 39 w 395"/>
                <a:gd name="T49" fmla="*/ 176 h 379"/>
                <a:gd name="T50" fmla="*/ 132 w 395"/>
                <a:gd name="T51" fmla="*/ 152 h 379"/>
                <a:gd name="T52" fmla="*/ 133 w 395"/>
                <a:gd name="T53" fmla="*/ 89 h 379"/>
                <a:gd name="T54" fmla="*/ 106 w 395"/>
                <a:gd name="T55" fmla="*/ 104 h 379"/>
                <a:gd name="T56" fmla="*/ 94 w 395"/>
                <a:gd name="T57" fmla="*/ 116 h 379"/>
                <a:gd name="T58" fmla="*/ 115 w 395"/>
                <a:gd name="T59" fmla="*/ 119 h 379"/>
                <a:gd name="T60" fmla="*/ 44 w 395"/>
                <a:gd name="T61" fmla="*/ 182 h 379"/>
                <a:gd name="T62" fmla="*/ 51 w 395"/>
                <a:gd name="T63" fmla="*/ 189 h 379"/>
                <a:gd name="T64" fmla="*/ 85 w 395"/>
                <a:gd name="T65" fmla="*/ 219 h 379"/>
                <a:gd name="T66" fmla="*/ 97 w 395"/>
                <a:gd name="T67" fmla="*/ 162 h 379"/>
                <a:gd name="T68" fmla="*/ 108 w 395"/>
                <a:gd name="T69" fmla="*/ 211 h 379"/>
                <a:gd name="T70" fmla="*/ 40 w 395"/>
                <a:gd name="T71" fmla="*/ 236 h 379"/>
                <a:gd name="T72" fmla="*/ 47 w 395"/>
                <a:gd name="T73" fmla="*/ 303 h 379"/>
                <a:gd name="T74" fmla="*/ 57 w 395"/>
                <a:gd name="T75" fmla="*/ 303 h 379"/>
                <a:gd name="T76" fmla="*/ 104 w 395"/>
                <a:gd name="T77" fmla="*/ 266 h 379"/>
                <a:gd name="T78" fmla="*/ 44 w 395"/>
                <a:gd name="T79" fmla="*/ 345 h 379"/>
                <a:gd name="T80" fmla="*/ 115 w 395"/>
                <a:gd name="T81" fmla="*/ 336 h 379"/>
                <a:gd name="T82" fmla="*/ 113 w 395"/>
                <a:gd name="T83" fmla="*/ 267 h 379"/>
                <a:gd name="T84" fmla="*/ 116 w 395"/>
                <a:gd name="T85" fmla="*/ 219 h 379"/>
                <a:gd name="T86" fmla="*/ 138 w 395"/>
                <a:gd name="T87" fmla="*/ 161 h 379"/>
                <a:gd name="T88" fmla="*/ 138 w 395"/>
                <a:gd name="T89" fmla="*/ 160 h 379"/>
                <a:gd name="T90" fmla="*/ 364 w 395"/>
                <a:gd name="T91" fmla="*/ 172 h 379"/>
                <a:gd name="T92" fmla="*/ 234 w 395"/>
                <a:gd name="T93" fmla="*/ 120 h 379"/>
                <a:gd name="T94" fmla="*/ 209 w 395"/>
                <a:gd name="T95" fmla="*/ 0 h 379"/>
                <a:gd name="T96" fmla="*/ 180 w 395"/>
                <a:gd name="T97" fmla="*/ 5 h 379"/>
                <a:gd name="T98" fmla="*/ 149 w 395"/>
                <a:gd name="T99" fmla="*/ 62 h 379"/>
                <a:gd name="T100" fmla="*/ 15 w 395"/>
                <a:gd name="T101" fmla="*/ 368 h 379"/>
                <a:gd name="T102" fmla="*/ 141 w 395"/>
                <a:gd name="T103" fmla="*/ 352 h 379"/>
                <a:gd name="T104" fmla="*/ 197 w 395"/>
                <a:gd name="T105" fmla="*/ 110 h 379"/>
                <a:gd name="T106" fmla="*/ 253 w 395"/>
                <a:gd name="T107" fmla="*/ 352 h 379"/>
                <a:gd name="T108" fmla="*/ 379 w 395"/>
                <a:gd name="T109" fmla="*/ 3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379">
                  <a:moveTo>
                    <a:pt x="372" y="361"/>
                  </a:moveTo>
                  <a:cubicBezTo>
                    <a:pt x="362" y="365"/>
                    <a:pt x="286" y="379"/>
                    <a:pt x="261" y="347"/>
                  </a:cubicBezTo>
                  <a:cubicBezTo>
                    <a:pt x="238" y="318"/>
                    <a:pt x="237" y="215"/>
                    <a:pt x="242" y="142"/>
                  </a:cubicBezTo>
                  <a:cubicBezTo>
                    <a:pt x="248" y="149"/>
                    <a:pt x="254" y="156"/>
                    <a:pt x="256" y="161"/>
                  </a:cubicBezTo>
                  <a:cubicBezTo>
                    <a:pt x="256" y="161"/>
                    <a:pt x="256" y="161"/>
                    <a:pt x="256" y="161"/>
                  </a:cubicBezTo>
                  <a:lnTo>
                    <a:pt x="256" y="161"/>
                  </a:lnTo>
                  <a:cubicBezTo>
                    <a:pt x="256" y="161"/>
                    <a:pt x="256" y="161"/>
                    <a:pt x="256" y="161"/>
                  </a:cubicBezTo>
                  <a:cubicBezTo>
                    <a:pt x="256" y="161"/>
                    <a:pt x="256" y="161"/>
                    <a:pt x="257" y="161"/>
                  </a:cubicBezTo>
                  <a:cubicBezTo>
                    <a:pt x="257" y="161"/>
                    <a:pt x="257" y="161"/>
                    <a:pt x="257" y="161"/>
                  </a:cubicBezTo>
                  <a:cubicBezTo>
                    <a:pt x="264" y="175"/>
                    <a:pt x="274" y="195"/>
                    <a:pt x="278" y="214"/>
                  </a:cubicBezTo>
                  <a:lnTo>
                    <a:pt x="278" y="219"/>
                  </a:lnTo>
                  <a:cubicBezTo>
                    <a:pt x="281" y="236"/>
                    <a:pt x="282" y="248"/>
                    <a:pt x="281" y="267"/>
                  </a:cubicBezTo>
                  <a:lnTo>
                    <a:pt x="281" y="267"/>
                  </a:lnTo>
                  <a:lnTo>
                    <a:pt x="281" y="267"/>
                  </a:lnTo>
                  <a:cubicBezTo>
                    <a:pt x="279" y="296"/>
                    <a:pt x="276" y="317"/>
                    <a:pt x="271" y="334"/>
                  </a:cubicBezTo>
                  <a:cubicBezTo>
                    <a:pt x="270" y="336"/>
                    <a:pt x="271" y="339"/>
                    <a:pt x="274" y="340"/>
                  </a:cubicBezTo>
                  <a:cubicBezTo>
                    <a:pt x="276" y="340"/>
                    <a:pt x="279" y="339"/>
                    <a:pt x="280" y="336"/>
                  </a:cubicBezTo>
                  <a:cubicBezTo>
                    <a:pt x="284" y="322"/>
                    <a:pt x="287" y="306"/>
                    <a:pt x="289" y="284"/>
                  </a:cubicBezTo>
                  <a:cubicBezTo>
                    <a:pt x="300" y="304"/>
                    <a:pt x="317" y="325"/>
                    <a:pt x="348" y="345"/>
                  </a:cubicBezTo>
                  <a:cubicBezTo>
                    <a:pt x="349" y="345"/>
                    <a:pt x="350" y="345"/>
                    <a:pt x="350" y="345"/>
                  </a:cubicBezTo>
                  <a:cubicBezTo>
                    <a:pt x="352" y="345"/>
                    <a:pt x="353" y="345"/>
                    <a:pt x="354" y="343"/>
                  </a:cubicBezTo>
                  <a:cubicBezTo>
                    <a:pt x="356" y="341"/>
                    <a:pt x="355" y="338"/>
                    <a:pt x="353" y="337"/>
                  </a:cubicBezTo>
                  <a:cubicBezTo>
                    <a:pt x="317" y="314"/>
                    <a:pt x="301" y="288"/>
                    <a:pt x="290" y="266"/>
                  </a:cubicBezTo>
                  <a:cubicBezTo>
                    <a:pt x="291" y="250"/>
                    <a:pt x="290" y="239"/>
                    <a:pt x="289" y="226"/>
                  </a:cubicBezTo>
                  <a:cubicBezTo>
                    <a:pt x="296" y="232"/>
                    <a:pt x="303" y="236"/>
                    <a:pt x="311" y="238"/>
                  </a:cubicBezTo>
                  <a:cubicBezTo>
                    <a:pt x="326" y="252"/>
                    <a:pt x="338" y="279"/>
                    <a:pt x="338" y="303"/>
                  </a:cubicBezTo>
                  <a:cubicBezTo>
                    <a:pt x="338" y="305"/>
                    <a:pt x="340" y="308"/>
                    <a:pt x="343" y="308"/>
                  </a:cubicBezTo>
                  <a:lnTo>
                    <a:pt x="343" y="308"/>
                  </a:lnTo>
                  <a:cubicBezTo>
                    <a:pt x="345" y="308"/>
                    <a:pt x="347" y="305"/>
                    <a:pt x="347" y="303"/>
                  </a:cubicBezTo>
                  <a:cubicBezTo>
                    <a:pt x="347" y="281"/>
                    <a:pt x="339" y="258"/>
                    <a:pt x="326" y="241"/>
                  </a:cubicBezTo>
                  <a:cubicBezTo>
                    <a:pt x="327" y="241"/>
                    <a:pt x="328" y="241"/>
                    <a:pt x="329" y="241"/>
                  </a:cubicBezTo>
                  <a:cubicBezTo>
                    <a:pt x="337" y="241"/>
                    <a:pt x="346" y="240"/>
                    <a:pt x="354" y="236"/>
                  </a:cubicBezTo>
                  <a:cubicBezTo>
                    <a:pt x="357" y="235"/>
                    <a:pt x="358" y="232"/>
                    <a:pt x="357" y="230"/>
                  </a:cubicBezTo>
                  <a:cubicBezTo>
                    <a:pt x="356" y="227"/>
                    <a:pt x="353" y="226"/>
                    <a:pt x="351" y="227"/>
                  </a:cubicBezTo>
                  <a:cubicBezTo>
                    <a:pt x="328" y="237"/>
                    <a:pt x="304" y="231"/>
                    <a:pt x="287" y="211"/>
                  </a:cubicBezTo>
                  <a:cubicBezTo>
                    <a:pt x="283" y="193"/>
                    <a:pt x="274" y="174"/>
                    <a:pt x="267" y="160"/>
                  </a:cubicBezTo>
                  <a:cubicBezTo>
                    <a:pt x="268" y="159"/>
                    <a:pt x="270" y="157"/>
                    <a:pt x="271" y="156"/>
                  </a:cubicBezTo>
                  <a:cubicBezTo>
                    <a:pt x="280" y="157"/>
                    <a:pt x="288" y="159"/>
                    <a:pt x="297" y="162"/>
                  </a:cubicBezTo>
                  <a:cubicBezTo>
                    <a:pt x="308" y="180"/>
                    <a:pt x="307" y="202"/>
                    <a:pt x="305" y="214"/>
                  </a:cubicBezTo>
                  <a:cubicBezTo>
                    <a:pt x="305" y="216"/>
                    <a:pt x="306" y="219"/>
                    <a:pt x="309" y="219"/>
                  </a:cubicBezTo>
                  <a:cubicBezTo>
                    <a:pt x="309" y="219"/>
                    <a:pt x="309" y="219"/>
                    <a:pt x="310" y="219"/>
                  </a:cubicBezTo>
                  <a:cubicBezTo>
                    <a:pt x="312" y="219"/>
                    <a:pt x="314" y="218"/>
                    <a:pt x="314" y="215"/>
                  </a:cubicBezTo>
                  <a:cubicBezTo>
                    <a:pt x="317" y="198"/>
                    <a:pt x="316" y="181"/>
                    <a:pt x="310" y="167"/>
                  </a:cubicBezTo>
                  <a:cubicBezTo>
                    <a:pt x="323" y="172"/>
                    <a:pt x="334" y="180"/>
                    <a:pt x="343" y="189"/>
                  </a:cubicBezTo>
                  <a:cubicBezTo>
                    <a:pt x="344" y="190"/>
                    <a:pt x="346" y="190"/>
                    <a:pt x="347" y="190"/>
                  </a:cubicBezTo>
                  <a:cubicBezTo>
                    <a:pt x="348" y="190"/>
                    <a:pt x="349" y="189"/>
                    <a:pt x="350" y="188"/>
                  </a:cubicBezTo>
                  <a:cubicBezTo>
                    <a:pt x="352" y="187"/>
                    <a:pt x="352" y="184"/>
                    <a:pt x="350" y="182"/>
                  </a:cubicBezTo>
                  <a:cubicBezTo>
                    <a:pt x="331" y="164"/>
                    <a:pt x="303" y="151"/>
                    <a:pt x="276" y="147"/>
                  </a:cubicBezTo>
                  <a:cubicBezTo>
                    <a:pt x="277" y="145"/>
                    <a:pt x="278" y="144"/>
                    <a:pt x="278" y="142"/>
                  </a:cubicBezTo>
                  <a:cubicBezTo>
                    <a:pt x="280" y="135"/>
                    <a:pt x="280" y="127"/>
                    <a:pt x="279" y="119"/>
                  </a:cubicBezTo>
                  <a:cubicBezTo>
                    <a:pt x="279" y="119"/>
                    <a:pt x="279" y="119"/>
                    <a:pt x="279" y="119"/>
                  </a:cubicBezTo>
                  <a:cubicBezTo>
                    <a:pt x="281" y="116"/>
                    <a:pt x="285" y="114"/>
                    <a:pt x="290" y="114"/>
                  </a:cubicBezTo>
                  <a:cubicBezTo>
                    <a:pt x="294" y="113"/>
                    <a:pt x="298" y="114"/>
                    <a:pt x="300" y="116"/>
                  </a:cubicBezTo>
                  <a:cubicBezTo>
                    <a:pt x="302" y="118"/>
                    <a:pt x="305" y="118"/>
                    <a:pt x="307" y="116"/>
                  </a:cubicBezTo>
                  <a:cubicBezTo>
                    <a:pt x="309" y="114"/>
                    <a:pt x="309" y="111"/>
                    <a:pt x="307" y="109"/>
                  </a:cubicBezTo>
                  <a:cubicBezTo>
                    <a:pt x="303" y="106"/>
                    <a:pt x="296" y="103"/>
                    <a:pt x="289" y="104"/>
                  </a:cubicBezTo>
                  <a:cubicBezTo>
                    <a:pt x="284" y="105"/>
                    <a:pt x="280" y="106"/>
                    <a:pt x="277" y="109"/>
                  </a:cubicBezTo>
                  <a:cubicBezTo>
                    <a:pt x="275" y="103"/>
                    <a:pt x="272" y="97"/>
                    <a:pt x="268" y="90"/>
                  </a:cubicBezTo>
                  <a:cubicBezTo>
                    <a:pt x="267" y="88"/>
                    <a:pt x="264" y="87"/>
                    <a:pt x="262" y="89"/>
                  </a:cubicBezTo>
                  <a:cubicBezTo>
                    <a:pt x="260" y="90"/>
                    <a:pt x="259" y="93"/>
                    <a:pt x="260" y="95"/>
                  </a:cubicBezTo>
                  <a:cubicBezTo>
                    <a:pt x="270" y="111"/>
                    <a:pt x="273" y="127"/>
                    <a:pt x="269" y="140"/>
                  </a:cubicBezTo>
                  <a:cubicBezTo>
                    <a:pt x="267" y="145"/>
                    <a:pt x="265" y="149"/>
                    <a:pt x="262" y="152"/>
                  </a:cubicBezTo>
                  <a:cubicBezTo>
                    <a:pt x="258" y="145"/>
                    <a:pt x="251" y="137"/>
                    <a:pt x="243" y="129"/>
                  </a:cubicBezTo>
                  <a:cubicBezTo>
                    <a:pt x="246" y="95"/>
                    <a:pt x="250" y="69"/>
                    <a:pt x="255" y="64"/>
                  </a:cubicBezTo>
                  <a:cubicBezTo>
                    <a:pt x="272" y="65"/>
                    <a:pt x="322" y="98"/>
                    <a:pt x="355" y="176"/>
                  </a:cubicBezTo>
                  <a:cubicBezTo>
                    <a:pt x="384" y="244"/>
                    <a:pt x="376" y="348"/>
                    <a:pt x="372" y="361"/>
                  </a:cubicBezTo>
                  <a:close/>
                  <a:moveTo>
                    <a:pt x="190" y="101"/>
                  </a:moveTo>
                  <a:lnTo>
                    <a:pt x="190" y="10"/>
                  </a:lnTo>
                  <a:lnTo>
                    <a:pt x="205" y="10"/>
                  </a:lnTo>
                  <a:lnTo>
                    <a:pt x="205" y="101"/>
                  </a:lnTo>
                  <a:cubicBezTo>
                    <a:pt x="202" y="101"/>
                    <a:pt x="199" y="101"/>
                    <a:pt x="197" y="101"/>
                  </a:cubicBezTo>
                  <a:cubicBezTo>
                    <a:pt x="195" y="101"/>
                    <a:pt x="192" y="101"/>
                    <a:pt x="190" y="101"/>
                  </a:cubicBezTo>
                  <a:close/>
                  <a:moveTo>
                    <a:pt x="134" y="347"/>
                  </a:moveTo>
                  <a:cubicBezTo>
                    <a:pt x="109" y="379"/>
                    <a:pt x="32" y="365"/>
                    <a:pt x="22" y="361"/>
                  </a:cubicBezTo>
                  <a:cubicBezTo>
                    <a:pt x="18" y="348"/>
                    <a:pt x="11" y="244"/>
                    <a:pt x="39" y="176"/>
                  </a:cubicBezTo>
                  <a:cubicBezTo>
                    <a:pt x="72" y="98"/>
                    <a:pt x="123" y="65"/>
                    <a:pt x="140" y="64"/>
                  </a:cubicBezTo>
                  <a:cubicBezTo>
                    <a:pt x="144" y="69"/>
                    <a:pt x="148" y="95"/>
                    <a:pt x="151" y="129"/>
                  </a:cubicBezTo>
                  <a:cubicBezTo>
                    <a:pt x="144" y="137"/>
                    <a:pt x="137" y="145"/>
                    <a:pt x="132" y="152"/>
                  </a:cubicBezTo>
                  <a:cubicBezTo>
                    <a:pt x="130" y="149"/>
                    <a:pt x="127" y="145"/>
                    <a:pt x="125" y="140"/>
                  </a:cubicBezTo>
                  <a:cubicBezTo>
                    <a:pt x="122" y="127"/>
                    <a:pt x="125" y="111"/>
                    <a:pt x="134" y="95"/>
                  </a:cubicBezTo>
                  <a:cubicBezTo>
                    <a:pt x="136" y="93"/>
                    <a:pt x="135" y="90"/>
                    <a:pt x="133" y="89"/>
                  </a:cubicBezTo>
                  <a:cubicBezTo>
                    <a:pt x="130" y="87"/>
                    <a:pt x="127" y="88"/>
                    <a:pt x="126" y="90"/>
                  </a:cubicBezTo>
                  <a:cubicBezTo>
                    <a:pt x="123" y="97"/>
                    <a:pt x="120" y="103"/>
                    <a:pt x="118" y="109"/>
                  </a:cubicBezTo>
                  <a:cubicBezTo>
                    <a:pt x="114" y="106"/>
                    <a:pt x="110" y="105"/>
                    <a:pt x="106" y="104"/>
                  </a:cubicBezTo>
                  <a:cubicBezTo>
                    <a:pt x="98" y="103"/>
                    <a:pt x="91" y="106"/>
                    <a:pt x="87" y="109"/>
                  </a:cubicBezTo>
                  <a:cubicBezTo>
                    <a:pt x="85" y="111"/>
                    <a:pt x="85" y="114"/>
                    <a:pt x="87" y="116"/>
                  </a:cubicBezTo>
                  <a:cubicBezTo>
                    <a:pt x="89" y="118"/>
                    <a:pt x="92" y="118"/>
                    <a:pt x="94" y="116"/>
                  </a:cubicBezTo>
                  <a:cubicBezTo>
                    <a:pt x="96" y="114"/>
                    <a:pt x="100" y="113"/>
                    <a:pt x="105" y="114"/>
                  </a:cubicBezTo>
                  <a:cubicBezTo>
                    <a:pt x="109" y="114"/>
                    <a:pt x="113" y="116"/>
                    <a:pt x="115" y="119"/>
                  </a:cubicBezTo>
                  <a:cubicBezTo>
                    <a:pt x="115" y="119"/>
                    <a:pt x="115" y="119"/>
                    <a:pt x="115" y="119"/>
                  </a:cubicBezTo>
                  <a:cubicBezTo>
                    <a:pt x="114" y="127"/>
                    <a:pt x="114" y="135"/>
                    <a:pt x="116" y="142"/>
                  </a:cubicBezTo>
                  <a:cubicBezTo>
                    <a:pt x="117" y="144"/>
                    <a:pt x="117" y="145"/>
                    <a:pt x="118" y="147"/>
                  </a:cubicBezTo>
                  <a:cubicBezTo>
                    <a:pt x="91" y="151"/>
                    <a:pt x="63" y="164"/>
                    <a:pt x="44" y="182"/>
                  </a:cubicBezTo>
                  <a:cubicBezTo>
                    <a:pt x="42" y="184"/>
                    <a:pt x="42" y="187"/>
                    <a:pt x="44" y="188"/>
                  </a:cubicBezTo>
                  <a:cubicBezTo>
                    <a:pt x="45" y="189"/>
                    <a:pt x="46" y="190"/>
                    <a:pt x="48" y="190"/>
                  </a:cubicBezTo>
                  <a:cubicBezTo>
                    <a:pt x="49" y="190"/>
                    <a:pt x="50" y="190"/>
                    <a:pt x="51" y="189"/>
                  </a:cubicBezTo>
                  <a:cubicBezTo>
                    <a:pt x="60" y="180"/>
                    <a:pt x="72" y="172"/>
                    <a:pt x="84" y="167"/>
                  </a:cubicBezTo>
                  <a:cubicBezTo>
                    <a:pt x="79" y="181"/>
                    <a:pt x="77" y="198"/>
                    <a:pt x="80" y="215"/>
                  </a:cubicBezTo>
                  <a:cubicBezTo>
                    <a:pt x="81" y="218"/>
                    <a:pt x="83" y="219"/>
                    <a:pt x="85" y="219"/>
                  </a:cubicBezTo>
                  <a:cubicBezTo>
                    <a:pt x="85" y="219"/>
                    <a:pt x="85" y="219"/>
                    <a:pt x="86" y="219"/>
                  </a:cubicBezTo>
                  <a:cubicBezTo>
                    <a:pt x="88" y="219"/>
                    <a:pt x="90" y="216"/>
                    <a:pt x="89" y="214"/>
                  </a:cubicBezTo>
                  <a:cubicBezTo>
                    <a:pt x="88" y="202"/>
                    <a:pt x="86" y="180"/>
                    <a:pt x="97" y="162"/>
                  </a:cubicBezTo>
                  <a:cubicBezTo>
                    <a:pt x="106" y="159"/>
                    <a:pt x="115" y="157"/>
                    <a:pt x="123" y="156"/>
                  </a:cubicBezTo>
                  <a:cubicBezTo>
                    <a:pt x="125" y="157"/>
                    <a:pt x="126" y="159"/>
                    <a:pt x="128" y="160"/>
                  </a:cubicBezTo>
                  <a:cubicBezTo>
                    <a:pt x="120" y="174"/>
                    <a:pt x="112" y="193"/>
                    <a:pt x="108" y="211"/>
                  </a:cubicBezTo>
                  <a:cubicBezTo>
                    <a:pt x="90" y="231"/>
                    <a:pt x="67" y="237"/>
                    <a:pt x="44" y="227"/>
                  </a:cubicBezTo>
                  <a:cubicBezTo>
                    <a:pt x="41" y="226"/>
                    <a:pt x="39" y="227"/>
                    <a:pt x="38" y="230"/>
                  </a:cubicBezTo>
                  <a:cubicBezTo>
                    <a:pt x="36" y="232"/>
                    <a:pt x="38" y="235"/>
                    <a:pt x="40" y="236"/>
                  </a:cubicBezTo>
                  <a:cubicBezTo>
                    <a:pt x="49" y="240"/>
                    <a:pt x="57" y="241"/>
                    <a:pt x="65" y="241"/>
                  </a:cubicBezTo>
                  <a:cubicBezTo>
                    <a:pt x="66" y="241"/>
                    <a:pt x="67" y="241"/>
                    <a:pt x="68" y="241"/>
                  </a:cubicBezTo>
                  <a:cubicBezTo>
                    <a:pt x="56" y="258"/>
                    <a:pt x="47" y="281"/>
                    <a:pt x="47" y="303"/>
                  </a:cubicBezTo>
                  <a:cubicBezTo>
                    <a:pt x="47" y="305"/>
                    <a:pt x="49" y="308"/>
                    <a:pt x="52" y="308"/>
                  </a:cubicBezTo>
                  <a:lnTo>
                    <a:pt x="52" y="308"/>
                  </a:lnTo>
                  <a:cubicBezTo>
                    <a:pt x="54" y="308"/>
                    <a:pt x="57" y="305"/>
                    <a:pt x="57" y="303"/>
                  </a:cubicBezTo>
                  <a:cubicBezTo>
                    <a:pt x="57" y="279"/>
                    <a:pt x="68" y="252"/>
                    <a:pt x="84" y="238"/>
                  </a:cubicBezTo>
                  <a:cubicBezTo>
                    <a:pt x="91" y="236"/>
                    <a:pt x="99" y="232"/>
                    <a:pt x="106" y="226"/>
                  </a:cubicBezTo>
                  <a:cubicBezTo>
                    <a:pt x="104" y="239"/>
                    <a:pt x="103" y="250"/>
                    <a:pt x="104" y="266"/>
                  </a:cubicBezTo>
                  <a:cubicBezTo>
                    <a:pt x="93" y="288"/>
                    <a:pt x="78" y="314"/>
                    <a:pt x="41" y="337"/>
                  </a:cubicBezTo>
                  <a:cubicBezTo>
                    <a:pt x="39" y="338"/>
                    <a:pt x="39" y="341"/>
                    <a:pt x="40" y="343"/>
                  </a:cubicBezTo>
                  <a:cubicBezTo>
                    <a:pt x="41" y="345"/>
                    <a:pt x="42" y="345"/>
                    <a:pt x="44" y="345"/>
                  </a:cubicBezTo>
                  <a:cubicBezTo>
                    <a:pt x="45" y="345"/>
                    <a:pt x="46" y="345"/>
                    <a:pt x="46" y="345"/>
                  </a:cubicBezTo>
                  <a:cubicBezTo>
                    <a:pt x="77" y="325"/>
                    <a:pt x="94" y="304"/>
                    <a:pt x="105" y="284"/>
                  </a:cubicBezTo>
                  <a:cubicBezTo>
                    <a:pt x="107" y="306"/>
                    <a:pt x="110" y="322"/>
                    <a:pt x="115" y="336"/>
                  </a:cubicBezTo>
                  <a:cubicBezTo>
                    <a:pt x="115" y="339"/>
                    <a:pt x="118" y="340"/>
                    <a:pt x="120" y="340"/>
                  </a:cubicBezTo>
                  <a:cubicBezTo>
                    <a:pt x="123" y="339"/>
                    <a:pt x="124" y="336"/>
                    <a:pt x="124" y="334"/>
                  </a:cubicBezTo>
                  <a:cubicBezTo>
                    <a:pt x="118" y="317"/>
                    <a:pt x="115" y="296"/>
                    <a:pt x="113" y="267"/>
                  </a:cubicBezTo>
                  <a:lnTo>
                    <a:pt x="113" y="267"/>
                  </a:lnTo>
                  <a:lnTo>
                    <a:pt x="113" y="267"/>
                  </a:lnTo>
                  <a:cubicBezTo>
                    <a:pt x="112" y="248"/>
                    <a:pt x="114" y="236"/>
                    <a:pt x="116" y="219"/>
                  </a:cubicBezTo>
                  <a:lnTo>
                    <a:pt x="117" y="214"/>
                  </a:lnTo>
                  <a:cubicBezTo>
                    <a:pt x="121" y="195"/>
                    <a:pt x="130" y="175"/>
                    <a:pt x="138" y="161"/>
                  </a:cubicBezTo>
                  <a:cubicBezTo>
                    <a:pt x="138" y="161"/>
                    <a:pt x="138" y="161"/>
                    <a:pt x="138" y="161"/>
                  </a:cubicBezTo>
                  <a:lnTo>
                    <a:pt x="138" y="161"/>
                  </a:lnTo>
                  <a:cubicBezTo>
                    <a:pt x="138" y="161"/>
                    <a:pt x="138" y="161"/>
                    <a:pt x="138" y="161"/>
                  </a:cubicBezTo>
                  <a:cubicBezTo>
                    <a:pt x="138" y="160"/>
                    <a:pt x="138" y="160"/>
                    <a:pt x="138" y="160"/>
                  </a:cubicBezTo>
                  <a:cubicBezTo>
                    <a:pt x="141" y="156"/>
                    <a:pt x="146" y="149"/>
                    <a:pt x="152" y="142"/>
                  </a:cubicBezTo>
                  <a:cubicBezTo>
                    <a:pt x="158" y="215"/>
                    <a:pt x="156" y="318"/>
                    <a:pt x="134" y="347"/>
                  </a:cubicBezTo>
                  <a:close/>
                  <a:moveTo>
                    <a:pt x="364" y="172"/>
                  </a:moveTo>
                  <a:cubicBezTo>
                    <a:pt x="330" y="90"/>
                    <a:pt x="274" y="55"/>
                    <a:pt x="254" y="55"/>
                  </a:cubicBezTo>
                  <a:cubicBezTo>
                    <a:pt x="249" y="55"/>
                    <a:pt x="246" y="60"/>
                    <a:pt x="245" y="62"/>
                  </a:cubicBezTo>
                  <a:cubicBezTo>
                    <a:pt x="241" y="71"/>
                    <a:pt x="237" y="93"/>
                    <a:pt x="234" y="120"/>
                  </a:cubicBezTo>
                  <a:cubicBezTo>
                    <a:pt x="227" y="114"/>
                    <a:pt x="220" y="108"/>
                    <a:pt x="214" y="104"/>
                  </a:cubicBezTo>
                  <a:lnTo>
                    <a:pt x="214" y="5"/>
                  </a:lnTo>
                  <a:cubicBezTo>
                    <a:pt x="214" y="3"/>
                    <a:pt x="212" y="0"/>
                    <a:pt x="209" y="0"/>
                  </a:cubicBezTo>
                  <a:lnTo>
                    <a:pt x="197" y="0"/>
                  </a:lnTo>
                  <a:lnTo>
                    <a:pt x="185" y="0"/>
                  </a:lnTo>
                  <a:cubicBezTo>
                    <a:pt x="182" y="0"/>
                    <a:pt x="180" y="3"/>
                    <a:pt x="180" y="5"/>
                  </a:cubicBezTo>
                  <a:lnTo>
                    <a:pt x="180" y="104"/>
                  </a:lnTo>
                  <a:cubicBezTo>
                    <a:pt x="174" y="108"/>
                    <a:pt x="167" y="114"/>
                    <a:pt x="160" y="120"/>
                  </a:cubicBezTo>
                  <a:cubicBezTo>
                    <a:pt x="158" y="93"/>
                    <a:pt x="154" y="71"/>
                    <a:pt x="149" y="62"/>
                  </a:cubicBezTo>
                  <a:cubicBezTo>
                    <a:pt x="148" y="60"/>
                    <a:pt x="146" y="55"/>
                    <a:pt x="141" y="55"/>
                  </a:cubicBezTo>
                  <a:cubicBezTo>
                    <a:pt x="120" y="55"/>
                    <a:pt x="65" y="90"/>
                    <a:pt x="31" y="172"/>
                  </a:cubicBezTo>
                  <a:cubicBezTo>
                    <a:pt x="0" y="247"/>
                    <a:pt x="9" y="361"/>
                    <a:pt x="15" y="368"/>
                  </a:cubicBezTo>
                  <a:cubicBezTo>
                    <a:pt x="19" y="372"/>
                    <a:pt x="46" y="377"/>
                    <a:pt x="71" y="377"/>
                  </a:cubicBezTo>
                  <a:cubicBezTo>
                    <a:pt x="73" y="377"/>
                    <a:pt x="76" y="377"/>
                    <a:pt x="79" y="377"/>
                  </a:cubicBezTo>
                  <a:cubicBezTo>
                    <a:pt x="108" y="375"/>
                    <a:pt x="130" y="367"/>
                    <a:pt x="141" y="352"/>
                  </a:cubicBezTo>
                  <a:cubicBezTo>
                    <a:pt x="165" y="322"/>
                    <a:pt x="168" y="210"/>
                    <a:pt x="161" y="132"/>
                  </a:cubicBezTo>
                  <a:cubicBezTo>
                    <a:pt x="170" y="123"/>
                    <a:pt x="180" y="115"/>
                    <a:pt x="187" y="111"/>
                  </a:cubicBezTo>
                  <a:cubicBezTo>
                    <a:pt x="189" y="111"/>
                    <a:pt x="194" y="110"/>
                    <a:pt x="197" y="110"/>
                  </a:cubicBezTo>
                  <a:cubicBezTo>
                    <a:pt x="200" y="110"/>
                    <a:pt x="205" y="111"/>
                    <a:pt x="208" y="111"/>
                  </a:cubicBezTo>
                  <a:cubicBezTo>
                    <a:pt x="215" y="115"/>
                    <a:pt x="224" y="123"/>
                    <a:pt x="233" y="132"/>
                  </a:cubicBezTo>
                  <a:cubicBezTo>
                    <a:pt x="227" y="210"/>
                    <a:pt x="230" y="322"/>
                    <a:pt x="253" y="352"/>
                  </a:cubicBezTo>
                  <a:cubicBezTo>
                    <a:pt x="265" y="367"/>
                    <a:pt x="286" y="375"/>
                    <a:pt x="315" y="377"/>
                  </a:cubicBezTo>
                  <a:cubicBezTo>
                    <a:pt x="318" y="377"/>
                    <a:pt x="321" y="377"/>
                    <a:pt x="324" y="377"/>
                  </a:cubicBezTo>
                  <a:cubicBezTo>
                    <a:pt x="348" y="377"/>
                    <a:pt x="375" y="372"/>
                    <a:pt x="379" y="368"/>
                  </a:cubicBezTo>
                  <a:cubicBezTo>
                    <a:pt x="385" y="361"/>
                    <a:pt x="395" y="247"/>
                    <a:pt x="364"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9347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B2A443A9-2D57-4A2A-90D2-4E853FC07159}"/>
              </a:ext>
            </a:extLst>
          </p:cNvPr>
          <p:cNvSpPr txBox="1"/>
          <p:nvPr/>
        </p:nvSpPr>
        <p:spPr>
          <a:xfrm>
            <a:off x="0" y="5181600"/>
            <a:ext cx="12192000" cy="1374648"/>
          </a:xfrm>
          <a:prstGeom prst="rect">
            <a:avLst/>
          </a:prstGeom>
          <a:solidFill>
            <a:schemeClr val="bg2">
              <a:lumMod val="40000"/>
              <a:lumOff val="60000"/>
            </a:schemeClr>
          </a:solidFill>
          <a:ln w="28575" cap="flat" cmpd="sng" algn="ctr">
            <a:noFill/>
            <a:prstDash val="solid"/>
            <a:miter lim="800000"/>
            <a:headEnd type="none" w="med" len="med"/>
            <a:tailEnd type="none" w="med" len="med"/>
          </a:ln>
          <a:effectLst/>
        </p:spPr>
        <p:txBody>
          <a:bodyPr vert="horz" wrap="square" lIns="274320" tIns="45715" rIns="6309360" bIns="18288"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16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b="0">
                <a:solidFill>
                  <a:schemeClr val="tx1">
                    <a:lumMod val="75000"/>
                    <a:lumOff val="25000"/>
                  </a:schemeClr>
                </a:solidFill>
              </a:rPr>
              <a:t>Assess Changes Across a Set of “8 Co-primary Clinical Risk Endpoints” in Smokers Who Switch from Smoking Cigarettes to Using THS As Compared to Those Continuing to Smoke Cigarettes for 6 Months </a:t>
            </a:r>
          </a:p>
        </p:txBody>
      </p:sp>
      <p:sp>
        <p:nvSpPr>
          <p:cNvPr id="8" name="Rectangle 7">
            <a:extLst>
              <a:ext uri="{FF2B5EF4-FFF2-40B4-BE49-F238E27FC236}">
                <a16:creationId xmlns:a16="http://schemas.microsoft.com/office/drawing/2014/main" id="{64433A59-9362-489A-92E8-73EC445382B7}"/>
              </a:ext>
            </a:extLst>
          </p:cNvPr>
          <p:cNvSpPr/>
          <p:nvPr/>
        </p:nvSpPr>
        <p:spPr>
          <a:xfrm>
            <a:off x="6134100" y="4774202"/>
            <a:ext cx="5612892" cy="1537734"/>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err="1">
              <a:solidFill>
                <a:schemeClr val="bg1"/>
              </a:solidFill>
              <a:latin typeface="+mj-lt"/>
            </a:endParaRPr>
          </a:p>
        </p:txBody>
      </p:sp>
      <p:sp>
        <p:nvSpPr>
          <p:cNvPr id="37" name="Text Placeholder 4">
            <a:extLst>
              <a:ext uri="{FF2B5EF4-FFF2-40B4-BE49-F238E27FC236}">
                <a16:creationId xmlns:a16="http://schemas.microsoft.com/office/drawing/2014/main" id="{93A55D0F-E24B-4E5F-88F1-A8500AC9C3F9}"/>
              </a:ext>
            </a:extLst>
          </p:cNvPr>
          <p:cNvSpPr txBox="1">
            <a:spLocks/>
          </p:cNvSpPr>
          <p:nvPr/>
        </p:nvSpPr>
        <p:spPr bwMode="gray">
          <a:xfrm>
            <a:off x="6210300" y="1485900"/>
            <a:ext cx="5448300" cy="647700"/>
          </a:xfrm>
          <a:prstGeom prst="rect">
            <a:avLst/>
          </a:prstGeom>
          <a:solidFill>
            <a:schemeClr val="tx2"/>
          </a:solidFill>
          <a:ln w="28575" cap="flat" cmpd="sng" algn="ctr">
            <a:noFill/>
            <a:prstDash val="solid"/>
            <a:miter lim="800000"/>
            <a:headEnd type="none" w="med" len="med"/>
            <a:tailEnd type="none" w="med" len="med"/>
          </a:ln>
          <a:effectLst/>
        </p:spPr>
        <p:txBody>
          <a:bodyPr vert="horz" wrap="square" lIns="91429" tIns="45715" rIns="91429" bIns="18288"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1800">
                <a:solidFill>
                  <a:schemeClr val="bg1"/>
                </a:solidFill>
              </a:rPr>
              <a:t>Co-Primary Endpoints </a:t>
            </a:r>
            <a:br>
              <a:rPr lang="en-US" sz="1800">
                <a:solidFill>
                  <a:schemeClr val="bg1"/>
                </a:solidFill>
              </a:rPr>
            </a:br>
            <a:r>
              <a:rPr lang="en-US" sz="1800">
                <a:solidFill>
                  <a:schemeClr val="bg1"/>
                </a:solidFill>
              </a:rPr>
              <a:t>Representative of Pathomechanisms</a:t>
            </a:r>
          </a:p>
        </p:txBody>
      </p:sp>
      <p:pic>
        <p:nvPicPr>
          <p:cNvPr id="38" name="Picture 37">
            <a:extLst>
              <a:ext uri="{FF2B5EF4-FFF2-40B4-BE49-F238E27FC236}">
                <a16:creationId xmlns:a16="http://schemas.microsoft.com/office/drawing/2014/main" id="{7E0361F0-D55F-48D8-9DA1-0ACBBF80B7C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42059" y="1638300"/>
            <a:ext cx="2715189" cy="3009900"/>
          </a:xfrm>
          <a:prstGeom prst="rect">
            <a:avLst/>
          </a:prstGeom>
        </p:spPr>
      </p:pic>
      <p:sp>
        <p:nvSpPr>
          <p:cNvPr id="39" name="Text Placeholder 4">
            <a:extLst>
              <a:ext uri="{FF2B5EF4-FFF2-40B4-BE49-F238E27FC236}">
                <a16:creationId xmlns:a16="http://schemas.microsoft.com/office/drawing/2014/main" id="{FCF644AD-8747-4D06-8713-3AF18999761C}"/>
              </a:ext>
            </a:extLst>
          </p:cNvPr>
          <p:cNvSpPr txBox="1">
            <a:spLocks/>
          </p:cNvSpPr>
          <p:nvPr/>
        </p:nvSpPr>
        <p:spPr bwMode="gray">
          <a:xfrm>
            <a:off x="3352800" y="1943100"/>
            <a:ext cx="2209800" cy="240030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91429" tIns="45715" rIns="91429" bIns="18288"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174625" indent="-174625" algn="l">
              <a:spcBef>
                <a:spcPts val="1200"/>
              </a:spcBef>
              <a:buClr>
                <a:schemeClr val="bg1"/>
              </a:buClr>
              <a:buSzPct val="125000"/>
              <a:buFont typeface="Arial" panose="020B0604020202020204" pitchFamily="34" charset="0"/>
              <a:buChar char="•"/>
            </a:pPr>
            <a:r>
              <a:rPr lang="en-US" sz="1600">
                <a:solidFill>
                  <a:schemeClr val="bg1"/>
                </a:solidFill>
              </a:rPr>
              <a:t>Epidemiologic link to smoking-related disease? </a:t>
            </a:r>
          </a:p>
          <a:p>
            <a:pPr marL="174625" indent="-174625" algn="l">
              <a:spcBef>
                <a:spcPts val="1200"/>
              </a:spcBef>
              <a:buClr>
                <a:schemeClr val="bg1"/>
              </a:buClr>
              <a:buSzPct val="125000"/>
              <a:buFont typeface="Arial" panose="020B0604020202020204" pitchFamily="34" charset="0"/>
              <a:buChar char="•"/>
            </a:pPr>
            <a:r>
              <a:rPr lang="en-US" sz="1600">
                <a:solidFill>
                  <a:schemeClr val="bg1"/>
                </a:solidFill>
              </a:rPr>
              <a:t>Affected by smoking status</a:t>
            </a:r>
          </a:p>
          <a:p>
            <a:pPr marL="174625" indent="-174625" algn="l">
              <a:spcBef>
                <a:spcPts val="1200"/>
              </a:spcBef>
              <a:buClr>
                <a:schemeClr val="bg1"/>
              </a:buClr>
              <a:buSzPct val="125000"/>
              <a:buFont typeface="Arial" panose="020B0604020202020204" pitchFamily="34" charset="0"/>
              <a:buChar char="•"/>
            </a:pPr>
            <a:r>
              <a:rPr lang="en-US" sz="1600">
                <a:solidFill>
                  <a:schemeClr val="bg1"/>
                </a:solidFill>
              </a:rPr>
              <a:t>Reversible upon smoking cessation</a:t>
            </a:r>
          </a:p>
        </p:txBody>
      </p:sp>
      <p:sp>
        <p:nvSpPr>
          <p:cNvPr id="40" name="AutoShape 14">
            <a:extLst>
              <a:ext uri="{FF2B5EF4-FFF2-40B4-BE49-F238E27FC236}">
                <a16:creationId xmlns:a16="http://schemas.microsoft.com/office/drawing/2014/main" id="{9F83C5D3-249C-42AD-A302-4BA4FF80A0B9}"/>
              </a:ext>
            </a:extLst>
          </p:cNvPr>
          <p:cNvSpPr>
            <a:spLocks noChangeArrowheads="1"/>
          </p:cNvSpPr>
          <p:nvPr/>
        </p:nvSpPr>
        <p:spPr bwMode="gray">
          <a:xfrm rot="5400000">
            <a:off x="4724400" y="2895600"/>
            <a:ext cx="2324100" cy="495300"/>
          </a:xfrm>
          <a:prstGeom prst="triangle">
            <a:avLst>
              <a:gd name="adj" fmla="val 50000"/>
            </a:avLst>
          </a:prstGeom>
          <a:gradFill flip="none" rotWithShape="1">
            <a:gsLst>
              <a:gs pos="0">
                <a:schemeClr val="bg1"/>
              </a:gs>
              <a:gs pos="95000">
                <a:schemeClr val="accent5"/>
              </a:gs>
            </a:gsLst>
            <a:lin ang="16200000" scaled="0"/>
            <a:tileRect/>
          </a:gradFill>
          <a:ln w="28575">
            <a:noFill/>
            <a:miter lim="800000"/>
            <a:headEnd/>
            <a:tailEnd/>
          </a:ln>
          <a:effectLst/>
        </p:spPr>
        <p:txBody>
          <a:bodyPr wrap="none" anchor="ctr"/>
          <a:lstStyle/>
          <a:p>
            <a:endParaRPr lang="en-US" sz="1600"/>
          </a:p>
        </p:txBody>
      </p:sp>
      <p:sp>
        <p:nvSpPr>
          <p:cNvPr id="41" name="TextBox 40">
            <a:extLst>
              <a:ext uri="{FF2B5EF4-FFF2-40B4-BE49-F238E27FC236}">
                <a16:creationId xmlns:a16="http://schemas.microsoft.com/office/drawing/2014/main" id="{65A73CE9-B422-41A4-9D84-ACCF2B4857C8}"/>
              </a:ext>
            </a:extLst>
          </p:cNvPr>
          <p:cNvSpPr txBox="1"/>
          <p:nvPr/>
        </p:nvSpPr>
        <p:spPr>
          <a:xfrm>
            <a:off x="661403" y="4686300"/>
            <a:ext cx="2476500" cy="369332"/>
          </a:xfrm>
          <a:prstGeom prst="rect">
            <a:avLst/>
          </a:prstGeom>
          <a:noFill/>
        </p:spPr>
        <p:txBody>
          <a:bodyPr wrap="square">
            <a:spAutoFit/>
          </a:bodyPr>
          <a:lstStyle/>
          <a:p>
            <a:pPr algn="ctr" defTabSz="457200">
              <a:defRPr/>
            </a:pPr>
            <a:r>
              <a:rPr lang="en-GB" sz="1800" b="1" kern="0">
                <a:solidFill>
                  <a:srgbClr val="C46608"/>
                </a:solidFill>
              </a:rPr>
              <a:t>Smoking Cessation</a:t>
            </a:r>
          </a:p>
        </p:txBody>
      </p:sp>
      <p:grpSp>
        <p:nvGrpSpPr>
          <p:cNvPr id="26" name="Group 25">
            <a:extLst>
              <a:ext uri="{FF2B5EF4-FFF2-40B4-BE49-F238E27FC236}">
                <a16:creationId xmlns:a16="http://schemas.microsoft.com/office/drawing/2014/main" id="{C299CBC0-F8A6-4D88-9738-336248C99BC7}"/>
              </a:ext>
            </a:extLst>
          </p:cNvPr>
          <p:cNvGrpSpPr/>
          <p:nvPr/>
        </p:nvGrpSpPr>
        <p:grpSpPr>
          <a:xfrm>
            <a:off x="6210301" y="2234382"/>
            <a:ext cx="5439640" cy="3988366"/>
            <a:chOff x="6477000" y="2234382"/>
            <a:chExt cx="5026583" cy="3988366"/>
          </a:xfrm>
        </p:grpSpPr>
        <p:sp>
          <p:nvSpPr>
            <p:cNvPr id="42" name="Rectangle: Rounded Corners 14">
              <a:extLst>
                <a:ext uri="{FF2B5EF4-FFF2-40B4-BE49-F238E27FC236}">
                  <a16:creationId xmlns:a16="http://schemas.microsoft.com/office/drawing/2014/main" id="{85224385-2F48-41A2-9B93-1A429D4DC56A}"/>
                </a:ext>
              </a:extLst>
            </p:cNvPr>
            <p:cNvSpPr/>
            <p:nvPr/>
          </p:nvSpPr>
          <p:spPr>
            <a:xfrm>
              <a:off x="6477000" y="2234382"/>
              <a:ext cx="2468880" cy="432618"/>
            </a:xfrm>
            <a:prstGeom prst="rect">
              <a:avLst/>
            </a:prstGeom>
            <a:solidFill>
              <a:srgbClr val="B14038"/>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Lipid Metabolism</a:t>
              </a:r>
            </a:p>
          </p:txBody>
        </p:sp>
        <p:sp>
          <p:nvSpPr>
            <p:cNvPr id="43" name="Rectangle: Rounded Corners 14">
              <a:extLst>
                <a:ext uri="{FF2B5EF4-FFF2-40B4-BE49-F238E27FC236}">
                  <a16:creationId xmlns:a16="http://schemas.microsoft.com/office/drawing/2014/main" id="{E3E359FD-6104-4418-915D-0B7C8E34C019}"/>
                </a:ext>
              </a:extLst>
            </p:cNvPr>
            <p:cNvSpPr/>
            <p:nvPr/>
          </p:nvSpPr>
          <p:spPr>
            <a:xfrm>
              <a:off x="9034703" y="2234382"/>
              <a:ext cx="2468880" cy="432618"/>
            </a:xfrm>
            <a:prstGeom prst="rect">
              <a:avLst/>
            </a:prstGeom>
            <a:solidFill>
              <a:srgbClr val="B14038"/>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HDL–C</a:t>
              </a:r>
            </a:p>
          </p:txBody>
        </p:sp>
        <p:sp>
          <p:nvSpPr>
            <p:cNvPr id="44" name="Rectangle: Rounded Corners 14">
              <a:extLst>
                <a:ext uri="{FF2B5EF4-FFF2-40B4-BE49-F238E27FC236}">
                  <a16:creationId xmlns:a16="http://schemas.microsoft.com/office/drawing/2014/main" id="{F7F27B8D-ABE2-4E0E-9308-48859054436C}"/>
                </a:ext>
              </a:extLst>
            </p:cNvPr>
            <p:cNvSpPr/>
            <p:nvPr/>
          </p:nvSpPr>
          <p:spPr>
            <a:xfrm>
              <a:off x="6477000" y="2742346"/>
              <a:ext cx="2468880" cy="432618"/>
            </a:xfrm>
            <a:prstGeom prst="rect">
              <a:avLst/>
            </a:prstGeom>
            <a:solidFill>
              <a:srgbClr val="E29353"/>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Clotting</a:t>
              </a:r>
            </a:p>
          </p:txBody>
        </p:sp>
        <p:sp>
          <p:nvSpPr>
            <p:cNvPr id="45" name="Rectangle: Rounded Corners 14">
              <a:extLst>
                <a:ext uri="{FF2B5EF4-FFF2-40B4-BE49-F238E27FC236}">
                  <a16:creationId xmlns:a16="http://schemas.microsoft.com/office/drawing/2014/main" id="{33425711-B7CC-4526-B6FA-FECF85C543F6}"/>
                </a:ext>
              </a:extLst>
            </p:cNvPr>
            <p:cNvSpPr/>
            <p:nvPr/>
          </p:nvSpPr>
          <p:spPr>
            <a:xfrm>
              <a:off x="9034703" y="2742346"/>
              <a:ext cx="2468880" cy="432618"/>
            </a:xfrm>
            <a:prstGeom prst="rect">
              <a:avLst/>
            </a:prstGeom>
            <a:solidFill>
              <a:srgbClr val="E29353"/>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11–DTX–B2</a:t>
              </a:r>
            </a:p>
          </p:txBody>
        </p:sp>
        <p:sp>
          <p:nvSpPr>
            <p:cNvPr id="46" name="Rectangle: Rounded Corners 14">
              <a:extLst>
                <a:ext uri="{FF2B5EF4-FFF2-40B4-BE49-F238E27FC236}">
                  <a16:creationId xmlns:a16="http://schemas.microsoft.com/office/drawing/2014/main" id="{E304D03C-3C49-487B-BE7F-142A7CEF95C2}"/>
                </a:ext>
              </a:extLst>
            </p:cNvPr>
            <p:cNvSpPr/>
            <p:nvPr/>
          </p:nvSpPr>
          <p:spPr>
            <a:xfrm>
              <a:off x="6477000" y="3250310"/>
              <a:ext cx="2468880" cy="432618"/>
            </a:xfrm>
            <a:prstGeom prst="rect">
              <a:avLst/>
            </a:prstGeom>
            <a:solidFill>
              <a:srgbClr val="0D5274"/>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Endothelial Function</a:t>
              </a:r>
            </a:p>
          </p:txBody>
        </p:sp>
        <p:sp>
          <p:nvSpPr>
            <p:cNvPr id="47" name="Rectangle: Rounded Corners 14">
              <a:extLst>
                <a:ext uri="{FF2B5EF4-FFF2-40B4-BE49-F238E27FC236}">
                  <a16:creationId xmlns:a16="http://schemas.microsoft.com/office/drawing/2014/main" id="{A713B499-CDF2-40B3-927D-F9927EFCBE13}"/>
                </a:ext>
              </a:extLst>
            </p:cNvPr>
            <p:cNvSpPr/>
            <p:nvPr/>
          </p:nvSpPr>
          <p:spPr>
            <a:xfrm>
              <a:off x="9034703" y="3250310"/>
              <a:ext cx="2468880" cy="432618"/>
            </a:xfrm>
            <a:prstGeom prst="rect">
              <a:avLst/>
            </a:prstGeom>
            <a:solidFill>
              <a:srgbClr val="0D5274"/>
            </a:solidFill>
            <a:ln w="12700" cap="flat" cmpd="sng" algn="ctr">
              <a:noFill/>
              <a:prstDash val="solid"/>
              <a:miter lim="800000"/>
            </a:ln>
            <a:effectLst/>
          </p:spPr>
          <p:txBody>
            <a:bodyPr rtlCol="0" anchor="ctr"/>
            <a:lstStyle/>
            <a:p>
              <a:pPr algn="ctr" defTabSz="457200"/>
              <a:r>
                <a:rPr lang="en-US" sz="1600" b="1" kern="0">
                  <a:solidFill>
                    <a:schemeClr val="bg1"/>
                  </a:solidFill>
                </a:rPr>
                <a:t>sICAM</a:t>
              </a:r>
              <a:r>
                <a:rPr lang="en-GB" sz="1600" b="1" kern="0">
                  <a:solidFill>
                    <a:schemeClr val="bg1"/>
                  </a:solidFill>
                </a:rPr>
                <a:t>–</a:t>
              </a:r>
              <a:r>
                <a:rPr lang="en-US" sz="1600" b="1" kern="0">
                  <a:solidFill>
                    <a:schemeClr val="bg1"/>
                  </a:solidFill>
                </a:rPr>
                <a:t>1</a:t>
              </a:r>
              <a:endParaRPr lang="en-GB" sz="1600" b="1" kern="0">
                <a:solidFill>
                  <a:schemeClr val="bg1"/>
                </a:solidFill>
              </a:endParaRPr>
            </a:p>
          </p:txBody>
        </p:sp>
        <p:sp>
          <p:nvSpPr>
            <p:cNvPr id="48" name="Rectangle: Rounded Corners 14">
              <a:extLst>
                <a:ext uri="{FF2B5EF4-FFF2-40B4-BE49-F238E27FC236}">
                  <a16:creationId xmlns:a16="http://schemas.microsoft.com/office/drawing/2014/main" id="{929DAD16-4F7D-49F4-9E53-46078480D199}"/>
                </a:ext>
              </a:extLst>
            </p:cNvPr>
            <p:cNvSpPr/>
            <p:nvPr/>
          </p:nvSpPr>
          <p:spPr>
            <a:xfrm>
              <a:off x="6477000" y="3758274"/>
              <a:ext cx="2468880" cy="432618"/>
            </a:xfrm>
            <a:prstGeom prst="rect">
              <a:avLst/>
            </a:prstGeom>
            <a:solidFill>
              <a:srgbClr val="97B657"/>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Oxygen Delivery</a:t>
              </a:r>
            </a:p>
          </p:txBody>
        </p:sp>
        <p:sp>
          <p:nvSpPr>
            <p:cNvPr id="49" name="Rectangle 48">
              <a:extLst>
                <a:ext uri="{FF2B5EF4-FFF2-40B4-BE49-F238E27FC236}">
                  <a16:creationId xmlns:a16="http://schemas.microsoft.com/office/drawing/2014/main" id="{3CF446DA-BBF9-4666-83F0-1F10E835236B}"/>
                </a:ext>
              </a:extLst>
            </p:cNvPr>
            <p:cNvSpPr/>
            <p:nvPr/>
          </p:nvSpPr>
          <p:spPr>
            <a:xfrm>
              <a:off x="9034703" y="3758274"/>
              <a:ext cx="2468880" cy="432618"/>
            </a:xfrm>
            <a:prstGeom prst="rect">
              <a:avLst/>
            </a:prstGeom>
            <a:solidFill>
              <a:srgbClr val="97B657"/>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COHb</a:t>
              </a:r>
            </a:p>
          </p:txBody>
        </p:sp>
        <p:sp>
          <p:nvSpPr>
            <p:cNvPr id="50" name="Rectangle: Rounded Corners 14">
              <a:extLst>
                <a:ext uri="{FF2B5EF4-FFF2-40B4-BE49-F238E27FC236}">
                  <a16:creationId xmlns:a16="http://schemas.microsoft.com/office/drawing/2014/main" id="{CC07A847-F33F-4A52-A224-63D646E8CAA3}"/>
                </a:ext>
              </a:extLst>
            </p:cNvPr>
            <p:cNvSpPr/>
            <p:nvPr/>
          </p:nvSpPr>
          <p:spPr>
            <a:xfrm>
              <a:off x="6477000" y="4266238"/>
              <a:ext cx="2468880" cy="432618"/>
            </a:xfrm>
            <a:prstGeom prst="rect">
              <a:avLst/>
            </a:prstGeom>
            <a:solidFill>
              <a:srgbClr val="7F7F7F"/>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Inflammation</a:t>
              </a:r>
            </a:p>
          </p:txBody>
        </p:sp>
        <p:sp>
          <p:nvSpPr>
            <p:cNvPr id="51" name="Rectangle: Rounded Corners 14">
              <a:extLst>
                <a:ext uri="{FF2B5EF4-FFF2-40B4-BE49-F238E27FC236}">
                  <a16:creationId xmlns:a16="http://schemas.microsoft.com/office/drawing/2014/main" id="{77EB6B14-6DBB-4192-BC9F-206A7EB65F4F}"/>
                </a:ext>
              </a:extLst>
            </p:cNvPr>
            <p:cNvSpPr/>
            <p:nvPr/>
          </p:nvSpPr>
          <p:spPr>
            <a:xfrm>
              <a:off x="9034703" y="4266238"/>
              <a:ext cx="2468880" cy="432618"/>
            </a:xfrm>
            <a:prstGeom prst="rect">
              <a:avLst/>
            </a:prstGeom>
            <a:solidFill>
              <a:srgbClr val="7F7F7F"/>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WBC</a:t>
              </a:r>
            </a:p>
          </p:txBody>
        </p:sp>
        <p:sp>
          <p:nvSpPr>
            <p:cNvPr id="52" name="Rectangle: Rounded Corners 14">
              <a:extLst>
                <a:ext uri="{FF2B5EF4-FFF2-40B4-BE49-F238E27FC236}">
                  <a16:creationId xmlns:a16="http://schemas.microsoft.com/office/drawing/2014/main" id="{D647AD6E-8A81-41CF-8F4C-F31682F22B20}"/>
                </a:ext>
              </a:extLst>
            </p:cNvPr>
            <p:cNvSpPr/>
            <p:nvPr/>
          </p:nvSpPr>
          <p:spPr>
            <a:xfrm>
              <a:off x="6477000" y="4774202"/>
              <a:ext cx="2468880" cy="432618"/>
            </a:xfrm>
            <a:prstGeom prst="rect">
              <a:avLst/>
            </a:prstGeom>
            <a:solidFill>
              <a:srgbClr val="1F8FBB"/>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Oxidative Stress</a:t>
              </a:r>
            </a:p>
          </p:txBody>
        </p:sp>
        <p:sp>
          <p:nvSpPr>
            <p:cNvPr id="53" name="Rectangle: Rounded Corners 14">
              <a:extLst>
                <a:ext uri="{FF2B5EF4-FFF2-40B4-BE49-F238E27FC236}">
                  <a16:creationId xmlns:a16="http://schemas.microsoft.com/office/drawing/2014/main" id="{B8223936-27D3-49E9-A556-203E907B269D}"/>
                </a:ext>
              </a:extLst>
            </p:cNvPr>
            <p:cNvSpPr/>
            <p:nvPr/>
          </p:nvSpPr>
          <p:spPr>
            <a:xfrm>
              <a:off x="9034703" y="4774202"/>
              <a:ext cx="2468880" cy="432618"/>
            </a:xfrm>
            <a:prstGeom prst="rect">
              <a:avLst/>
            </a:prstGeom>
            <a:solidFill>
              <a:srgbClr val="1F8FBB"/>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8–epi–PGF2</a:t>
              </a:r>
              <a:r>
                <a:rPr lang="el-GR" sz="1600" b="1" kern="0">
                  <a:solidFill>
                    <a:schemeClr val="bg1"/>
                  </a:solidFill>
                </a:rPr>
                <a:t>α</a:t>
              </a:r>
            </a:p>
          </p:txBody>
        </p:sp>
        <p:sp>
          <p:nvSpPr>
            <p:cNvPr id="54" name="Rectangle: Rounded Corners 14">
              <a:extLst>
                <a:ext uri="{FF2B5EF4-FFF2-40B4-BE49-F238E27FC236}">
                  <a16:creationId xmlns:a16="http://schemas.microsoft.com/office/drawing/2014/main" id="{30F964A4-4387-48B0-93EE-3D9E14615957}"/>
                </a:ext>
              </a:extLst>
            </p:cNvPr>
            <p:cNvSpPr/>
            <p:nvPr/>
          </p:nvSpPr>
          <p:spPr>
            <a:xfrm>
              <a:off x="6477000" y="5282166"/>
              <a:ext cx="2468880" cy="432618"/>
            </a:xfrm>
            <a:prstGeom prst="rect">
              <a:avLst/>
            </a:prstGeom>
            <a:solidFill>
              <a:srgbClr val="80306F"/>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Lung Function</a:t>
              </a:r>
            </a:p>
          </p:txBody>
        </p:sp>
        <p:sp>
          <p:nvSpPr>
            <p:cNvPr id="55" name="Rectangle: Rounded Corners 14">
              <a:extLst>
                <a:ext uri="{FF2B5EF4-FFF2-40B4-BE49-F238E27FC236}">
                  <a16:creationId xmlns:a16="http://schemas.microsoft.com/office/drawing/2014/main" id="{DE0AF6C6-5637-4F0B-96DF-2DA235DD1B9F}"/>
                </a:ext>
              </a:extLst>
            </p:cNvPr>
            <p:cNvSpPr/>
            <p:nvPr/>
          </p:nvSpPr>
          <p:spPr>
            <a:xfrm>
              <a:off x="9034703" y="5282166"/>
              <a:ext cx="2468880" cy="432618"/>
            </a:xfrm>
            <a:prstGeom prst="rect">
              <a:avLst/>
            </a:prstGeom>
            <a:solidFill>
              <a:srgbClr val="80306F"/>
            </a:solidFill>
            <a:ln w="12700" cap="flat" cmpd="sng" algn="ctr">
              <a:noFill/>
              <a:prstDash val="solid"/>
              <a:miter lim="800000"/>
            </a:ln>
            <a:effectLst/>
          </p:spPr>
          <p:txBody>
            <a:bodyPr rtlCol="0" anchor="ctr"/>
            <a:lstStyle/>
            <a:p>
              <a:pPr algn="ctr" defTabSz="457200">
                <a:defRPr/>
              </a:pPr>
              <a:r>
                <a:rPr lang="en-GB" sz="1600" b="1" kern="0">
                  <a:solidFill>
                    <a:schemeClr val="bg1"/>
                  </a:solidFill>
                </a:rPr>
                <a:t>FEV</a:t>
              </a:r>
              <a:r>
                <a:rPr lang="en-GB" sz="1600" b="1" kern="0" baseline="-25000">
                  <a:solidFill>
                    <a:schemeClr val="bg1"/>
                  </a:solidFill>
                </a:rPr>
                <a:t>1</a:t>
              </a:r>
              <a:r>
                <a:rPr lang="en-GB" sz="1600" b="1" kern="0">
                  <a:solidFill>
                    <a:schemeClr val="bg1"/>
                  </a:solidFill>
                </a:rPr>
                <a:t> %pred</a:t>
              </a:r>
            </a:p>
          </p:txBody>
        </p:sp>
        <p:sp>
          <p:nvSpPr>
            <p:cNvPr id="56" name="Rectangle: Rounded Corners 14">
              <a:extLst>
                <a:ext uri="{FF2B5EF4-FFF2-40B4-BE49-F238E27FC236}">
                  <a16:creationId xmlns:a16="http://schemas.microsoft.com/office/drawing/2014/main" id="{34DA457D-1346-4CB6-8CF6-A1819CB48442}"/>
                </a:ext>
              </a:extLst>
            </p:cNvPr>
            <p:cNvSpPr/>
            <p:nvPr/>
          </p:nvSpPr>
          <p:spPr>
            <a:xfrm>
              <a:off x="6477000" y="5790130"/>
              <a:ext cx="2468880" cy="432618"/>
            </a:xfrm>
            <a:prstGeom prst="rect">
              <a:avLst/>
            </a:prstGeom>
            <a:solidFill>
              <a:srgbClr val="87CADD"/>
            </a:solidFill>
            <a:ln w="12700" cap="flat" cmpd="sng" algn="ctr">
              <a:noFill/>
              <a:prstDash val="solid"/>
              <a:miter lim="800000"/>
            </a:ln>
            <a:effectLst/>
          </p:spPr>
          <p:txBody>
            <a:bodyPr rtlCol="0" anchor="ctr"/>
            <a:lstStyle/>
            <a:p>
              <a:pPr algn="ctr" defTabSz="457200">
                <a:defRPr/>
              </a:pPr>
              <a:r>
                <a:rPr lang="en-GB" sz="1600" b="1" kern="0">
                  <a:solidFill>
                    <a:schemeClr val="tx2"/>
                  </a:solidFill>
                </a:rPr>
                <a:t>Genotoxicity</a:t>
              </a:r>
            </a:p>
          </p:txBody>
        </p:sp>
        <p:sp>
          <p:nvSpPr>
            <p:cNvPr id="57" name="Rectangle: Rounded Corners 14">
              <a:extLst>
                <a:ext uri="{FF2B5EF4-FFF2-40B4-BE49-F238E27FC236}">
                  <a16:creationId xmlns:a16="http://schemas.microsoft.com/office/drawing/2014/main" id="{2921EE95-FDBD-4F67-A781-86C2DC79F3E4}"/>
                </a:ext>
              </a:extLst>
            </p:cNvPr>
            <p:cNvSpPr/>
            <p:nvPr/>
          </p:nvSpPr>
          <p:spPr>
            <a:xfrm>
              <a:off x="9034703" y="5790130"/>
              <a:ext cx="2468880" cy="432618"/>
            </a:xfrm>
            <a:prstGeom prst="rect">
              <a:avLst/>
            </a:prstGeom>
            <a:solidFill>
              <a:srgbClr val="87CADD"/>
            </a:solidFill>
            <a:ln w="12700" cap="flat" cmpd="sng" algn="ctr">
              <a:noFill/>
              <a:prstDash val="solid"/>
              <a:miter lim="800000"/>
            </a:ln>
            <a:effectLst/>
          </p:spPr>
          <p:txBody>
            <a:bodyPr rtlCol="0" anchor="ctr"/>
            <a:lstStyle/>
            <a:p>
              <a:pPr algn="ctr" defTabSz="457200">
                <a:defRPr/>
              </a:pPr>
              <a:r>
                <a:rPr lang="en-GB" sz="1600" b="1" kern="0">
                  <a:solidFill>
                    <a:schemeClr val="tx2"/>
                  </a:solidFill>
                </a:rPr>
                <a:t>Total NNAL</a:t>
              </a:r>
            </a:p>
          </p:txBody>
        </p:sp>
      </p:grpSp>
      <p:sp>
        <p:nvSpPr>
          <p:cNvPr id="58" name="Title 6">
            <a:extLst>
              <a:ext uri="{FF2B5EF4-FFF2-40B4-BE49-F238E27FC236}">
                <a16:creationId xmlns:a16="http://schemas.microsoft.com/office/drawing/2014/main" id="{58F62BA1-88FE-4824-BC43-CB86AE12561E}"/>
              </a:ext>
            </a:extLst>
          </p:cNvPr>
          <p:cNvSpPr>
            <a:spLocks noGrp="1"/>
          </p:cNvSpPr>
          <p:nvPr>
            <p:ph type="title"/>
          </p:nvPr>
        </p:nvSpPr>
        <p:spPr>
          <a:xfrm>
            <a:off x="457200" y="182880"/>
            <a:ext cx="10698480" cy="594360"/>
          </a:xfrm>
        </p:spPr>
        <p:txBody>
          <a:bodyPr/>
          <a:lstStyle/>
          <a:p>
            <a:r>
              <a:rPr lang="en-US"/>
              <a:t>Exposure Response Study: Biomarkers of Potential Harm </a:t>
            </a:r>
            <a:r>
              <a:rPr lang="en-US" sz="1600"/>
              <a:t>(BoPH)</a:t>
            </a:r>
            <a:endParaRPr lang="en-US"/>
          </a:p>
        </p:txBody>
      </p:sp>
      <p:sp>
        <p:nvSpPr>
          <p:cNvPr id="59" name="Text Placeholder 1">
            <a:extLst>
              <a:ext uri="{FF2B5EF4-FFF2-40B4-BE49-F238E27FC236}">
                <a16:creationId xmlns:a16="http://schemas.microsoft.com/office/drawing/2014/main" id="{5BCA0CF3-1382-426C-BE03-47A2C11155B6}"/>
              </a:ext>
            </a:extLst>
          </p:cNvPr>
          <p:cNvSpPr txBox="1">
            <a:spLocks/>
          </p:cNvSpPr>
          <p:nvPr/>
        </p:nvSpPr>
        <p:spPr>
          <a:xfrm>
            <a:off x="457200" y="777240"/>
            <a:ext cx="11289792" cy="396947"/>
          </a:xfrm>
          <a:prstGeom prst="rect">
            <a:avLst/>
          </a:prstGeom>
        </p:spPr>
        <p:txBody>
          <a:bodyPr/>
          <a:lst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a:lstStyle>
          <a:p>
            <a:pPr marL="0" indent="0">
              <a:buNone/>
            </a:pPr>
            <a:r>
              <a:rPr lang="en-US"/>
              <a:t>         </a:t>
            </a:r>
            <a:r>
              <a:rPr lang="en-US">
                <a:solidFill>
                  <a:srgbClr val="3B7C9A"/>
                </a:solidFill>
              </a:rPr>
              <a:t>Clinical Assessment </a:t>
            </a:r>
            <a:r>
              <a:rPr lang="en-US" sz="1800" i="1">
                <a:solidFill>
                  <a:schemeClr val="tx1">
                    <a:lumMod val="50000"/>
                    <a:lumOff val="50000"/>
                  </a:schemeClr>
                </a:solidFill>
              </a:rPr>
              <a:t>(in Smokers Who Would Otherwise Continue to Smoke Cigarettes)</a:t>
            </a:r>
            <a:endParaRPr lang="en-US" i="1">
              <a:solidFill>
                <a:schemeClr val="tx1">
                  <a:lumMod val="50000"/>
                  <a:lumOff val="50000"/>
                </a:schemeClr>
              </a:solidFill>
            </a:endParaRPr>
          </a:p>
        </p:txBody>
      </p:sp>
      <p:grpSp>
        <p:nvGrpSpPr>
          <p:cNvPr id="60" name="Group 59">
            <a:extLst>
              <a:ext uri="{FF2B5EF4-FFF2-40B4-BE49-F238E27FC236}">
                <a16:creationId xmlns:a16="http://schemas.microsoft.com/office/drawing/2014/main" id="{74410BFF-D799-46CD-BADB-E0EC74E3AA05}"/>
              </a:ext>
            </a:extLst>
          </p:cNvPr>
          <p:cNvGrpSpPr>
            <a:grpSpLocks noChangeAspect="1"/>
          </p:cNvGrpSpPr>
          <p:nvPr/>
        </p:nvGrpSpPr>
        <p:grpSpPr>
          <a:xfrm>
            <a:off x="457200" y="708660"/>
            <a:ext cx="476757" cy="548640"/>
            <a:chOff x="4470833" y="2822552"/>
            <a:chExt cx="556217" cy="640080"/>
          </a:xfrm>
        </p:grpSpPr>
        <p:sp>
          <p:nvSpPr>
            <p:cNvPr id="61" name="Freeform 12 - 4">
              <a:extLst>
                <a:ext uri="{FF2B5EF4-FFF2-40B4-BE49-F238E27FC236}">
                  <a16:creationId xmlns:a16="http://schemas.microsoft.com/office/drawing/2014/main" id="{7DC79276-3238-4653-8065-1BE82DFF1CA2}"/>
                </a:ext>
              </a:extLst>
            </p:cNvPr>
            <p:cNvSpPr>
              <a:spLocks noChangeAspect="1"/>
            </p:cNvSpPr>
            <p:nvPr/>
          </p:nvSpPr>
          <p:spPr>
            <a:xfrm rot="5400000">
              <a:off x="4428902" y="2864483"/>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2" name="Lungs3" descr="{&quot;Key&quot;:&quot;POWER_USER_SHAPE_ICON&quot;,&quot;Value&quot;:&quot;POWER_USER_SHAPE_ICON_STYLE_1&quot;}">
              <a:extLst>
                <a:ext uri="{FF2B5EF4-FFF2-40B4-BE49-F238E27FC236}">
                  <a16:creationId xmlns:a16="http://schemas.microsoft.com/office/drawing/2014/main" id="{4B79D496-E974-4C37-9205-0D1AD21A8124}"/>
                </a:ext>
              </a:extLst>
            </p:cNvPr>
            <p:cNvSpPr>
              <a:spLocks noChangeAspect="1" noEditPoints="1"/>
            </p:cNvSpPr>
            <p:nvPr/>
          </p:nvSpPr>
          <p:spPr bwMode="auto">
            <a:xfrm>
              <a:off x="4536460" y="2899011"/>
              <a:ext cx="429568" cy="411480"/>
            </a:xfrm>
            <a:custGeom>
              <a:avLst/>
              <a:gdLst>
                <a:gd name="T0" fmla="*/ 242 w 395"/>
                <a:gd name="T1" fmla="*/ 142 h 379"/>
                <a:gd name="T2" fmla="*/ 256 w 395"/>
                <a:gd name="T3" fmla="*/ 161 h 379"/>
                <a:gd name="T4" fmla="*/ 257 w 395"/>
                <a:gd name="T5" fmla="*/ 161 h 379"/>
                <a:gd name="T6" fmla="*/ 281 w 395"/>
                <a:gd name="T7" fmla="*/ 267 h 379"/>
                <a:gd name="T8" fmla="*/ 271 w 395"/>
                <a:gd name="T9" fmla="*/ 334 h 379"/>
                <a:gd name="T10" fmla="*/ 289 w 395"/>
                <a:gd name="T11" fmla="*/ 284 h 379"/>
                <a:gd name="T12" fmla="*/ 354 w 395"/>
                <a:gd name="T13" fmla="*/ 343 h 379"/>
                <a:gd name="T14" fmla="*/ 289 w 395"/>
                <a:gd name="T15" fmla="*/ 226 h 379"/>
                <a:gd name="T16" fmla="*/ 343 w 395"/>
                <a:gd name="T17" fmla="*/ 308 h 379"/>
                <a:gd name="T18" fmla="*/ 326 w 395"/>
                <a:gd name="T19" fmla="*/ 241 h 379"/>
                <a:gd name="T20" fmla="*/ 357 w 395"/>
                <a:gd name="T21" fmla="*/ 230 h 379"/>
                <a:gd name="T22" fmla="*/ 267 w 395"/>
                <a:gd name="T23" fmla="*/ 160 h 379"/>
                <a:gd name="T24" fmla="*/ 305 w 395"/>
                <a:gd name="T25" fmla="*/ 214 h 379"/>
                <a:gd name="T26" fmla="*/ 314 w 395"/>
                <a:gd name="T27" fmla="*/ 215 h 379"/>
                <a:gd name="T28" fmla="*/ 347 w 395"/>
                <a:gd name="T29" fmla="*/ 190 h 379"/>
                <a:gd name="T30" fmla="*/ 276 w 395"/>
                <a:gd name="T31" fmla="*/ 147 h 379"/>
                <a:gd name="T32" fmla="*/ 279 w 395"/>
                <a:gd name="T33" fmla="*/ 119 h 379"/>
                <a:gd name="T34" fmla="*/ 307 w 395"/>
                <a:gd name="T35" fmla="*/ 116 h 379"/>
                <a:gd name="T36" fmla="*/ 277 w 395"/>
                <a:gd name="T37" fmla="*/ 109 h 379"/>
                <a:gd name="T38" fmla="*/ 260 w 395"/>
                <a:gd name="T39" fmla="*/ 95 h 379"/>
                <a:gd name="T40" fmla="*/ 243 w 395"/>
                <a:gd name="T41" fmla="*/ 129 h 379"/>
                <a:gd name="T42" fmla="*/ 372 w 395"/>
                <a:gd name="T43" fmla="*/ 361 h 379"/>
                <a:gd name="T44" fmla="*/ 205 w 395"/>
                <a:gd name="T45" fmla="*/ 10 h 379"/>
                <a:gd name="T46" fmla="*/ 190 w 395"/>
                <a:gd name="T47" fmla="*/ 101 h 379"/>
                <a:gd name="T48" fmla="*/ 39 w 395"/>
                <a:gd name="T49" fmla="*/ 176 h 379"/>
                <a:gd name="T50" fmla="*/ 132 w 395"/>
                <a:gd name="T51" fmla="*/ 152 h 379"/>
                <a:gd name="T52" fmla="*/ 133 w 395"/>
                <a:gd name="T53" fmla="*/ 89 h 379"/>
                <a:gd name="T54" fmla="*/ 106 w 395"/>
                <a:gd name="T55" fmla="*/ 104 h 379"/>
                <a:gd name="T56" fmla="*/ 94 w 395"/>
                <a:gd name="T57" fmla="*/ 116 h 379"/>
                <a:gd name="T58" fmla="*/ 115 w 395"/>
                <a:gd name="T59" fmla="*/ 119 h 379"/>
                <a:gd name="T60" fmla="*/ 44 w 395"/>
                <a:gd name="T61" fmla="*/ 182 h 379"/>
                <a:gd name="T62" fmla="*/ 51 w 395"/>
                <a:gd name="T63" fmla="*/ 189 h 379"/>
                <a:gd name="T64" fmla="*/ 85 w 395"/>
                <a:gd name="T65" fmla="*/ 219 h 379"/>
                <a:gd name="T66" fmla="*/ 97 w 395"/>
                <a:gd name="T67" fmla="*/ 162 h 379"/>
                <a:gd name="T68" fmla="*/ 108 w 395"/>
                <a:gd name="T69" fmla="*/ 211 h 379"/>
                <a:gd name="T70" fmla="*/ 40 w 395"/>
                <a:gd name="T71" fmla="*/ 236 h 379"/>
                <a:gd name="T72" fmla="*/ 47 w 395"/>
                <a:gd name="T73" fmla="*/ 303 h 379"/>
                <a:gd name="T74" fmla="*/ 57 w 395"/>
                <a:gd name="T75" fmla="*/ 303 h 379"/>
                <a:gd name="T76" fmla="*/ 104 w 395"/>
                <a:gd name="T77" fmla="*/ 266 h 379"/>
                <a:gd name="T78" fmla="*/ 44 w 395"/>
                <a:gd name="T79" fmla="*/ 345 h 379"/>
                <a:gd name="T80" fmla="*/ 115 w 395"/>
                <a:gd name="T81" fmla="*/ 336 h 379"/>
                <a:gd name="T82" fmla="*/ 113 w 395"/>
                <a:gd name="T83" fmla="*/ 267 h 379"/>
                <a:gd name="T84" fmla="*/ 116 w 395"/>
                <a:gd name="T85" fmla="*/ 219 h 379"/>
                <a:gd name="T86" fmla="*/ 138 w 395"/>
                <a:gd name="T87" fmla="*/ 161 h 379"/>
                <a:gd name="T88" fmla="*/ 138 w 395"/>
                <a:gd name="T89" fmla="*/ 160 h 379"/>
                <a:gd name="T90" fmla="*/ 364 w 395"/>
                <a:gd name="T91" fmla="*/ 172 h 379"/>
                <a:gd name="T92" fmla="*/ 234 w 395"/>
                <a:gd name="T93" fmla="*/ 120 h 379"/>
                <a:gd name="T94" fmla="*/ 209 w 395"/>
                <a:gd name="T95" fmla="*/ 0 h 379"/>
                <a:gd name="T96" fmla="*/ 180 w 395"/>
                <a:gd name="T97" fmla="*/ 5 h 379"/>
                <a:gd name="T98" fmla="*/ 149 w 395"/>
                <a:gd name="T99" fmla="*/ 62 h 379"/>
                <a:gd name="T100" fmla="*/ 15 w 395"/>
                <a:gd name="T101" fmla="*/ 368 h 379"/>
                <a:gd name="T102" fmla="*/ 141 w 395"/>
                <a:gd name="T103" fmla="*/ 352 h 379"/>
                <a:gd name="T104" fmla="*/ 197 w 395"/>
                <a:gd name="T105" fmla="*/ 110 h 379"/>
                <a:gd name="T106" fmla="*/ 253 w 395"/>
                <a:gd name="T107" fmla="*/ 352 h 379"/>
                <a:gd name="T108" fmla="*/ 379 w 395"/>
                <a:gd name="T109" fmla="*/ 3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379">
                  <a:moveTo>
                    <a:pt x="372" y="361"/>
                  </a:moveTo>
                  <a:cubicBezTo>
                    <a:pt x="362" y="365"/>
                    <a:pt x="286" y="379"/>
                    <a:pt x="261" y="347"/>
                  </a:cubicBezTo>
                  <a:cubicBezTo>
                    <a:pt x="238" y="318"/>
                    <a:pt x="237" y="215"/>
                    <a:pt x="242" y="142"/>
                  </a:cubicBezTo>
                  <a:cubicBezTo>
                    <a:pt x="248" y="149"/>
                    <a:pt x="254" y="156"/>
                    <a:pt x="256" y="161"/>
                  </a:cubicBezTo>
                  <a:cubicBezTo>
                    <a:pt x="256" y="161"/>
                    <a:pt x="256" y="161"/>
                    <a:pt x="256" y="161"/>
                  </a:cubicBezTo>
                  <a:lnTo>
                    <a:pt x="256" y="161"/>
                  </a:lnTo>
                  <a:cubicBezTo>
                    <a:pt x="256" y="161"/>
                    <a:pt x="256" y="161"/>
                    <a:pt x="256" y="161"/>
                  </a:cubicBezTo>
                  <a:cubicBezTo>
                    <a:pt x="256" y="161"/>
                    <a:pt x="256" y="161"/>
                    <a:pt x="257" y="161"/>
                  </a:cubicBezTo>
                  <a:cubicBezTo>
                    <a:pt x="257" y="161"/>
                    <a:pt x="257" y="161"/>
                    <a:pt x="257" y="161"/>
                  </a:cubicBezTo>
                  <a:cubicBezTo>
                    <a:pt x="264" y="175"/>
                    <a:pt x="274" y="195"/>
                    <a:pt x="278" y="214"/>
                  </a:cubicBezTo>
                  <a:lnTo>
                    <a:pt x="278" y="219"/>
                  </a:lnTo>
                  <a:cubicBezTo>
                    <a:pt x="281" y="236"/>
                    <a:pt x="282" y="248"/>
                    <a:pt x="281" y="267"/>
                  </a:cubicBezTo>
                  <a:lnTo>
                    <a:pt x="281" y="267"/>
                  </a:lnTo>
                  <a:lnTo>
                    <a:pt x="281" y="267"/>
                  </a:lnTo>
                  <a:cubicBezTo>
                    <a:pt x="279" y="296"/>
                    <a:pt x="276" y="317"/>
                    <a:pt x="271" y="334"/>
                  </a:cubicBezTo>
                  <a:cubicBezTo>
                    <a:pt x="270" y="336"/>
                    <a:pt x="271" y="339"/>
                    <a:pt x="274" y="340"/>
                  </a:cubicBezTo>
                  <a:cubicBezTo>
                    <a:pt x="276" y="340"/>
                    <a:pt x="279" y="339"/>
                    <a:pt x="280" y="336"/>
                  </a:cubicBezTo>
                  <a:cubicBezTo>
                    <a:pt x="284" y="322"/>
                    <a:pt x="287" y="306"/>
                    <a:pt x="289" y="284"/>
                  </a:cubicBezTo>
                  <a:cubicBezTo>
                    <a:pt x="300" y="304"/>
                    <a:pt x="317" y="325"/>
                    <a:pt x="348" y="345"/>
                  </a:cubicBezTo>
                  <a:cubicBezTo>
                    <a:pt x="349" y="345"/>
                    <a:pt x="350" y="345"/>
                    <a:pt x="350" y="345"/>
                  </a:cubicBezTo>
                  <a:cubicBezTo>
                    <a:pt x="352" y="345"/>
                    <a:pt x="353" y="345"/>
                    <a:pt x="354" y="343"/>
                  </a:cubicBezTo>
                  <a:cubicBezTo>
                    <a:pt x="356" y="341"/>
                    <a:pt x="355" y="338"/>
                    <a:pt x="353" y="337"/>
                  </a:cubicBezTo>
                  <a:cubicBezTo>
                    <a:pt x="317" y="314"/>
                    <a:pt x="301" y="288"/>
                    <a:pt x="290" y="266"/>
                  </a:cubicBezTo>
                  <a:cubicBezTo>
                    <a:pt x="291" y="250"/>
                    <a:pt x="290" y="239"/>
                    <a:pt x="289" y="226"/>
                  </a:cubicBezTo>
                  <a:cubicBezTo>
                    <a:pt x="296" y="232"/>
                    <a:pt x="303" y="236"/>
                    <a:pt x="311" y="238"/>
                  </a:cubicBezTo>
                  <a:cubicBezTo>
                    <a:pt x="326" y="252"/>
                    <a:pt x="338" y="279"/>
                    <a:pt x="338" y="303"/>
                  </a:cubicBezTo>
                  <a:cubicBezTo>
                    <a:pt x="338" y="305"/>
                    <a:pt x="340" y="308"/>
                    <a:pt x="343" y="308"/>
                  </a:cubicBezTo>
                  <a:lnTo>
                    <a:pt x="343" y="308"/>
                  </a:lnTo>
                  <a:cubicBezTo>
                    <a:pt x="345" y="308"/>
                    <a:pt x="347" y="305"/>
                    <a:pt x="347" y="303"/>
                  </a:cubicBezTo>
                  <a:cubicBezTo>
                    <a:pt x="347" y="281"/>
                    <a:pt x="339" y="258"/>
                    <a:pt x="326" y="241"/>
                  </a:cubicBezTo>
                  <a:cubicBezTo>
                    <a:pt x="327" y="241"/>
                    <a:pt x="328" y="241"/>
                    <a:pt x="329" y="241"/>
                  </a:cubicBezTo>
                  <a:cubicBezTo>
                    <a:pt x="337" y="241"/>
                    <a:pt x="346" y="240"/>
                    <a:pt x="354" y="236"/>
                  </a:cubicBezTo>
                  <a:cubicBezTo>
                    <a:pt x="357" y="235"/>
                    <a:pt x="358" y="232"/>
                    <a:pt x="357" y="230"/>
                  </a:cubicBezTo>
                  <a:cubicBezTo>
                    <a:pt x="356" y="227"/>
                    <a:pt x="353" y="226"/>
                    <a:pt x="351" y="227"/>
                  </a:cubicBezTo>
                  <a:cubicBezTo>
                    <a:pt x="328" y="237"/>
                    <a:pt x="304" y="231"/>
                    <a:pt x="287" y="211"/>
                  </a:cubicBezTo>
                  <a:cubicBezTo>
                    <a:pt x="283" y="193"/>
                    <a:pt x="274" y="174"/>
                    <a:pt x="267" y="160"/>
                  </a:cubicBezTo>
                  <a:cubicBezTo>
                    <a:pt x="268" y="159"/>
                    <a:pt x="270" y="157"/>
                    <a:pt x="271" y="156"/>
                  </a:cubicBezTo>
                  <a:cubicBezTo>
                    <a:pt x="280" y="157"/>
                    <a:pt x="288" y="159"/>
                    <a:pt x="297" y="162"/>
                  </a:cubicBezTo>
                  <a:cubicBezTo>
                    <a:pt x="308" y="180"/>
                    <a:pt x="307" y="202"/>
                    <a:pt x="305" y="214"/>
                  </a:cubicBezTo>
                  <a:cubicBezTo>
                    <a:pt x="305" y="216"/>
                    <a:pt x="306" y="219"/>
                    <a:pt x="309" y="219"/>
                  </a:cubicBezTo>
                  <a:cubicBezTo>
                    <a:pt x="309" y="219"/>
                    <a:pt x="309" y="219"/>
                    <a:pt x="310" y="219"/>
                  </a:cubicBezTo>
                  <a:cubicBezTo>
                    <a:pt x="312" y="219"/>
                    <a:pt x="314" y="218"/>
                    <a:pt x="314" y="215"/>
                  </a:cubicBezTo>
                  <a:cubicBezTo>
                    <a:pt x="317" y="198"/>
                    <a:pt x="316" y="181"/>
                    <a:pt x="310" y="167"/>
                  </a:cubicBezTo>
                  <a:cubicBezTo>
                    <a:pt x="323" y="172"/>
                    <a:pt x="334" y="180"/>
                    <a:pt x="343" y="189"/>
                  </a:cubicBezTo>
                  <a:cubicBezTo>
                    <a:pt x="344" y="190"/>
                    <a:pt x="346" y="190"/>
                    <a:pt x="347" y="190"/>
                  </a:cubicBezTo>
                  <a:cubicBezTo>
                    <a:pt x="348" y="190"/>
                    <a:pt x="349" y="189"/>
                    <a:pt x="350" y="188"/>
                  </a:cubicBezTo>
                  <a:cubicBezTo>
                    <a:pt x="352" y="187"/>
                    <a:pt x="352" y="184"/>
                    <a:pt x="350" y="182"/>
                  </a:cubicBezTo>
                  <a:cubicBezTo>
                    <a:pt x="331" y="164"/>
                    <a:pt x="303" y="151"/>
                    <a:pt x="276" y="147"/>
                  </a:cubicBezTo>
                  <a:cubicBezTo>
                    <a:pt x="277" y="145"/>
                    <a:pt x="278" y="144"/>
                    <a:pt x="278" y="142"/>
                  </a:cubicBezTo>
                  <a:cubicBezTo>
                    <a:pt x="280" y="135"/>
                    <a:pt x="280" y="127"/>
                    <a:pt x="279" y="119"/>
                  </a:cubicBezTo>
                  <a:cubicBezTo>
                    <a:pt x="279" y="119"/>
                    <a:pt x="279" y="119"/>
                    <a:pt x="279" y="119"/>
                  </a:cubicBezTo>
                  <a:cubicBezTo>
                    <a:pt x="281" y="116"/>
                    <a:pt x="285" y="114"/>
                    <a:pt x="290" y="114"/>
                  </a:cubicBezTo>
                  <a:cubicBezTo>
                    <a:pt x="294" y="113"/>
                    <a:pt x="298" y="114"/>
                    <a:pt x="300" y="116"/>
                  </a:cubicBezTo>
                  <a:cubicBezTo>
                    <a:pt x="302" y="118"/>
                    <a:pt x="305" y="118"/>
                    <a:pt x="307" y="116"/>
                  </a:cubicBezTo>
                  <a:cubicBezTo>
                    <a:pt x="309" y="114"/>
                    <a:pt x="309" y="111"/>
                    <a:pt x="307" y="109"/>
                  </a:cubicBezTo>
                  <a:cubicBezTo>
                    <a:pt x="303" y="106"/>
                    <a:pt x="296" y="103"/>
                    <a:pt x="289" y="104"/>
                  </a:cubicBezTo>
                  <a:cubicBezTo>
                    <a:pt x="284" y="105"/>
                    <a:pt x="280" y="106"/>
                    <a:pt x="277" y="109"/>
                  </a:cubicBezTo>
                  <a:cubicBezTo>
                    <a:pt x="275" y="103"/>
                    <a:pt x="272" y="97"/>
                    <a:pt x="268" y="90"/>
                  </a:cubicBezTo>
                  <a:cubicBezTo>
                    <a:pt x="267" y="88"/>
                    <a:pt x="264" y="87"/>
                    <a:pt x="262" y="89"/>
                  </a:cubicBezTo>
                  <a:cubicBezTo>
                    <a:pt x="260" y="90"/>
                    <a:pt x="259" y="93"/>
                    <a:pt x="260" y="95"/>
                  </a:cubicBezTo>
                  <a:cubicBezTo>
                    <a:pt x="270" y="111"/>
                    <a:pt x="273" y="127"/>
                    <a:pt x="269" y="140"/>
                  </a:cubicBezTo>
                  <a:cubicBezTo>
                    <a:pt x="267" y="145"/>
                    <a:pt x="265" y="149"/>
                    <a:pt x="262" y="152"/>
                  </a:cubicBezTo>
                  <a:cubicBezTo>
                    <a:pt x="258" y="145"/>
                    <a:pt x="251" y="137"/>
                    <a:pt x="243" y="129"/>
                  </a:cubicBezTo>
                  <a:cubicBezTo>
                    <a:pt x="246" y="95"/>
                    <a:pt x="250" y="69"/>
                    <a:pt x="255" y="64"/>
                  </a:cubicBezTo>
                  <a:cubicBezTo>
                    <a:pt x="272" y="65"/>
                    <a:pt x="322" y="98"/>
                    <a:pt x="355" y="176"/>
                  </a:cubicBezTo>
                  <a:cubicBezTo>
                    <a:pt x="384" y="244"/>
                    <a:pt x="376" y="348"/>
                    <a:pt x="372" y="361"/>
                  </a:cubicBezTo>
                  <a:close/>
                  <a:moveTo>
                    <a:pt x="190" y="101"/>
                  </a:moveTo>
                  <a:lnTo>
                    <a:pt x="190" y="10"/>
                  </a:lnTo>
                  <a:lnTo>
                    <a:pt x="205" y="10"/>
                  </a:lnTo>
                  <a:lnTo>
                    <a:pt x="205" y="101"/>
                  </a:lnTo>
                  <a:cubicBezTo>
                    <a:pt x="202" y="101"/>
                    <a:pt x="199" y="101"/>
                    <a:pt x="197" y="101"/>
                  </a:cubicBezTo>
                  <a:cubicBezTo>
                    <a:pt x="195" y="101"/>
                    <a:pt x="192" y="101"/>
                    <a:pt x="190" y="101"/>
                  </a:cubicBezTo>
                  <a:close/>
                  <a:moveTo>
                    <a:pt x="134" y="347"/>
                  </a:moveTo>
                  <a:cubicBezTo>
                    <a:pt x="109" y="379"/>
                    <a:pt x="32" y="365"/>
                    <a:pt x="22" y="361"/>
                  </a:cubicBezTo>
                  <a:cubicBezTo>
                    <a:pt x="18" y="348"/>
                    <a:pt x="11" y="244"/>
                    <a:pt x="39" y="176"/>
                  </a:cubicBezTo>
                  <a:cubicBezTo>
                    <a:pt x="72" y="98"/>
                    <a:pt x="123" y="65"/>
                    <a:pt x="140" y="64"/>
                  </a:cubicBezTo>
                  <a:cubicBezTo>
                    <a:pt x="144" y="69"/>
                    <a:pt x="148" y="95"/>
                    <a:pt x="151" y="129"/>
                  </a:cubicBezTo>
                  <a:cubicBezTo>
                    <a:pt x="144" y="137"/>
                    <a:pt x="137" y="145"/>
                    <a:pt x="132" y="152"/>
                  </a:cubicBezTo>
                  <a:cubicBezTo>
                    <a:pt x="130" y="149"/>
                    <a:pt x="127" y="145"/>
                    <a:pt x="125" y="140"/>
                  </a:cubicBezTo>
                  <a:cubicBezTo>
                    <a:pt x="122" y="127"/>
                    <a:pt x="125" y="111"/>
                    <a:pt x="134" y="95"/>
                  </a:cubicBezTo>
                  <a:cubicBezTo>
                    <a:pt x="136" y="93"/>
                    <a:pt x="135" y="90"/>
                    <a:pt x="133" y="89"/>
                  </a:cubicBezTo>
                  <a:cubicBezTo>
                    <a:pt x="130" y="87"/>
                    <a:pt x="127" y="88"/>
                    <a:pt x="126" y="90"/>
                  </a:cubicBezTo>
                  <a:cubicBezTo>
                    <a:pt x="123" y="97"/>
                    <a:pt x="120" y="103"/>
                    <a:pt x="118" y="109"/>
                  </a:cubicBezTo>
                  <a:cubicBezTo>
                    <a:pt x="114" y="106"/>
                    <a:pt x="110" y="105"/>
                    <a:pt x="106" y="104"/>
                  </a:cubicBezTo>
                  <a:cubicBezTo>
                    <a:pt x="98" y="103"/>
                    <a:pt x="91" y="106"/>
                    <a:pt x="87" y="109"/>
                  </a:cubicBezTo>
                  <a:cubicBezTo>
                    <a:pt x="85" y="111"/>
                    <a:pt x="85" y="114"/>
                    <a:pt x="87" y="116"/>
                  </a:cubicBezTo>
                  <a:cubicBezTo>
                    <a:pt x="89" y="118"/>
                    <a:pt x="92" y="118"/>
                    <a:pt x="94" y="116"/>
                  </a:cubicBezTo>
                  <a:cubicBezTo>
                    <a:pt x="96" y="114"/>
                    <a:pt x="100" y="113"/>
                    <a:pt x="105" y="114"/>
                  </a:cubicBezTo>
                  <a:cubicBezTo>
                    <a:pt x="109" y="114"/>
                    <a:pt x="113" y="116"/>
                    <a:pt x="115" y="119"/>
                  </a:cubicBezTo>
                  <a:cubicBezTo>
                    <a:pt x="115" y="119"/>
                    <a:pt x="115" y="119"/>
                    <a:pt x="115" y="119"/>
                  </a:cubicBezTo>
                  <a:cubicBezTo>
                    <a:pt x="114" y="127"/>
                    <a:pt x="114" y="135"/>
                    <a:pt x="116" y="142"/>
                  </a:cubicBezTo>
                  <a:cubicBezTo>
                    <a:pt x="117" y="144"/>
                    <a:pt x="117" y="145"/>
                    <a:pt x="118" y="147"/>
                  </a:cubicBezTo>
                  <a:cubicBezTo>
                    <a:pt x="91" y="151"/>
                    <a:pt x="63" y="164"/>
                    <a:pt x="44" y="182"/>
                  </a:cubicBezTo>
                  <a:cubicBezTo>
                    <a:pt x="42" y="184"/>
                    <a:pt x="42" y="187"/>
                    <a:pt x="44" y="188"/>
                  </a:cubicBezTo>
                  <a:cubicBezTo>
                    <a:pt x="45" y="189"/>
                    <a:pt x="46" y="190"/>
                    <a:pt x="48" y="190"/>
                  </a:cubicBezTo>
                  <a:cubicBezTo>
                    <a:pt x="49" y="190"/>
                    <a:pt x="50" y="190"/>
                    <a:pt x="51" y="189"/>
                  </a:cubicBezTo>
                  <a:cubicBezTo>
                    <a:pt x="60" y="180"/>
                    <a:pt x="72" y="172"/>
                    <a:pt x="84" y="167"/>
                  </a:cubicBezTo>
                  <a:cubicBezTo>
                    <a:pt x="79" y="181"/>
                    <a:pt x="77" y="198"/>
                    <a:pt x="80" y="215"/>
                  </a:cubicBezTo>
                  <a:cubicBezTo>
                    <a:pt x="81" y="218"/>
                    <a:pt x="83" y="219"/>
                    <a:pt x="85" y="219"/>
                  </a:cubicBezTo>
                  <a:cubicBezTo>
                    <a:pt x="85" y="219"/>
                    <a:pt x="85" y="219"/>
                    <a:pt x="86" y="219"/>
                  </a:cubicBezTo>
                  <a:cubicBezTo>
                    <a:pt x="88" y="219"/>
                    <a:pt x="90" y="216"/>
                    <a:pt x="89" y="214"/>
                  </a:cubicBezTo>
                  <a:cubicBezTo>
                    <a:pt x="88" y="202"/>
                    <a:pt x="86" y="180"/>
                    <a:pt x="97" y="162"/>
                  </a:cubicBezTo>
                  <a:cubicBezTo>
                    <a:pt x="106" y="159"/>
                    <a:pt x="115" y="157"/>
                    <a:pt x="123" y="156"/>
                  </a:cubicBezTo>
                  <a:cubicBezTo>
                    <a:pt x="125" y="157"/>
                    <a:pt x="126" y="159"/>
                    <a:pt x="128" y="160"/>
                  </a:cubicBezTo>
                  <a:cubicBezTo>
                    <a:pt x="120" y="174"/>
                    <a:pt x="112" y="193"/>
                    <a:pt x="108" y="211"/>
                  </a:cubicBezTo>
                  <a:cubicBezTo>
                    <a:pt x="90" y="231"/>
                    <a:pt x="67" y="237"/>
                    <a:pt x="44" y="227"/>
                  </a:cubicBezTo>
                  <a:cubicBezTo>
                    <a:pt x="41" y="226"/>
                    <a:pt x="39" y="227"/>
                    <a:pt x="38" y="230"/>
                  </a:cubicBezTo>
                  <a:cubicBezTo>
                    <a:pt x="36" y="232"/>
                    <a:pt x="38" y="235"/>
                    <a:pt x="40" y="236"/>
                  </a:cubicBezTo>
                  <a:cubicBezTo>
                    <a:pt x="49" y="240"/>
                    <a:pt x="57" y="241"/>
                    <a:pt x="65" y="241"/>
                  </a:cubicBezTo>
                  <a:cubicBezTo>
                    <a:pt x="66" y="241"/>
                    <a:pt x="67" y="241"/>
                    <a:pt x="68" y="241"/>
                  </a:cubicBezTo>
                  <a:cubicBezTo>
                    <a:pt x="56" y="258"/>
                    <a:pt x="47" y="281"/>
                    <a:pt x="47" y="303"/>
                  </a:cubicBezTo>
                  <a:cubicBezTo>
                    <a:pt x="47" y="305"/>
                    <a:pt x="49" y="308"/>
                    <a:pt x="52" y="308"/>
                  </a:cubicBezTo>
                  <a:lnTo>
                    <a:pt x="52" y="308"/>
                  </a:lnTo>
                  <a:cubicBezTo>
                    <a:pt x="54" y="308"/>
                    <a:pt x="57" y="305"/>
                    <a:pt x="57" y="303"/>
                  </a:cubicBezTo>
                  <a:cubicBezTo>
                    <a:pt x="57" y="279"/>
                    <a:pt x="68" y="252"/>
                    <a:pt x="84" y="238"/>
                  </a:cubicBezTo>
                  <a:cubicBezTo>
                    <a:pt x="91" y="236"/>
                    <a:pt x="99" y="232"/>
                    <a:pt x="106" y="226"/>
                  </a:cubicBezTo>
                  <a:cubicBezTo>
                    <a:pt x="104" y="239"/>
                    <a:pt x="103" y="250"/>
                    <a:pt x="104" y="266"/>
                  </a:cubicBezTo>
                  <a:cubicBezTo>
                    <a:pt x="93" y="288"/>
                    <a:pt x="78" y="314"/>
                    <a:pt x="41" y="337"/>
                  </a:cubicBezTo>
                  <a:cubicBezTo>
                    <a:pt x="39" y="338"/>
                    <a:pt x="39" y="341"/>
                    <a:pt x="40" y="343"/>
                  </a:cubicBezTo>
                  <a:cubicBezTo>
                    <a:pt x="41" y="345"/>
                    <a:pt x="42" y="345"/>
                    <a:pt x="44" y="345"/>
                  </a:cubicBezTo>
                  <a:cubicBezTo>
                    <a:pt x="45" y="345"/>
                    <a:pt x="46" y="345"/>
                    <a:pt x="46" y="345"/>
                  </a:cubicBezTo>
                  <a:cubicBezTo>
                    <a:pt x="77" y="325"/>
                    <a:pt x="94" y="304"/>
                    <a:pt x="105" y="284"/>
                  </a:cubicBezTo>
                  <a:cubicBezTo>
                    <a:pt x="107" y="306"/>
                    <a:pt x="110" y="322"/>
                    <a:pt x="115" y="336"/>
                  </a:cubicBezTo>
                  <a:cubicBezTo>
                    <a:pt x="115" y="339"/>
                    <a:pt x="118" y="340"/>
                    <a:pt x="120" y="340"/>
                  </a:cubicBezTo>
                  <a:cubicBezTo>
                    <a:pt x="123" y="339"/>
                    <a:pt x="124" y="336"/>
                    <a:pt x="124" y="334"/>
                  </a:cubicBezTo>
                  <a:cubicBezTo>
                    <a:pt x="118" y="317"/>
                    <a:pt x="115" y="296"/>
                    <a:pt x="113" y="267"/>
                  </a:cubicBezTo>
                  <a:lnTo>
                    <a:pt x="113" y="267"/>
                  </a:lnTo>
                  <a:lnTo>
                    <a:pt x="113" y="267"/>
                  </a:lnTo>
                  <a:cubicBezTo>
                    <a:pt x="112" y="248"/>
                    <a:pt x="114" y="236"/>
                    <a:pt x="116" y="219"/>
                  </a:cubicBezTo>
                  <a:lnTo>
                    <a:pt x="117" y="214"/>
                  </a:lnTo>
                  <a:cubicBezTo>
                    <a:pt x="121" y="195"/>
                    <a:pt x="130" y="175"/>
                    <a:pt x="138" y="161"/>
                  </a:cubicBezTo>
                  <a:cubicBezTo>
                    <a:pt x="138" y="161"/>
                    <a:pt x="138" y="161"/>
                    <a:pt x="138" y="161"/>
                  </a:cubicBezTo>
                  <a:lnTo>
                    <a:pt x="138" y="161"/>
                  </a:lnTo>
                  <a:cubicBezTo>
                    <a:pt x="138" y="161"/>
                    <a:pt x="138" y="161"/>
                    <a:pt x="138" y="161"/>
                  </a:cubicBezTo>
                  <a:cubicBezTo>
                    <a:pt x="138" y="160"/>
                    <a:pt x="138" y="160"/>
                    <a:pt x="138" y="160"/>
                  </a:cubicBezTo>
                  <a:cubicBezTo>
                    <a:pt x="141" y="156"/>
                    <a:pt x="146" y="149"/>
                    <a:pt x="152" y="142"/>
                  </a:cubicBezTo>
                  <a:cubicBezTo>
                    <a:pt x="158" y="215"/>
                    <a:pt x="156" y="318"/>
                    <a:pt x="134" y="347"/>
                  </a:cubicBezTo>
                  <a:close/>
                  <a:moveTo>
                    <a:pt x="364" y="172"/>
                  </a:moveTo>
                  <a:cubicBezTo>
                    <a:pt x="330" y="90"/>
                    <a:pt x="274" y="55"/>
                    <a:pt x="254" y="55"/>
                  </a:cubicBezTo>
                  <a:cubicBezTo>
                    <a:pt x="249" y="55"/>
                    <a:pt x="246" y="60"/>
                    <a:pt x="245" y="62"/>
                  </a:cubicBezTo>
                  <a:cubicBezTo>
                    <a:pt x="241" y="71"/>
                    <a:pt x="237" y="93"/>
                    <a:pt x="234" y="120"/>
                  </a:cubicBezTo>
                  <a:cubicBezTo>
                    <a:pt x="227" y="114"/>
                    <a:pt x="220" y="108"/>
                    <a:pt x="214" y="104"/>
                  </a:cubicBezTo>
                  <a:lnTo>
                    <a:pt x="214" y="5"/>
                  </a:lnTo>
                  <a:cubicBezTo>
                    <a:pt x="214" y="3"/>
                    <a:pt x="212" y="0"/>
                    <a:pt x="209" y="0"/>
                  </a:cubicBezTo>
                  <a:lnTo>
                    <a:pt x="197" y="0"/>
                  </a:lnTo>
                  <a:lnTo>
                    <a:pt x="185" y="0"/>
                  </a:lnTo>
                  <a:cubicBezTo>
                    <a:pt x="182" y="0"/>
                    <a:pt x="180" y="3"/>
                    <a:pt x="180" y="5"/>
                  </a:cubicBezTo>
                  <a:lnTo>
                    <a:pt x="180" y="104"/>
                  </a:lnTo>
                  <a:cubicBezTo>
                    <a:pt x="174" y="108"/>
                    <a:pt x="167" y="114"/>
                    <a:pt x="160" y="120"/>
                  </a:cubicBezTo>
                  <a:cubicBezTo>
                    <a:pt x="158" y="93"/>
                    <a:pt x="154" y="71"/>
                    <a:pt x="149" y="62"/>
                  </a:cubicBezTo>
                  <a:cubicBezTo>
                    <a:pt x="148" y="60"/>
                    <a:pt x="146" y="55"/>
                    <a:pt x="141" y="55"/>
                  </a:cubicBezTo>
                  <a:cubicBezTo>
                    <a:pt x="120" y="55"/>
                    <a:pt x="65" y="90"/>
                    <a:pt x="31" y="172"/>
                  </a:cubicBezTo>
                  <a:cubicBezTo>
                    <a:pt x="0" y="247"/>
                    <a:pt x="9" y="361"/>
                    <a:pt x="15" y="368"/>
                  </a:cubicBezTo>
                  <a:cubicBezTo>
                    <a:pt x="19" y="372"/>
                    <a:pt x="46" y="377"/>
                    <a:pt x="71" y="377"/>
                  </a:cubicBezTo>
                  <a:cubicBezTo>
                    <a:pt x="73" y="377"/>
                    <a:pt x="76" y="377"/>
                    <a:pt x="79" y="377"/>
                  </a:cubicBezTo>
                  <a:cubicBezTo>
                    <a:pt x="108" y="375"/>
                    <a:pt x="130" y="367"/>
                    <a:pt x="141" y="352"/>
                  </a:cubicBezTo>
                  <a:cubicBezTo>
                    <a:pt x="165" y="322"/>
                    <a:pt x="168" y="210"/>
                    <a:pt x="161" y="132"/>
                  </a:cubicBezTo>
                  <a:cubicBezTo>
                    <a:pt x="170" y="123"/>
                    <a:pt x="180" y="115"/>
                    <a:pt x="187" y="111"/>
                  </a:cubicBezTo>
                  <a:cubicBezTo>
                    <a:pt x="189" y="111"/>
                    <a:pt x="194" y="110"/>
                    <a:pt x="197" y="110"/>
                  </a:cubicBezTo>
                  <a:cubicBezTo>
                    <a:pt x="200" y="110"/>
                    <a:pt x="205" y="111"/>
                    <a:pt x="208" y="111"/>
                  </a:cubicBezTo>
                  <a:cubicBezTo>
                    <a:pt x="215" y="115"/>
                    <a:pt x="224" y="123"/>
                    <a:pt x="233" y="132"/>
                  </a:cubicBezTo>
                  <a:cubicBezTo>
                    <a:pt x="227" y="210"/>
                    <a:pt x="230" y="322"/>
                    <a:pt x="253" y="352"/>
                  </a:cubicBezTo>
                  <a:cubicBezTo>
                    <a:pt x="265" y="367"/>
                    <a:pt x="286" y="375"/>
                    <a:pt x="315" y="377"/>
                  </a:cubicBezTo>
                  <a:cubicBezTo>
                    <a:pt x="318" y="377"/>
                    <a:pt x="321" y="377"/>
                    <a:pt x="324" y="377"/>
                  </a:cubicBezTo>
                  <a:cubicBezTo>
                    <a:pt x="348" y="377"/>
                    <a:pt x="375" y="372"/>
                    <a:pt x="379" y="368"/>
                  </a:cubicBezTo>
                  <a:cubicBezTo>
                    <a:pt x="385" y="361"/>
                    <a:pt x="395" y="247"/>
                    <a:pt x="364"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768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EE37DF-78FB-4A49-8AE5-057F93F0C85A}"/>
              </a:ext>
            </a:extLst>
          </p:cNvPr>
          <p:cNvGrpSpPr>
            <a:grpSpLocks noChangeAspect="1"/>
          </p:cNvGrpSpPr>
          <p:nvPr/>
        </p:nvGrpSpPr>
        <p:grpSpPr>
          <a:xfrm>
            <a:off x="4920113" y="2806793"/>
            <a:ext cx="7579296" cy="3017520"/>
            <a:chOff x="5854832" y="5458536"/>
            <a:chExt cx="6476219" cy="2578355"/>
          </a:xfrm>
        </p:grpSpPr>
        <p:graphicFrame>
          <p:nvGraphicFramePr>
            <p:cNvPr id="32" name="Chart 31">
              <a:extLst>
                <a:ext uri="{FF2B5EF4-FFF2-40B4-BE49-F238E27FC236}">
                  <a16:creationId xmlns:a16="http://schemas.microsoft.com/office/drawing/2014/main" id="{511BFAD2-39AD-49CF-B72F-633C52CADFAC}"/>
                </a:ext>
              </a:extLst>
            </p:cNvPr>
            <p:cNvGraphicFramePr>
              <a:graphicFrameLocks/>
            </p:cNvGraphicFramePr>
            <p:nvPr/>
          </p:nvGraphicFramePr>
          <p:xfrm>
            <a:off x="6227602" y="5458536"/>
            <a:ext cx="5597080" cy="2340863"/>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DFA95CC6-5591-4DD4-836F-A5DC515B92E4}"/>
                </a:ext>
              </a:extLst>
            </p:cNvPr>
            <p:cNvSpPr txBox="1"/>
            <p:nvPr/>
          </p:nvSpPr>
          <p:spPr>
            <a:xfrm>
              <a:off x="5854832" y="5543373"/>
              <a:ext cx="459099" cy="2025052"/>
            </a:xfrm>
            <a:prstGeom prst="rect">
              <a:avLst/>
            </a:prstGeom>
            <a:noFill/>
          </p:spPr>
          <p:txBody>
            <a:bodyPr vert="vert270" wrap="square" rtlCol="0">
              <a:spAutoFit/>
            </a:bodyP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Relative Reductions </a:t>
              </a:r>
            </a:p>
            <a:p>
              <a:pPr algn="ctr"/>
              <a:r>
                <a:rPr lang="en-US" sz="1050" b="1">
                  <a:latin typeface="Open Sans" panose="020B0606030504020204" pitchFamily="34" charset="0"/>
                  <a:ea typeface="Open Sans" panose="020B0606030504020204" pitchFamily="34" charset="0"/>
                  <a:cs typeface="Open Sans" panose="020B0606030504020204" pitchFamily="34" charset="0"/>
                </a:rPr>
                <a:t>(THS vs. CC)  [% (95% CI)]</a:t>
              </a:r>
            </a:p>
          </p:txBody>
        </p:sp>
        <p:sp>
          <p:nvSpPr>
            <p:cNvPr id="34" name="TextBox 33">
              <a:extLst>
                <a:ext uri="{FF2B5EF4-FFF2-40B4-BE49-F238E27FC236}">
                  <a16:creationId xmlns:a16="http://schemas.microsoft.com/office/drawing/2014/main" id="{DAF6D74C-72BB-43F7-AA97-5D29188F594A}"/>
                </a:ext>
              </a:extLst>
            </p:cNvPr>
            <p:cNvSpPr txBox="1"/>
            <p:nvPr/>
          </p:nvSpPr>
          <p:spPr>
            <a:xfrm>
              <a:off x="5975839" y="7550151"/>
              <a:ext cx="6355212" cy="155820"/>
            </a:xfrm>
            <a:prstGeom prst="rect">
              <a:avLst/>
            </a:prstGeom>
            <a:noFill/>
          </p:spPr>
          <p:txBody>
            <a:bodyPr wrap="square" lIns="0" tIns="0" rIns="0" bIns="0" rtlCol="0">
              <a:spAutoFit/>
            </a:bodyPr>
            <a:lstStyle/>
            <a:p>
              <a:r>
                <a:rPr lang="en-US" sz="900" b="1">
                  <a:latin typeface="Open Sans" panose="020B0606030504020204" pitchFamily="34" charset="0"/>
                  <a:ea typeface="Open Sans" panose="020B0606030504020204" pitchFamily="34" charset="0"/>
                  <a:cs typeface="Open Sans" panose="020B0606030504020204" pitchFamily="34" charset="0"/>
                </a:rPr>
                <a:t>Month:</a:t>
              </a:r>
            </a:p>
          </p:txBody>
        </p:sp>
        <p:grpSp>
          <p:nvGrpSpPr>
            <p:cNvPr id="35" name="Group 34">
              <a:extLst>
                <a:ext uri="{FF2B5EF4-FFF2-40B4-BE49-F238E27FC236}">
                  <a16:creationId xmlns:a16="http://schemas.microsoft.com/office/drawing/2014/main" id="{CA4ACCD2-07C6-4715-BDCA-F2D3709C1A46}"/>
                </a:ext>
              </a:extLst>
            </p:cNvPr>
            <p:cNvGrpSpPr/>
            <p:nvPr/>
          </p:nvGrpSpPr>
          <p:grpSpPr>
            <a:xfrm>
              <a:off x="6589982" y="7730825"/>
              <a:ext cx="5097778" cy="306066"/>
              <a:chOff x="1113473" y="6283116"/>
              <a:chExt cx="5097778" cy="306066"/>
            </a:xfrm>
          </p:grpSpPr>
          <p:sp>
            <p:nvSpPr>
              <p:cNvPr id="36" name="TextBox 35">
                <a:extLst>
                  <a:ext uri="{FF2B5EF4-FFF2-40B4-BE49-F238E27FC236}">
                    <a16:creationId xmlns:a16="http://schemas.microsoft.com/office/drawing/2014/main" id="{A59271F5-47D6-4EF3-B5E4-D41B91A6EBCB}"/>
                  </a:ext>
                </a:extLst>
              </p:cNvPr>
              <p:cNvSpPr txBox="1"/>
              <p:nvPr/>
            </p:nvSpPr>
            <p:spPr>
              <a:xfrm>
                <a:off x="1113473" y="6283116"/>
                <a:ext cx="1001016" cy="306066"/>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s-ICAM-1 (mg/dL)</a:t>
                </a:r>
              </a:p>
            </p:txBody>
          </p:sp>
          <p:sp>
            <p:nvSpPr>
              <p:cNvPr id="37" name="TextBox 36">
                <a:extLst>
                  <a:ext uri="{FF2B5EF4-FFF2-40B4-BE49-F238E27FC236}">
                    <a16:creationId xmlns:a16="http://schemas.microsoft.com/office/drawing/2014/main" id="{31D3B2FC-C0E2-4642-ABE7-358CF3B576A6}"/>
                  </a:ext>
                </a:extLst>
              </p:cNvPr>
              <p:cNvSpPr txBox="1"/>
              <p:nvPr/>
            </p:nvSpPr>
            <p:spPr>
              <a:xfrm>
                <a:off x="2145994" y="6283116"/>
                <a:ext cx="1001016" cy="306066"/>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11-DTX-B2 (</a:t>
                </a:r>
                <a:r>
                  <a:rPr lang="en-US" sz="1100" err="1">
                    <a:latin typeface="Open Sans" panose="020B0606030504020204" pitchFamily="34" charset="0"/>
                    <a:ea typeface="Open Sans" panose="020B0606030504020204" pitchFamily="34" charset="0"/>
                    <a:cs typeface="Open Sans" panose="020B0606030504020204" pitchFamily="34" charset="0"/>
                  </a:rPr>
                  <a:t>pg</a:t>
                </a:r>
                <a:r>
                  <a:rPr lang="en-US" sz="1100">
                    <a:latin typeface="Open Sans" panose="020B0606030504020204" pitchFamily="34" charset="0"/>
                    <a:ea typeface="Open Sans" panose="020B0606030504020204" pitchFamily="34" charset="0"/>
                    <a:cs typeface="Open Sans" panose="020B0606030504020204" pitchFamily="34" charset="0"/>
                  </a:rPr>
                  <a:t>/</a:t>
                </a:r>
                <a:r>
                  <a:rPr lang="en-US" sz="1100" err="1">
                    <a:latin typeface="Open Sans" panose="020B0606030504020204" pitchFamily="34" charset="0"/>
                    <a:ea typeface="Open Sans" panose="020B0606030504020204" pitchFamily="34" charset="0"/>
                    <a:cs typeface="Open Sans" panose="020B0606030504020204" pitchFamily="34" charset="0"/>
                  </a:rPr>
                  <a:t>mg</a:t>
                </a:r>
                <a:r>
                  <a:rPr lang="en-US" sz="1100" baseline="-25000" err="1">
                    <a:latin typeface="Open Sans" panose="020B0606030504020204" pitchFamily="34" charset="0"/>
                    <a:ea typeface="Open Sans" panose="020B0606030504020204" pitchFamily="34" charset="0"/>
                    <a:cs typeface="Open Sans" panose="020B0606030504020204" pitchFamily="34" charset="0"/>
                  </a:rPr>
                  <a:t>CR</a:t>
                </a:r>
                <a:r>
                  <a:rPr lang="en-US" sz="1100">
                    <a:latin typeface="Open Sans" panose="020B0606030504020204" pitchFamily="34" charset="0"/>
                    <a:ea typeface="Open Sans" panose="020B0606030504020204" pitchFamily="34" charset="0"/>
                    <a:cs typeface="Open Sans" panose="020B0606030504020204" pitchFamily="34" charset="0"/>
                  </a:rPr>
                  <a:t>)</a:t>
                </a:r>
              </a:p>
            </p:txBody>
          </p:sp>
          <p:sp>
            <p:nvSpPr>
              <p:cNvPr id="38" name="TextBox 37">
                <a:extLst>
                  <a:ext uri="{FF2B5EF4-FFF2-40B4-BE49-F238E27FC236}">
                    <a16:creationId xmlns:a16="http://schemas.microsoft.com/office/drawing/2014/main" id="{2DD4A9A5-1568-4DAA-8B2A-2C6803B11011}"/>
                  </a:ext>
                </a:extLst>
              </p:cNvPr>
              <p:cNvSpPr txBox="1"/>
              <p:nvPr/>
            </p:nvSpPr>
            <p:spPr>
              <a:xfrm>
                <a:off x="3178515" y="6283116"/>
                <a:ext cx="1001016" cy="306066"/>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8 epi-PGF2a (</a:t>
                </a:r>
                <a:r>
                  <a:rPr lang="en-US" sz="1100" err="1">
                    <a:latin typeface="Open Sans" panose="020B0606030504020204" pitchFamily="34" charset="0"/>
                    <a:ea typeface="Open Sans" panose="020B0606030504020204" pitchFamily="34" charset="0"/>
                    <a:cs typeface="Open Sans" panose="020B0606030504020204" pitchFamily="34" charset="0"/>
                  </a:rPr>
                  <a:t>pg</a:t>
                </a:r>
                <a:r>
                  <a:rPr lang="en-US" sz="1100">
                    <a:latin typeface="Open Sans" panose="020B0606030504020204" pitchFamily="34" charset="0"/>
                    <a:ea typeface="Open Sans" panose="020B0606030504020204" pitchFamily="34" charset="0"/>
                    <a:cs typeface="Open Sans" panose="020B0606030504020204" pitchFamily="34" charset="0"/>
                  </a:rPr>
                  <a:t>/</a:t>
                </a:r>
                <a:r>
                  <a:rPr lang="en-US" sz="1100" err="1">
                    <a:latin typeface="Open Sans" panose="020B0606030504020204" pitchFamily="34" charset="0"/>
                    <a:ea typeface="Open Sans" panose="020B0606030504020204" pitchFamily="34" charset="0"/>
                    <a:cs typeface="Open Sans" panose="020B0606030504020204" pitchFamily="34" charset="0"/>
                  </a:rPr>
                  <a:t>mg</a:t>
                </a:r>
                <a:r>
                  <a:rPr lang="en-US" sz="1100" baseline="-25000" err="1">
                    <a:latin typeface="Open Sans" panose="020B0606030504020204" pitchFamily="34" charset="0"/>
                    <a:ea typeface="Open Sans" panose="020B0606030504020204" pitchFamily="34" charset="0"/>
                    <a:cs typeface="Open Sans" panose="020B0606030504020204" pitchFamily="34" charset="0"/>
                  </a:rPr>
                  <a:t>CR</a:t>
                </a:r>
                <a:r>
                  <a:rPr lang="en-US" sz="1100">
                    <a:latin typeface="Open Sans" panose="020B0606030504020204" pitchFamily="34" charset="0"/>
                    <a:ea typeface="Open Sans" panose="020B0606030504020204" pitchFamily="34" charset="0"/>
                    <a:cs typeface="Open Sans" panose="020B0606030504020204" pitchFamily="34" charset="0"/>
                  </a:rPr>
                  <a:t>)</a:t>
                </a:r>
              </a:p>
            </p:txBody>
          </p:sp>
          <p:sp>
            <p:nvSpPr>
              <p:cNvPr id="39" name="TextBox 38">
                <a:extLst>
                  <a:ext uri="{FF2B5EF4-FFF2-40B4-BE49-F238E27FC236}">
                    <a16:creationId xmlns:a16="http://schemas.microsoft.com/office/drawing/2014/main" id="{47DB0C86-6ECF-4585-A493-12BCD2AD526B}"/>
                  </a:ext>
                </a:extLst>
              </p:cNvPr>
              <p:cNvSpPr txBox="1"/>
              <p:nvPr/>
            </p:nvSpPr>
            <p:spPr>
              <a:xfrm>
                <a:off x="4202016" y="6283116"/>
                <a:ext cx="1001016" cy="306066"/>
              </a:xfrm>
              <a:prstGeom prst="rect">
                <a:avLst/>
              </a:prstGeom>
              <a:noFill/>
            </p:spPr>
            <p:txBody>
              <a:bodyPr wrap="square" lIns="0" tIns="0" rIns="0" bIns="0" rtlCol="0">
                <a:spAutoFit/>
              </a:bodyPr>
              <a:lstStyle/>
              <a:p>
                <a:pPr algn="ctr"/>
                <a:r>
                  <a:rPr lang="en-US" sz="1100" err="1">
                    <a:latin typeface="Open Sans" panose="020B0606030504020204" pitchFamily="34" charset="0"/>
                    <a:ea typeface="Open Sans" panose="020B0606030504020204" pitchFamily="34" charset="0"/>
                    <a:cs typeface="Open Sans" panose="020B0606030504020204" pitchFamily="34" charset="0"/>
                  </a:rPr>
                  <a:t>COHb</a:t>
                </a:r>
                <a:br>
                  <a:rPr lang="en-US" sz="1100">
                    <a:latin typeface="Open Sans" panose="020B0606030504020204" pitchFamily="34" charset="0"/>
                    <a:ea typeface="Open Sans" panose="020B0606030504020204" pitchFamily="34" charset="0"/>
                    <a:cs typeface="Open Sans" panose="020B0606030504020204" pitchFamily="34" charset="0"/>
                  </a:rPr>
                </a:br>
                <a:r>
                  <a:rPr lang="en-US" sz="1100">
                    <a:latin typeface="Open Sans" panose="020B0606030504020204" pitchFamily="34" charset="0"/>
                    <a:ea typeface="Open Sans" panose="020B0606030504020204" pitchFamily="34" charset="0"/>
                    <a:cs typeface="Open Sans" panose="020B0606030504020204" pitchFamily="34" charset="0"/>
                  </a:rPr>
                  <a:t>(%)</a:t>
                </a:r>
              </a:p>
            </p:txBody>
          </p:sp>
          <p:sp>
            <p:nvSpPr>
              <p:cNvPr id="40" name="TextBox 39">
                <a:extLst>
                  <a:ext uri="{FF2B5EF4-FFF2-40B4-BE49-F238E27FC236}">
                    <a16:creationId xmlns:a16="http://schemas.microsoft.com/office/drawing/2014/main" id="{8A06DB8A-D65E-4B19-A074-0944E3F33178}"/>
                  </a:ext>
                </a:extLst>
              </p:cNvPr>
              <p:cNvSpPr txBox="1"/>
              <p:nvPr/>
            </p:nvSpPr>
            <p:spPr>
              <a:xfrm>
                <a:off x="5210235" y="6283116"/>
                <a:ext cx="1001016" cy="306066"/>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Total NNAL (</a:t>
                </a:r>
                <a:r>
                  <a:rPr lang="en-US" sz="1100" err="1">
                    <a:latin typeface="Open Sans" panose="020B0606030504020204" pitchFamily="34" charset="0"/>
                    <a:ea typeface="Open Sans" panose="020B0606030504020204" pitchFamily="34" charset="0"/>
                    <a:cs typeface="Open Sans" panose="020B0606030504020204" pitchFamily="34" charset="0"/>
                  </a:rPr>
                  <a:t>pg</a:t>
                </a:r>
                <a:r>
                  <a:rPr lang="en-US" sz="1100">
                    <a:latin typeface="Open Sans" panose="020B0606030504020204" pitchFamily="34" charset="0"/>
                    <a:ea typeface="Open Sans" panose="020B0606030504020204" pitchFamily="34" charset="0"/>
                    <a:cs typeface="Open Sans" panose="020B0606030504020204" pitchFamily="34" charset="0"/>
                  </a:rPr>
                  <a:t>/</a:t>
                </a:r>
                <a:r>
                  <a:rPr lang="en-US" sz="1100" err="1">
                    <a:latin typeface="Open Sans" panose="020B0606030504020204" pitchFamily="34" charset="0"/>
                    <a:ea typeface="Open Sans" panose="020B0606030504020204" pitchFamily="34" charset="0"/>
                    <a:cs typeface="Open Sans" panose="020B0606030504020204" pitchFamily="34" charset="0"/>
                  </a:rPr>
                  <a:t>mg</a:t>
                </a:r>
                <a:r>
                  <a:rPr lang="en-US" sz="1100" baseline="-25000" err="1">
                    <a:latin typeface="Open Sans" panose="020B0606030504020204" pitchFamily="34" charset="0"/>
                    <a:ea typeface="Open Sans" panose="020B0606030504020204" pitchFamily="34" charset="0"/>
                    <a:cs typeface="Open Sans" panose="020B0606030504020204" pitchFamily="34" charset="0"/>
                  </a:rPr>
                  <a:t>CR</a:t>
                </a:r>
                <a:r>
                  <a:rPr lang="en-US" sz="1100">
                    <a:latin typeface="Open Sans" panose="020B0606030504020204" pitchFamily="34" charset="0"/>
                    <a:ea typeface="Open Sans" panose="020B0606030504020204" pitchFamily="34" charset="0"/>
                    <a:cs typeface="Open Sans" panose="020B0606030504020204" pitchFamily="34" charset="0"/>
                  </a:rPr>
                  <a:t>)</a:t>
                </a:r>
              </a:p>
            </p:txBody>
          </p:sp>
        </p:grpSp>
        <p:sp>
          <p:nvSpPr>
            <p:cNvPr id="41" name="TextBox 40">
              <a:extLst>
                <a:ext uri="{FF2B5EF4-FFF2-40B4-BE49-F238E27FC236}">
                  <a16:creationId xmlns:a16="http://schemas.microsoft.com/office/drawing/2014/main" id="{7DB1808B-6470-412A-8C05-2F80E88A9DD1}"/>
                </a:ext>
              </a:extLst>
            </p:cNvPr>
            <p:cNvSpPr txBox="1"/>
            <p:nvPr/>
          </p:nvSpPr>
          <p:spPr>
            <a:xfrm>
              <a:off x="10030263" y="6194942"/>
              <a:ext cx="279900" cy="259701"/>
            </a:xfrm>
            <a:prstGeom prst="rect">
              <a:avLst/>
            </a:prstGeom>
            <a:noFill/>
          </p:spPr>
          <p:txBody>
            <a:bodyPr wrap="none" rtlCol="0">
              <a:spAutoFit/>
            </a:bodyPr>
            <a:lstStyle/>
            <a:p>
              <a:r>
                <a:rPr lang="en-US" sz="900"/>
                <a:t>*</a:t>
              </a:r>
            </a:p>
          </p:txBody>
        </p:sp>
        <p:sp>
          <p:nvSpPr>
            <p:cNvPr id="42" name="TextBox 41">
              <a:extLst>
                <a:ext uri="{FF2B5EF4-FFF2-40B4-BE49-F238E27FC236}">
                  <a16:creationId xmlns:a16="http://schemas.microsoft.com/office/drawing/2014/main" id="{AC81F220-4A17-42AA-9FB3-15EB5713558D}"/>
                </a:ext>
              </a:extLst>
            </p:cNvPr>
            <p:cNvSpPr txBox="1"/>
            <p:nvPr/>
          </p:nvSpPr>
          <p:spPr>
            <a:xfrm>
              <a:off x="11058243" y="5935993"/>
              <a:ext cx="274434" cy="259701"/>
            </a:xfrm>
            <a:prstGeom prst="rect">
              <a:avLst/>
            </a:prstGeom>
            <a:noFill/>
          </p:spPr>
          <p:txBody>
            <a:bodyPr wrap="square" rtlCol="0">
              <a:spAutoFit/>
            </a:bodyPr>
            <a:lstStyle/>
            <a:p>
              <a:r>
                <a:rPr lang="en-US" sz="900"/>
                <a:t>*</a:t>
              </a:r>
            </a:p>
          </p:txBody>
        </p:sp>
        <p:sp>
          <p:nvSpPr>
            <p:cNvPr id="45" name="TextBox 44">
              <a:extLst>
                <a:ext uri="{FF2B5EF4-FFF2-40B4-BE49-F238E27FC236}">
                  <a16:creationId xmlns:a16="http://schemas.microsoft.com/office/drawing/2014/main" id="{E38E4965-B371-419C-966F-61DFA6E93C80}"/>
                </a:ext>
              </a:extLst>
            </p:cNvPr>
            <p:cNvSpPr txBox="1"/>
            <p:nvPr/>
          </p:nvSpPr>
          <p:spPr>
            <a:xfrm>
              <a:off x="6635273"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46" name="TextBox 45">
              <a:extLst>
                <a:ext uri="{FF2B5EF4-FFF2-40B4-BE49-F238E27FC236}">
                  <a16:creationId xmlns:a16="http://schemas.microsoft.com/office/drawing/2014/main" id="{B2C745F8-DB37-432C-9185-5C1BAF6702EB}"/>
                </a:ext>
              </a:extLst>
            </p:cNvPr>
            <p:cNvSpPr txBox="1"/>
            <p:nvPr/>
          </p:nvSpPr>
          <p:spPr>
            <a:xfrm>
              <a:off x="6939521"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47" name="TextBox 46">
              <a:extLst>
                <a:ext uri="{FF2B5EF4-FFF2-40B4-BE49-F238E27FC236}">
                  <a16:creationId xmlns:a16="http://schemas.microsoft.com/office/drawing/2014/main" id="{9F808800-A7BF-4D88-973E-F3131891D61A}"/>
                </a:ext>
              </a:extLst>
            </p:cNvPr>
            <p:cNvSpPr txBox="1"/>
            <p:nvPr/>
          </p:nvSpPr>
          <p:spPr>
            <a:xfrm>
              <a:off x="7246745"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48" name="TextBox 47">
              <a:extLst>
                <a:ext uri="{FF2B5EF4-FFF2-40B4-BE49-F238E27FC236}">
                  <a16:creationId xmlns:a16="http://schemas.microsoft.com/office/drawing/2014/main" id="{5CD237D2-5C4B-4A42-8626-030142B32AE9}"/>
                </a:ext>
              </a:extLst>
            </p:cNvPr>
            <p:cNvSpPr txBox="1"/>
            <p:nvPr/>
          </p:nvSpPr>
          <p:spPr>
            <a:xfrm>
              <a:off x="7666667"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49" name="TextBox 48">
              <a:extLst>
                <a:ext uri="{FF2B5EF4-FFF2-40B4-BE49-F238E27FC236}">
                  <a16:creationId xmlns:a16="http://schemas.microsoft.com/office/drawing/2014/main" id="{13AA3CCD-E6A7-40CA-95F0-1E73B03AB90C}"/>
                </a:ext>
              </a:extLst>
            </p:cNvPr>
            <p:cNvSpPr txBox="1"/>
            <p:nvPr/>
          </p:nvSpPr>
          <p:spPr>
            <a:xfrm>
              <a:off x="7970915"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50" name="TextBox 49">
              <a:extLst>
                <a:ext uri="{FF2B5EF4-FFF2-40B4-BE49-F238E27FC236}">
                  <a16:creationId xmlns:a16="http://schemas.microsoft.com/office/drawing/2014/main" id="{A9A149DF-4DBB-42BA-AFDC-85D8B2876F4D}"/>
                </a:ext>
              </a:extLst>
            </p:cNvPr>
            <p:cNvSpPr txBox="1"/>
            <p:nvPr/>
          </p:nvSpPr>
          <p:spPr>
            <a:xfrm>
              <a:off x="8278139"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51" name="TextBox 50">
              <a:extLst>
                <a:ext uri="{FF2B5EF4-FFF2-40B4-BE49-F238E27FC236}">
                  <a16:creationId xmlns:a16="http://schemas.microsoft.com/office/drawing/2014/main" id="{8C94FD9B-780E-4AD9-9B18-934741FE2EBB}"/>
                </a:ext>
              </a:extLst>
            </p:cNvPr>
            <p:cNvSpPr txBox="1"/>
            <p:nvPr/>
          </p:nvSpPr>
          <p:spPr>
            <a:xfrm>
              <a:off x="8695425"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52" name="TextBox 51">
              <a:extLst>
                <a:ext uri="{FF2B5EF4-FFF2-40B4-BE49-F238E27FC236}">
                  <a16:creationId xmlns:a16="http://schemas.microsoft.com/office/drawing/2014/main" id="{8B452A38-8662-48DC-A93A-6AC514073A32}"/>
                </a:ext>
              </a:extLst>
            </p:cNvPr>
            <p:cNvSpPr txBox="1"/>
            <p:nvPr/>
          </p:nvSpPr>
          <p:spPr>
            <a:xfrm>
              <a:off x="8999673"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53" name="TextBox 52">
              <a:extLst>
                <a:ext uri="{FF2B5EF4-FFF2-40B4-BE49-F238E27FC236}">
                  <a16:creationId xmlns:a16="http://schemas.microsoft.com/office/drawing/2014/main" id="{DCE8970A-A4D5-4337-BB9F-4DC264BC8415}"/>
                </a:ext>
              </a:extLst>
            </p:cNvPr>
            <p:cNvSpPr txBox="1"/>
            <p:nvPr/>
          </p:nvSpPr>
          <p:spPr>
            <a:xfrm>
              <a:off x="9306896"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54" name="TextBox 53">
              <a:extLst>
                <a:ext uri="{FF2B5EF4-FFF2-40B4-BE49-F238E27FC236}">
                  <a16:creationId xmlns:a16="http://schemas.microsoft.com/office/drawing/2014/main" id="{A1A08DC5-A0A9-461E-BBAE-C6A29166C76B}"/>
                </a:ext>
              </a:extLst>
            </p:cNvPr>
            <p:cNvSpPr txBox="1"/>
            <p:nvPr/>
          </p:nvSpPr>
          <p:spPr>
            <a:xfrm>
              <a:off x="9722139"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55" name="TextBox 54">
              <a:extLst>
                <a:ext uri="{FF2B5EF4-FFF2-40B4-BE49-F238E27FC236}">
                  <a16:creationId xmlns:a16="http://schemas.microsoft.com/office/drawing/2014/main" id="{2742D6E3-E36E-41DA-94BB-224A275C09D1}"/>
                </a:ext>
              </a:extLst>
            </p:cNvPr>
            <p:cNvSpPr txBox="1"/>
            <p:nvPr/>
          </p:nvSpPr>
          <p:spPr>
            <a:xfrm>
              <a:off x="10026388"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56" name="TextBox 55">
              <a:extLst>
                <a:ext uri="{FF2B5EF4-FFF2-40B4-BE49-F238E27FC236}">
                  <a16:creationId xmlns:a16="http://schemas.microsoft.com/office/drawing/2014/main" id="{0F7FFE54-60CA-41EA-B7CC-29C9D3EED7D8}"/>
                </a:ext>
              </a:extLst>
            </p:cNvPr>
            <p:cNvSpPr txBox="1"/>
            <p:nvPr/>
          </p:nvSpPr>
          <p:spPr>
            <a:xfrm>
              <a:off x="10333611"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57" name="TextBox 56">
              <a:extLst>
                <a:ext uri="{FF2B5EF4-FFF2-40B4-BE49-F238E27FC236}">
                  <a16:creationId xmlns:a16="http://schemas.microsoft.com/office/drawing/2014/main" id="{453E3196-E77E-400D-A2AD-E963489FE9C9}"/>
                </a:ext>
              </a:extLst>
            </p:cNvPr>
            <p:cNvSpPr txBox="1"/>
            <p:nvPr/>
          </p:nvSpPr>
          <p:spPr>
            <a:xfrm>
              <a:off x="10750897"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58" name="TextBox 57">
              <a:extLst>
                <a:ext uri="{FF2B5EF4-FFF2-40B4-BE49-F238E27FC236}">
                  <a16:creationId xmlns:a16="http://schemas.microsoft.com/office/drawing/2014/main" id="{A5B4D78A-7224-42A2-8759-76926739303F}"/>
                </a:ext>
              </a:extLst>
            </p:cNvPr>
            <p:cNvSpPr txBox="1"/>
            <p:nvPr/>
          </p:nvSpPr>
          <p:spPr>
            <a:xfrm>
              <a:off x="11055146"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59" name="TextBox 58">
              <a:extLst>
                <a:ext uri="{FF2B5EF4-FFF2-40B4-BE49-F238E27FC236}">
                  <a16:creationId xmlns:a16="http://schemas.microsoft.com/office/drawing/2014/main" id="{C9AC6979-0EBD-432E-A6B3-F938646C529D}"/>
                </a:ext>
              </a:extLst>
            </p:cNvPr>
            <p:cNvSpPr txBox="1"/>
            <p:nvPr/>
          </p:nvSpPr>
          <p:spPr>
            <a:xfrm>
              <a:off x="11362369" y="7523486"/>
              <a:ext cx="301938" cy="155820"/>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grpSp>
      <p:sp>
        <p:nvSpPr>
          <p:cNvPr id="11" name="Text Placeholder 10">
            <a:extLst>
              <a:ext uri="{FF2B5EF4-FFF2-40B4-BE49-F238E27FC236}">
                <a16:creationId xmlns:a16="http://schemas.microsoft.com/office/drawing/2014/main" id="{8FB89D9C-80BE-4080-B87D-F117203F511A}"/>
              </a:ext>
            </a:extLst>
          </p:cNvPr>
          <p:cNvSpPr>
            <a:spLocks noGrp="1"/>
          </p:cNvSpPr>
          <p:nvPr>
            <p:ph type="body" sz="quarter" idx="16"/>
          </p:nvPr>
        </p:nvSpPr>
        <p:spPr>
          <a:xfrm>
            <a:off x="451104" y="6275173"/>
            <a:ext cx="11176603" cy="426611"/>
          </a:xfrm>
        </p:spPr>
        <p:txBody>
          <a:bodyPr/>
          <a:lstStyle/>
          <a:p>
            <a:r>
              <a:rPr lang="en-US"/>
              <a:t>Source:  ZRHR-ERS-09-US 12-month extension study (NCT number: NCT02649556)</a:t>
            </a:r>
          </a:p>
        </p:txBody>
      </p:sp>
      <p:sp>
        <p:nvSpPr>
          <p:cNvPr id="78" name="Nom4">
            <a:extLst>
              <a:ext uri="{FF2B5EF4-FFF2-40B4-BE49-F238E27FC236}">
                <a16:creationId xmlns:a16="http://schemas.microsoft.com/office/drawing/2014/main" id="{E083E731-51E6-4AAE-B8B5-57A82CCB2D4D}"/>
              </a:ext>
            </a:extLst>
          </p:cNvPr>
          <p:cNvSpPr/>
          <p:nvPr/>
        </p:nvSpPr>
        <p:spPr>
          <a:xfrm rot="5400000">
            <a:off x="3657600" y="-2033863"/>
            <a:ext cx="914400" cy="8229600"/>
          </a:xfrm>
          <a:prstGeom prst="homePlate">
            <a:avLst>
              <a:gd name="adj" fmla="val 0"/>
            </a:avLst>
          </a:prstGeom>
          <a:solidFill>
            <a:schemeClr val="accent4"/>
          </a:solidFill>
          <a:ln w="28575">
            <a:solidFill>
              <a:srgbClr val="21466D"/>
            </a:solidFill>
          </a:ln>
        </p:spPr>
        <p:style>
          <a:lnRef idx="2">
            <a:schemeClr val="accent1">
              <a:shade val="50000"/>
            </a:schemeClr>
          </a:lnRef>
          <a:fillRef idx="1">
            <a:schemeClr val="accent1"/>
          </a:fillRef>
          <a:effectRef idx="0">
            <a:schemeClr val="accent1"/>
          </a:effectRef>
          <a:fontRef idx="minor">
            <a:schemeClr val="lt1"/>
          </a:fontRef>
        </p:style>
        <p:txBody>
          <a:bodyPr vert="vert270" lIns="91440" tIns="274320" rIns="9144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IQOS" panose="020B0506030501020303" pitchFamily="34" charset="0"/>
                <a:ea typeface="Open Sans" panose="020B0606030504020204" pitchFamily="34" charset="0"/>
                <a:cs typeface="Open Sans" panose="020B0606030504020204" pitchFamily="34" charset="0"/>
              </a:rPr>
              <a:t>Favorable Changes in BoPH </a:t>
            </a:r>
            <a:r>
              <a:rPr lang="en-US" sz="1600" b="1" kern="0">
                <a:solidFill>
                  <a:prstClr val="white"/>
                </a:solidFill>
                <a:latin typeface="IQOS" panose="020B0506030501020303" pitchFamily="34" charset="0"/>
                <a:ea typeface="Open Sans" panose="020B0606030504020204" pitchFamily="34" charset="0"/>
                <a:cs typeface="Open Sans" panose="020B0606030504020204" pitchFamily="34" charset="0"/>
              </a:rPr>
              <a:t>Associated with CVD </a:t>
            </a:r>
            <a:r>
              <a:rPr kumimoji="0" lang="en-US" sz="1600" b="1" i="0" u="none" strike="noStrike" kern="0" cap="none" spc="0" normalizeH="0" baseline="0" noProof="0">
                <a:ln>
                  <a:noFill/>
                </a:ln>
                <a:solidFill>
                  <a:prstClr val="white"/>
                </a:solidFill>
                <a:effectLst/>
                <a:uLnTx/>
                <a:uFillTx/>
                <a:latin typeface="IQOS" panose="020B0506030501020303" pitchFamily="34" charset="0"/>
                <a:ea typeface="Open Sans" panose="020B0606030504020204" pitchFamily="34" charset="0"/>
                <a:cs typeface="Open Sans" panose="020B0606030504020204" pitchFamily="34" charset="0"/>
              </a:rPr>
              <a:t>in Smokers Who Switch to THS Compared to Continued Smoking </a:t>
            </a:r>
          </a:p>
        </p:txBody>
      </p:sp>
      <p:sp>
        <p:nvSpPr>
          <p:cNvPr id="5" name="Rectangle 4">
            <a:extLst>
              <a:ext uri="{FF2B5EF4-FFF2-40B4-BE49-F238E27FC236}">
                <a16:creationId xmlns:a16="http://schemas.microsoft.com/office/drawing/2014/main" id="{19C035F6-A719-47A2-B711-2821762E31AF}"/>
              </a:ext>
            </a:extLst>
          </p:cNvPr>
          <p:cNvSpPr/>
          <p:nvPr/>
        </p:nvSpPr>
        <p:spPr>
          <a:xfrm>
            <a:off x="10140774" y="2612609"/>
            <a:ext cx="1645920" cy="365760"/>
          </a:xfrm>
          <a:prstGeom prst="rect">
            <a:avLst/>
          </a:prstGeom>
          <a:solidFill>
            <a:schemeClr val="bg2"/>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latin typeface="+mj-lt"/>
              </a:rPr>
              <a:t>Carcinogenicity</a:t>
            </a:r>
          </a:p>
        </p:txBody>
      </p:sp>
      <p:sp>
        <p:nvSpPr>
          <p:cNvPr id="63" name="Rectangle 62">
            <a:extLst>
              <a:ext uri="{FF2B5EF4-FFF2-40B4-BE49-F238E27FC236}">
                <a16:creationId xmlns:a16="http://schemas.microsoft.com/office/drawing/2014/main" id="{9B4FB675-589C-4642-8552-B2197CFD46C0}"/>
              </a:ext>
            </a:extLst>
          </p:cNvPr>
          <p:cNvSpPr/>
          <p:nvPr/>
        </p:nvSpPr>
        <p:spPr>
          <a:xfrm>
            <a:off x="10140774" y="2190995"/>
            <a:ext cx="1645920" cy="365760"/>
          </a:xfrm>
          <a:prstGeom prst="rect">
            <a:avLst/>
          </a:prstGeom>
          <a:solidFill>
            <a:srgbClr val="80306F"/>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Lung Function</a:t>
            </a:r>
          </a:p>
        </p:txBody>
      </p:sp>
      <p:sp>
        <p:nvSpPr>
          <p:cNvPr id="64" name="Rectangle 63">
            <a:extLst>
              <a:ext uri="{FF2B5EF4-FFF2-40B4-BE49-F238E27FC236}">
                <a16:creationId xmlns:a16="http://schemas.microsoft.com/office/drawing/2014/main" id="{63094FB3-EAD6-4B33-AA87-04F664BFA3EF}"/>
              </a:ext>
            </a:extLst>
          </p:cNvPr>
          <p:cNvSpPr/>
          <p:nvPr/>
        </p:nvSpPr>
        <p:spPr>
          <a:xfrm>
            <a:off x="10140774" y="1769381"/>
            <a:ext cx="1645920" cy="365760"/>
          </a:xfrm>
          <a:prstGeom prst="rect">
            <a:avLst/>
          </a:prstGeom>
          <a:solidFill>
            <a:schemeClr val="accent3"/>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Oxygen Delivery</a:t>
            </a:r>
          </a:p>
        </p:txBody>
      </p:sp>
      <p:sp>
        <p:nvSpPr>
          <p:cNvPr id="65" name="Rectangle 64">
            <a:extLst>
              <a:ext uri="{FF2B5EF4-FFF2-40B4-BE49-F238E27FC236}">
                <a16:creationId xmlns:a16="http://schemas.microsoft.com/office/drawing/2014/main" id="{3CEA19AD-7E40-458E-9171-94F94D283380}"/>
              </a:ext>
            </a:extLst>
          </p:cNvPr>
          <p:cNvSpPr/>
          <p:nvPr/>
        </p:nvSpPr>
        <p:spPr>
          <a:xfrm>
            <a:off x="10140774" y="1347767"/>
            <a:ext cx="1645920" cy="365760"/>
          </a:xfrm>
          <a:prstGeom prst="rect">
            <a:avLst/>
          </a:prstGeom>
          <a:solidFill>
            <a:schemeClr val="tx2"/>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Endothelial Function</a:t>
            </a:r>
          </a:p>
        </p:txBody>
      </p:sp>
      <p:sp>
        <p:nvSpPr>
          <p:cNvPr id="66" name="Rectangle 65">
            <a:extLst>
              <a:ext uri="{FF2B5EF4-FFF2-40B4-BE49-F238E27FC236}">
                <a16:creationId xmlns:a16="http://schemas.microsoft.com/office/drawing/2014/main" id="{9576B03C-7FA9-4D48-B548-D0BD137784BB}"/>
              </a:ext>
            </a:extLst>
          </p:cNvPr>
          <p:cNvSpPr/>
          <p:nvPr/>
        </p:nvSpPr>
        <p:spPr>
          <a:xfrm>
            <a:off x="8530341" y="2612609"/>
            <a:ext cx="1645920" cy="365760"/>
          </a:xfrm>
          <a:prstGeom prst="rect">
            <a:avLst/>
          </a:prstGeom>
          <a:solidFill>
            <a:schemeClr val="accent2"/>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Clotting</a:t>
            </a:r>
          </a:p>
        </p:txBody>
      </p:sp>
      <p:sp>
        <p:nvSpPr>
          <p:cNvPr id="67" name="Rectangle 66">
            <a:extLst>
              <a:ext uri="{FF2B5EF4-FFF2-40B4-BE49-F238E27FC236}">
                <a16:creationId xmlns:a16="http://schemas.microsoft.com/office/drawing/2014/main" id="{980378B9-503A-4DC3-8906-651B2DCEA938}"/>
              </a:ext>
            </a:extLst>
          </p:cNvPr>
          <p:cNvSpPr/>
          <p:nvPr/>
        </p:nvSpPr>
        <p:spPr>
          <a:xfrm>
            <a:off x="8530341" y="2190995"/>
            <a:ext cx="1645920" cy="365760"/>
          </a:xfrm>
          <a:prstGeom prst="rect">
            <a:avLst/>
          </a:prstGeom>
          <a:solidFill>
            <a:schemeClr val="accent1"/>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Lipid Metabolism</a:t>
            </a:r>
          </a:p>
        </p:txBody>
      </p:sp>
      <p:sp>
        <p:nvSpPr>
          <p:cNvPr id="68" name="Rectangle 67">
            <a:extLst>
              <a:ext uri="{FF2B5EF4-FFF2-40B4-BE49-F238E27FC236}">
                <a16:creationId xmlns:a16="http://schemas.microsoft.com/office/drawing/2014/main" id="{5B602826-59CD-44C5-AA45-1EAED0B143B9}"/>
              </a:ext>
            </a:extLst>
          </p:cNvPr>
          <p:cNvSpPr/>
          <p:nvPr/>
        </p:nvSpPr>
        <p:spPr>
          <a:xfrm>
            <a:off x="8530341" y="1769381"/>
            <a:ext cx="1645920" cy="365760"/>
          </a:xfrm>
          <a:prstGeom prst="rect">
            <a:avLst/>
          </a:prstGeom>
          <a:solidFill>
            <a:schemeClr val="accent6"/>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Oxidative Stress</a:t>
            </a:r>
          </a:p>
        </p:txBody>
      </p:sp>
      <p:sp>
        <p:nvSpPr>
          <p:cNvPr id="69" name="Rectangle 68">
            <a:extLst>
              <a:ext uri="{FF2B5EF4-FFF2-40B4-BE49-F238E27FC236}">
                <a16:creationId xmlns:a16="http://schemas.microsoft.com/office/drawing/2014/main" id="{1AACF915-1E23-44DE-9D5F-34F5479E3C75}"/>
              </a:ext>
            </a:extLst>
          </p:cNvPr>
          <p:cNvSpPr/>
          <p:nvPr/>
        </p:nvSpPr>
        <p:spPr>
          <a:xfrm>
            <a:off x="8530341" y="1347767"/>
            <a:ext cx="1645920" cy="365760"/>
          </a:xfrm>
          <a:prstGeom prst="rect">
            <a:avLst/>
          </a:prstGeom>
          <a:solidFill>
            <a:schemeClr val="tx1">
              <a:lumMod val="50000"/>
              <a:lumOff val="50000"/>
            </a:schemeClr>
          </a:solidFill>
          <a:ln w="19050" cap="flat" cmpd="sng" algn="ctr">
            <a:solidFill>
              <a:schemeClr val="bg1"/>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en-US" sz="1200">
                <a:solidFill>
                  <a:schemeClr val="bg1"/>
                </a:solidFill>
                <a:latin typeface="+mj-lt"/>
              </a:rPr>
              <a:t>Inflammation</a:t>
            </a:r>
          </a:p>
        </p:txBody>
      </p:sp>
      <p:grpSp>
        <p:nvGrpSpPr>
          <p:cNvPr id="3" name="Group 2">
            <a:extLst>
              <a:ext uri="{FF2B5EF4-FFF2-40B4-BE49-F238E27FC236}">
                <a16:creationId xmlns:a16="http://schemas.microsoft.com/office/drawing/2014/main" id="{3B806D98-256B-4FC9-98CA-0F527ADC8892}"/>
              </a:ext>
            </a:extLst>
          </p:cNvPr>
          <p:cNvGrpSpPr/>
          <p:nvPr/>
        </p:nvGrpSpPr>
        <p:grpSpPr>
          <a:xfrm>
            <a:off x="304686" y="2982897"/>
            <a:ext cx="4534085" cy="2834640"/>
            <a:chOff x="496710" y="2030602"/>
            <a:chExt cx="4534085" cy="2651760"/>
          </a:xfrm>
        </p:grpSpPr>
        <p:grpSp>
          <p:nvGrpSpPr>
            <p:cNvPr id="10" name="Group 9">
              <a:extLst>
                <a:ext uri="{FF2B5EF4-FFF2-40B4-BE49-F238E27FC236}">
                  <a16:creationId xmlns:a16="http://schemas.microsoft.com/office/drawing/2014/main" id="{E5C1B605-DA7F-4CA3-9A3F-38C55E4F8384}"/>
                </a:ext>
              </a:extLst>
            </p:cNvPr>
            <p:cNvGrpSpPr>
              <a:grpSpLocks noChangeAspect="1"/>
            </p:cNvGrpSpPr>
            <p:nvPr/>
          </p:nvGrpSpPr>
          <p:grpSpPr>
            <a:xfrm>
              <a:off x="496710" y="2030602"/>
              <a:ext cx="4534085" cy="2651760"/>
              <a:chOff x="496710" y="2030603"/>
              <a:chExt cx="3608057" cy="2110173"/>
            </a:xfrm>
          </p:grpSpPr>
          <p:grpSp>
            <p:nvGrpSpPr>
              <p:cNvPr id="8" name="Group 7">
                <a:extLst>
                  <a:ext uri="{FF2B5EF4-FFF2-40B4-BE49-F238E27FC236}">
                    <a16:creationId xmlns:a16="http://schemas.microsoft.com/office/drawing/2014/main" id="{44FD1F78-A08D-4442-95E8-6BED57D6D6B0}"/>
                  </a:ext>
                </a:extLst>
              </p:cNvPr>
              <p:cNvGrpSpPr/>
              <p:nvPr/>
            </p:nvGrpSpPr>
            <p:grpSpPr>
              <a:xfrm>
                <a:off x="496710" y="2030603"/>
                <a:ext cx="3608057" cy="2110173"/>
                <a:chOff x="496710" y="2030603"/>
                <a:chExt cx="3608057" cy="2110173"/>
              </a:xfrm>
            </p:grpSpPr>
            <p:graphicFrame>
              <p:nvGraphicFramePr>
                <p:cNvPr id="71" name="Chart 70">
                  <a:extLst>
                    <a:ext uri="{FF2B5EF4-FFF2-40B4-BE49-F238E27FC236}">
                      <a16:creationId xmlns:a16="http://schemas.microsoft.com/office/drawing/2014/main" id="{535AFE96-DD08-453B-81D0-7CE3646A8577}"/>
                    </a:ext>
                  </a:extLst>
                </p:cNvPr>
                <p:cNvGraphicFramePr>
                  <a:graphicFrameLocks/>
                </p:cNvGraphicFramePr>
                <p:nvPr/>
              </p:nvGraphicFramePr>
              <p:xfrm>
                <a:off x="654885" y="2030603"/>
                <a:ext cx="3449882" cy="2000919"/>
              </p:xfrm>
              <a:graphic>
                <a:graphicData uri="http://schemas.openxmlformats.org/drawingml/2006/chart">
                  <c:chart xmlns:c="http://schemas.openxmlformats.org/drawingml/2006/chart" xmlns:r="http://schemas.openxmlformats.org/officeDocument/2006/relationships" r:id="rId4"/>
                </a:graphicData>
              </a:graphic>
            </p:graphicFrame>
            <p:sp>
              <p:nvSpPr>
                <p:cNvPr id="79" name="TextBox 78">
                  <a:extLst>
                    <a:ext uri="{FF2B5EF4-FFF2-40B4-BE49-F238E27FC236}">
                      <a16:creationId xmlns:a16="http://schemas.microsoft.com/office/drawing/2014/main" id="{0081017C-9827-4032-AED8-94A8F45C3869}"/>
                    </a:ext>
                  </a:extLst>
                </p:cNvPr>
                <p:cNvSpPr txBox="1"/>
                <p:nvPr/>
              </p:nvSpPr>
              <p:spPr>
                <a:xfrm>
                  <a:off x="496710" y="2245892"/>
                  <a:ext cx="404113" cy="1348671"/>
                </a:xfrm>
                <a:prstGeom prst="rect">
                  <a:avLst/>
                </a:prstGeom>
                <a:noFill/>
              </p:spPr>
              <p:txBody>
                <a:bodyPr vert="vert270" wrap="square" rtlCol="0">
                  <a:spAutoFit/>
                </a:bodyPr>
                <a:lstStyle/>
                <a:p>
                  <a:pPr algn="ctr"/>
                  <a:r>
                    <a:rPr lang="en-US" sz="1050" b="1">
                      <a:latin typeface="Open Sans" panose="020B0606030504020204" pitchFamily="34" charset="0"/>
                      <a:ea typeface="Open Sans" panose="020B0606030504020204" pitchFamily="34" charset="0"/>
                      <a:cs typeface="Open Sans" panose="020B0606030504020204" pitchFamily="34" charset="0"/>
                    </a:rPr>
                    <a:t>THS-CC Difference</a:t>
                  </a:r>
                </a:p>
                <a:p>
                  <a:pPr algn="ctr"/>
                  <a:r>
                    <a:rPr lang="en-US" sz="1050" b="1">
                      <a:latin typeface="Open Sans" panose="020B0606030504020204" pitchFamily="34" charset="0"/>
                      <a:ea typeface="Open Sans" panose="020B0606030504020204" pitchFamily="34" charset="0"/>
                      <a:cs typeface="Open Sans" panose="020B0606030504020204" pitchFamily="34" charset="0"/>
                    </a:rPr>
                    <a:t>[% (95% CI)]</a:t>
                  </a:r>
                </a:p>
              </p:txBody>
            </p:sp>
            <p:grpSp>
              <p:nvGrpSpPr>
                <p:cNvPr id="72" name="Group 71">
                  <a:extLst>
                    <a:ext uri="{FF2B5EF4-FFF2-40B4-BE49-F238E27FC236}">
                      <a16:creationId xmlns:a16="http://schemas.microsoft.com/office/drawing/2014/main" id="{38AC5101-AEBB-4EC4-8D36-8314EE85A570}"/>
                    </a:ext>
                  </a:extLst>
                </p:cNvPr>
                <p:cNvGrpSpPr/>
                <p:nvPr/>
              </p:nvGrpSpPr>
              <p:grpSpPr>
                <a:xfrm>
                  <a:off x="1116357" y="3863777"/>
                  <a:ext cx="2864992" cy="276999"/>
                  <a:chOff x="7538548" y="6283116"/>
                  <a:chExt cx="2864992" cy="276999"/>
                </a:xfrm>
              </p:grpSpPr>
              <p:sp>
                <p:nvSpPr>
                  <p:cNvPr id="73" name="TextBox 72">
                    <a:extLst>
                      <a:ext uri="{FF2B5EF4-FFF2-40B4-BE49-F238E27FC236}">
                        <a16:creationId xmlns:a16="http://schemas.microsoft.com/office/drawing/2014/main" id="{9D246BAB-C692-4DDA-B628-26485391E676}"/>
                      </a:ext>
                    </a:extLst>
                  </p:cNvPr>
                  <p:cNvSpPr txBox="1"/>
                  <p:nvPr/>
                </p:nvSpPr>
                <p:spPr>
                  <a:xfrm>
                    <a:off x="7538548" y="6283116"/>
                    <a:ext cx="1001016" cy="276999"/>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HDL-C</a:t>
                    </a:r>
                  </a:p>
                  <a:p>
                    <a:pPr algn="ctr"/>
                    <a:r>
                      <a:rPr lang="en-US" sz="1100">
                        <a:latin typeface="Open Sans" panose="020B0606030504020204" pitchFamily="34" charset="0"/>
                        <a:ea typeface="Open Sans" panose="020B0606030504020204" pitchFamily="34" charset="0"/>
                        <a:cs typeface="Open Sans" panose="020B0606030504020204" pitchFamily="34" charset="0"/>
                      </a:rPr>
                      <a:t>(mg/dL)</a:t>
                    </a:r>
                  </a:p>
                </p:txBody>
              </p:sp>
              <p:sp>
                <p:nvSpPr>
                  <p:cNvPr id="74" name="TextBox 73">
                    <a:extLst>
                      <a:ext uri="{FF2B5EF4-FFF2-40B4-BE49-F238E27FC236}">
                        <a16:creationId xmlns:a16="http://schemas.microsoft.com/office/drawing/2014/main" id="{64BD6A0F-C145-4CC1-B6E3-0CF0CF848214}"/>
                      </a:ext>
                    </a:extLst>
                  </p:cNvPr>
                  <p:cNvSpPr txBox="1"/>
                  <p:nvPr/>
                </p:nvSpPr>
                <p:spPr>
                  <a:xfrm>
                    <a:off x="8483236" y="6283116"/>
                    <a:ext cx="1001016" cy="276999"/>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WBC</a:t>
                    </a:r>
                  </a:p>
                  <a:p>
                    <a:pPr algn="ctr"/>
                    <a:r>
                      <a:rPr lang="en-US" sz="1100">
                        <a:latin typeface="Open Sans" panose="020B0606030504020204" pitchFamily="34" charset="0"/>
                        <a:ea typeface="Open Sans" panose="020B0606030504020204" pitchFamily="34" charset="0"/>
                        <a:cs typeface="Open Sans" panose="020B0606030504020204" pitchFamily="34" charset="0"/>
                      </a:rPr>
                      <a:t>(GI/L)</a:t>
                    </a:r>
                  </a:p>
                </p:txBody>
              </p:sp>
              <p:sp>
                <p:nvSpPr>
                  <p:cNvPr id="75" name="TextBox 74">
                    <a:extLst>
                      <a:ext uri="{FF2B5EF4-FFF2-40B4-BE49-F238E27FC236}">
                        <a16:creationId xmlns:a16="http://schemas.microsoft.com/office/drawing/2014/main" id="{67094E95-3D0A-40D8-AB0D-4CF58E135709}"/>
                      </a:ext>
                    </a:extLst>
                  </p:cNvPr>
                  <p:cNvSpPr txBox="1"/>
                  <p:nvPr/>
                </p:nvSpPr>
                <p:spPr>
                  <a:xfrm>
                    <a:off x="9402524" y="6283116"/>
                    <a:ext cx="1001016" cy="276999"/>
                  </a:xfrm>
                  <a:prstGeom prst="rect">
                    <a:avLst/>
                  </a:prstGeom>
                  <a:noFill/>
                </p:spPr>
                <p:txBody>
                  <a:bodyPr wrap="square" lIns="0" tIns="0" rIns="0" bIns="0" rtlCol="0">
                    <a:spAutoFit/>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FEV</a:t>
                    </a:r>
                    <a:r>
                      <a:rPr lang="en-US" sz="1100" baseline="-25000">
                        <a:latin typeface="Open Sans" panose="020B0606030504020204" pitchFamily="34" charset="0"/>
                        <a:ea typeface="Open Sans" panose="020B0606030504020204" pitchFamily="34" charset="0"/>
                        <a:cs typeface="Open Sans" panose="020B0606030504020204" pitchFamily="34" charset="0"/>
                      </a:rPr>
                      <a:t>1</a:t>
                    </a:r>
                  </a:p>
                  <a:p>
                    <a:pPr algn="ctr"/>
                    <a:r>
                      <a:rPr lang="en-US" sz="1100">
                        <a:latin typeface="Open Sans" panose="020B0606030504020204" pitchFamily="34" charset="0"/>
                        <a:ea typeface="Open Sans" panose="020B0606030504020204" pitchFamily="34" charset="0"/>
                        <a:cs typeface="Open Sans" panose="020B0606030504020204" pitchFamily="34" charset="0"/>
                      </a:rPr>
                      <a:t>(% </a:t>
                    </a:r>
                    <a:r>
                      <a:rPr lang="en-US" sz="1100" err="1">
                        <a:latin typeface="Open Sans" panose="020B0606030504020204" pitchFamily="34" charset="0"/>
                        <a:ea typeface="Open Sans" panose="020B0606030504020204" pitchFamily="34" charset="0"/>
                        <a:cs typeface="Open Sans" panose="020B0606030504020204" pitchFamily="34" charset="0"/>
                      </a:rPr>
                      <a:t>pred</a:t>
                    </a:r>
                    <a:r>
                      <a:rPr lang="en-US" sz="1100">
                        <a:latin typeface="Open Sans" panose="020B0606030504020204" pitchFamily="34" charset="0"/>
                        <a:ea typeface="Open Sans" panose="020B0606030504020204" pitchFamily="34" charset="0"/>
                        <a:cs typeface="Open Sans" panose="020B0606030504020204" pitchFamily="34" charset="0"/>
                      </a:rPr>
                      <a:t>)</a:t>
                    </a:r>
                  </a:p>
                </p:txBody>
              </p:sp>
            </p:grpSp>
            <p:sp>
              <p:nvSpPr>
                <p:cNvPr id="82" name="TextBox 81">
                  <a:extLst>
                    <a:ext uri="{FF2B5EF4-FFF2-40B4-BE49-F238E27FC236}">
                      <a16:creationId xmlns:a16="http://schemas.microsoft.com/office/drawing/2014/main" id="{37C4B22F-7548-4FA4-8C30-CA4607B268F4}"/>
                    </a:ext>
                  </a:extLst>
                </p:cNvPr>
                <p:cNvSpPr txBox="1"/>
                <p:nvPr/>
              </p:nvSpPr>
              <p:spPr>
                <a:xfrm>
                  <a:off x="1226852"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84" name="TextBox 83">
                  <a:extLst>
                    <a:ext uri="{FF2B5EF4-FFF2-40B4-BE49-F238E27FC236}">
                      <a16:creationId xmlns:a16="http://schemas.microsoft.com/office/drawing/2014/main" id="{675B4155-FF63-493D-B007-369056714BCE}"/>
                    </a:ext>
                  </a:extLst>
                </p:cNvPr>
                <p:cNvSpPr txBox="1"/>
                <p:nvPr/>
              </p:nvSpPr>
              <p:spPr>
                <a:xfrm>
                  <a:off x="1497280"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85" name="TextBox 84">
                  <a:extLst>
                    <a:ext uri="{FF2B5EF4-FFF2-40B4-BE49-F238E27FC236}">
                      <a16:creationId xmlns:a16="http://schemas.microsoft.com/office/drawing/2014/main" id="{EDE47004-5FA4-448E-BD33-F62F71C7270A}"/>
                    </a:ext>
                  </a:extLst>
                </p:cNvPr>
                <p:cNvSpPr txBox="1"/>
                <p:nvPr/>
              </p:nvSpPr>
              <p:spPr>
                <a:xfrm>
                  <a:off x="1770352"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87" name="TextBox 86">
                  <a:extLst>
                    <a:ext uri="{FF2B5EF4-FFF2-40B4-BE49-F238E27FC236}">
                      <a16:creationId xmlns:a16="http://schemas.microsoft.com/office/drawing/2014/main" id="{3C8CFE1E-E728-440C-939C-10341F1B80C7}"/>
                    </a:ext>
                  </a:extLst>
                </p:cNvPr>
                <p:cNvSpPr txBox="1"/>
                <p:nvPr/>
              </p:nvSpPr>
              <p:spPr>
                <a:xfrm>
                  <a:off x="2152360"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97" name="TextBox 96">
                  <a:extLst>
                    <a:ext uri="{FF2B5EF4-FFF2-40B4-BE49-F238E27FC236}">
                      <a16:creationId xmlns:a16="http://schemas.microsoft.com/office/drawing/2014/main" id="{C7F49DC6-41C7-480E-B74B-D4A8B7FD58A8}"/>
                    </a:ext>
                  </a:extLst>
                </p:cNvPr>
                <p:cNvSpPr txBox="1"/>
                <p:nvPr/>
              </p:nvSpPr>
              <p:spPr>
                <a:xfrm>
                  <a:off x="2422788"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98" name="TextBox 97">
                  <a:extLst>
                    <a:ext uri="{FF2B5EF4-FFF2-40B4-BE49-F238E27FC236}">
                      <a16:creationId xmlns:a16="http://schemas.microsoft.com/office/drawing/2014/main" id="{DC5757F1-A42D-4AFB-BA67-36FC27F7B8D3}"/>
                    </a:ext>
                  </a:extLst>
                </p:cNvPr>
                <p:cNvSpPr txBox="1"/>
                <p:nvPr/>
              </p:nvSpPr>
              <p:spPr>
                <a:xfrm>
                  <a:off x="2695860"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sp>
              <p:nvSpPr>
                <p:cNvPr id="107" name="TextBox 106">
                  <a:extLst>
                    <a:ext uri="{FF2B5EF4-FFF2-40B4-BE49-F238E27FC236}">
                      <a16:creationId xmlns:a16="http://schemas.microsoft.com/office/drawing/2014/main" id="{49EB741E-D4ED-4F4D-AB65-08DC76ECBB19}"/>
                    </a:ext>
                  </a:extLst>
                </p:cNvPr>
                <p:cNvSpPr txBox="1"/>
                <p:nvPr/>
              </p:nvSpPr>
              <p:spPr>
                <a:xfrm>
                  <a:off x="3077868"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3</a:t>
                  </a:r>
                </a:p>
              </p:txBody>
            </p:sp>
            <p:sp>
              <p:nvSpPr>
                <p:cNvPr id="110" name="TextBox 109">
                  <a:extLst>
                    <a:ext uri="{FF2B5EF4-FFF2-40B4-BE49-F238E27FC236}">
                      <a16:creationId xmlns:a16="http://schemas.microsoft.com/office/drawing/2014/main" id="{FCFCD410-9032-47D2-AE5C-90C062118B7F}"/>
                    </a:ext>
                  </a:extLst>
                </p:cNvPr>
                <p:cNvSpPr txBox="1"/>
                <p:nvPr/>
              </p:nvSpPr>
              <p:spPr>
                <a:xfrm>
                  <a:off x="3348296"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6</a:t>
                  </a:r>
                </a:p>
              </p:txBody>
            </p:sp>
            <p:sp>
              <p:nvSpPr>
                <p:cNvPr id="111" name="TextBox 110">
                  <a:extLst>
                    <a:ext uri="{FF2B5EF4-FFF2-40B4-BE49-F238E27FC236}">
                      <a16:creationId xmlns:a16="http://schemas.microsoft.com/office/drawing/2014/main" id="{2BBC3846-3F63-468F-B499-0FE013A4F7F4}"/>
                    </a:ext>
                  </a:extLst>
                </p:cNvPr>
                <p:cNvSpPr txBox="1"/>
                <p:nvPr/>
              </p:nvSpPr>
              <p:spPr>
                <a:xfrm>
                  <a:off x="3621368" y="3676108"/>
                  <a:ext cx="268374" cy="138499"/>
                </a:xfrm>
                <a:prstGeom prst="rect">
                  <a:avLst/>
                </a:prstGeom>
                <a:noFill/>
              </p:spPr>
              <p:txBody>
                <a:bodyPr wrap="square" lIns="0" tIns="0" rIns="0" bIns="0" rtlCol="0">
                  <a:spAutoFit/>
                </a:bodyP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12</a:t>
                  </a:r>
                </a:p>
              </p:txBody>
            </p:sp>
          </p:grpSp>
          <p:sp>
            <p:nvSpPr>
              <p:cNvPr id="112" name="TextBox 111">
                <a:extLst>
                  <a:ext uri="{FF2B5EF4-FFF2-40B4-BE49-F238E27FC236}">
                    <a16:creationId xmlns:a16="http://schemas.microsoft.com/office/drawing/2014/main" id="{2DE2A6B3-2620-405D-A239-7AD2DF09853B}"/>
                  </a:ext>
                </a:extLst>
              </p:cNvPr>
              <p:cNvSpPr txBox="1"/>
              <p:nvPr/>
            </p:nvSpPr>
            <p:spPr>
              <a:xfrm>
                <a:off x="1512273" y="2243981"/>
                <a:ext cx="248786" cy="230832"/>
              </a:xfrm>
              <a:prstGeom prst="rect">
                <a:avLst/>
              </a:prstGeom>
              <a:noFill/>
            </p:spPr>
            <p:txBody>
              <a:bodyPr wrap="none" rtlCol="0">
                <a:spAutoFit/>
              </a:bodyPr>
              <a:lstStyle/>
              <a:p>
                <a:r>
                  <a:rPr lang="en-US" sz="900"/>
                  <a:t>*</a:t>
                </a:r>
              </a:p>
            </p:txBody>
          </p:sp>
          <p:sp>
            <p:nvSpPr>
              <p:cNvPr id="113" name="TextBox 112">
                <a:extLst>
                  <a:ext uri="{FF2B5EF4-FFF2-40B4-BE49-F238E27FC236}">
                    <a16:creationId xmlns:a16="http://schemas.microsoft.com/office/drawing/2014/main" id="{EC43B172-DB35-452A-B634-AB31D28DBDB0}"/>
                  </a:ext>
                </a:extLst>
              </p:cNvPr>
              <p:cNvSpPr txBox="1"/>
              <p:nvPr/>
            </p:nvSpPr>
            <p:spPr>
              <a:xfrm>
                <a:off x="2445486" y="3021180"/>
                <a:ext cx="248786" cy="230832"/>
              </a:xfrm>
              <a:prstGeom prst="rect">
                <a:avLst/>
              </a:prstGeom>
              <a:noFill/>
            </p:spPr>
            <p:txBody>
              <a:bodyPr wrap="none" rtlCol="0">
                <a:spAutoFit/>
              </a:bodyPr>
              <a:lstStyle/>
              <a:p>
                <a:r>
                  <a:rPr lang="en-US" sz="900"/>
                  <a:t>*</a:t>
                </a:r>
              </a:p>
            </p:txBody>
          </p:sp>
          <p:sp>
            <p:nvSpPr>
              <p:cNvPr id="114" name="TextBox 113">
                <a:extLst>
                  <a:ext uri="{FF2B5EF4-FFF2-40B4-BE49-F238E27FC236}">
                    <a16:creationId xmlns:a16="http://schemas.microsoft.com/office/drawing/2014/main" id="{F7EB16DA-4146-4463-BD82-681B8F31D75E}"/>
                  </a:ext>
                </a:extLst>
              </p:cNvPr>
              <p:cNvSpPr txBox="1"/>
              <p:nvPr/>
            </p:nvSpPr>
            <p:spPr>
              <a:xfrm>
                <a:off x="3372479" y="2661040"/>
                <a:ext cx="248786" cy="230832"/>
              </a:xfrm>
              <a:prstGeom prst="rect">
                <a:avLst/>
              </a:prstGeom>
              <a:noFill/>
            </p:spPr>
            <p:txBody>
              <a:bodyPr wrap="none" rtlCol="0">
                <a:spAutoFit/>
              </a:bodyPr>
              <a:lstStyle/>
              <a:p>
                <a:r>
                  <a:rPr lang="en-US" sz="900"/>
                  <a:t>*</a:t>
                </a:r>
              </a:p>
            </p:txBody>
          </p:sp>
        </p:grpSp>
        <p:sp>
          <p:nvSpPr>
            <p:cNvPr id="91" name="TextBox 90">
              <a:extLst>
                <a:ext uri="{FF2B5EF4-FFF2-40B4-BE49-F238E27FC236}">
                  <a16:creationId xmlns:a16="http://schemas.microsoft.com/office/drawing/2014/main" id="{67D659ED-F758-4974-BE5F-969327CF178C}"/>
                </a:ext>
              </a:extLst>
            </p:cNvPr>
            <p:cNvSpPr txBox="1"/>
            <p:nvPr/>
          </p:nvSpPr>
          <p:spPr>
            <a:xfrm>
              <a:off x="842213" y="4084605"/>
              <a:ext cx="548640" cy="172360"/>
            </a:xfrm>
            <a:prstGeom prst="rect">
              <a:avLst/>
            </a:prstGeom>
            <a:noFill/>
          </p:spPr>
          <p:txBody>
            <a:bodyPr wrap="square" lIns="0" tIns="0" rIns="0" bIns="0" rtlCol="0">
              <a:spAutoFit/>
            </a:bodyPr>
            <a:lstStyle/>
            <a:p>
              <a:r>
                <a:rPr lang="en-US" sz="900" b="1">
                  <a:latin typeface="Open Sans" panose="020B0606030504020204" pitchFamily="34" charset="0"/>
                  <a:ea typeface="Open Sans" panose="020B0606030504020204" pitchFamily="34" charset="0"/>
                  <a:cs typeface="Open Sans" panose="020B0606030504020204" pitchFamily="34" charset="0"/>
                </a:rPr>
                <a:t>Month:</a:t>
              </a:r>
            </a:p>
          </p:txBody>
        </p:sp>
      </p:grpSp>
      <p:sp>
        <p:nvSpPr>
          <p:cNvPr id="92" name="Title 6">
            <a:extLst>
              <a:ext uri="{FF2B5EF4-FFF2-40B4-BE49-F238E27FC236}">
                <a16:creationId xmlns:a16="http://schemas.microsoft.com/office/drawing/2014/main" id="{79A7C485-7CCD-4D2F-8FFA-91D70DB6B60E}"/>
              </a:ext>
            </a:extLst>
          </p:cNvPr>
          <p:cNvSpPr>
            <a:spLocks noGrp="1"/>
          </p:cNvSpPr>
          <p:nvPr>
            <p:ph type="title"/>
          </p:nvPr>
        </p:nvSpPr>
        <p:spPr>
          <a:xfrm>
            <a:off x="457200" y="182880"/>
            <a:ext cx="10698480" cy="594360"/>
          </a:xfrm>
        </p:spPr>
        <p:txBody>
          <a:bodyPr/>
          <a:lstStyle/>
          <a:p>
            <a:r>
              <a:rPr lang="en-US"/>
              <a:t>Exposure Response Study: Change in BoPH (over time)</a:t>
            </a:r>
          </a:p>
        </p:txBody>
      </p:sp>
      <p:sp>
        <p:nvSpPr>
          <p:cNvPr id="93" name="Text Placeholder 1">
            <a:extLst>
              <a:ext uri="{FF2B5EF4-FFF2-40B4-BE49-F238E27FC236}">
                <a16:creationId xmlns:a16="http://schemas.microsoft.com/office/drawing/2014/main" id="{7325817F-E037-4FAB-834E-6885FCBEDF15}"/>
              </a:ext>
            </a:extLst>
          </p:cNvPr>
          <p:cNvSpPr txBox="1">
            <a:spLocks/>
          </p:cNvSpPr>
          <p:nvPr/>
        </p:nvSpPr>
        <p:spPr>
          <a:xfrm>
            <a:off x="457200" y="777240"/>
            <a:ext cx="11289792" cy="396947"/>
          </a:xfrm>
          <a:prstGeom prst="rect">
            <a:avLst/>
          </a:prstGeom>
        </p:spPr>
        <p:txBody>
          <a:bodyPr/>
          <a:lst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a:lstStyle>
          <a:p>
            <a:pPr marL="0" indent="0">
              <a:buNone/>
            </a:pPr>
            <a:r>
              <a:rPr lang="en-US"/>
              <a:t>         </a:t>
            </a:r>
            <a:r>
              <a:rPr lang="en-US">
                <a:solidFill>
                  <a:srgbClr val="3B7C9A"/>
                </a:solidFill>
              </a:rPr>
              <a:t>Clinical Assessment </a:t>
            </a:r>
            <a:r>
              <a:rPr lang="en-US" sz="1800" i="1">
                <a:solidFill>
                  <a:schemeClr val="tx1">
                    <a:lumMod val="50000"/>
                    <a:lumOff val="50000"/>
                  </a:schemeClr>
                </a:solidFill>
              </a:rPr>
              <a:t>(in Smokers Who Would Otherwise Continue to Smoke Cigarettes)</a:t>
            </a:r>
            <a:endParaRPr lang="en-US" i="1">
              <a:solidFill>
                <a:schemeClr val="tx1">
                  <a:lumMod val="50000"/>
                  <a:lumOff val="50000"/>
                </a:schemeClr>
              </a:solidFill>
            </a:endParaRPr>
          </a:p>
        </p:txBody>
      </p:sp>
      <p:grpSp>
        <p:nvGrpSpPr>
          <p:cNvPr id="106" name="Group 105">
            <a:extLst>
              <a:ext uri="{FF2B5EF4-FFF2-40B4-BE49-F238E27FC236}">
                <a16:creationId xmlns:a16="http://schemas.microsoft.com/office/drawing/2014/main" id="{36EFBC8B-AFA7-452E-862D-25E20DABEF45}"/>
              </a:ext>
            </a:extLst>
          </p:cNvPr>
          <p:cNvGrpSpPr>
            <a:grpSpLocks noChangeAspect="1"/>
          </p:cNvGrpSpPr>
          <p:nvPr/>
        </p:nvGrpSpPr>
        <p:grpSpPr>
          <a:xfrm>
            <a:off x="457200" y="708660"/>
            <a:ext cx="476757" cy="548640"/>
            <a:chOff x="4470833" y="2822552"/>
            <a:chExt cx="556217" cy="640080"/>
          </a:xfrm>
        </p:grpSpPr>
        <p:sp>
          <p:nvSpPr>
            <p:cNvPr id="115" name="Freeform 12 - 4">
              <a:extLst>
                <a:ext uri="{FF2B5EF4-FFF2-40B4-BE49-F238E27FC236}">
                  <a16:creationId xmlns:a16="http://schemas.microsoft.com/office/drawing/2014/main" id="{4BAFEACC-553D-436A-A844-93F8DF4F4A2F}"/>
                </a:ext>
              </a:extLst>
            </p:cNvPr>
            <p:cNvSpPr>
              <a:spLocks noChangeAspect="1"/>
            </p:cNvSpPr>
            <p:nvPr/>
          </p:nvSpPr>
          <p:spPr>
            <a:xfrm rot="5400000">
              <a:off x="4428902" y="2864483"/>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6" name="Lungs3" descr="{&quot;Key&quot;:&quot;POWER_USER_SHAPE_ICON&quot;,&quot;Value&quot;:&quot;POWER_USER_SHAPE_ICON_STYLE_1&quot;}">
              <a:extLst>
                <a:ext uri="{FF2B5EF4-FFF2-40B4-BE49-F238E27FC236}">
                  <a16:creationId xmlns:a16="http://schemas.microsoft.com/office/drawing/2014/main" id="{F52B0CCE-AB10-4054-B1E5-04A3E81BA1F7}"/>
                </a:ext>
              </a:extLst>
            </p:cNvPr>
            <p:cNvSpPr>
              <a:spLocks noChangeAspect="1" noEditPoints="1"/>
            </p:cNvSpPr>
            <p:nvPr/>
          </p:nvSpPr>
          <p:spPr bwMode="auto">
            <a:xfrm>
              <a:off x="4536460" y="2899011"/>
              <a:ext cx="429568" cy="411480"/>
            </a:xfrm>
            <a:custGeom>
              <a:avLst/>
              <a:gdLst>
                <a:gd name="T0" fmla="*/ 242 w 395"/>
                <a:gd name="T1" fmla="*/ 142 h 379"/>
                <a:gd name="T2" fmla="*/ 256 w 395"/>
                <a:gd name="T3" fmla="*/ 161 h 379"/>
                <a:gd name="T4" fmla="*/ 257 w 395"/>
                <a:gd name="T5" fmla="*/ 161 h 379"/>
                <a:gd name="T6" fmla="*/ 281 w 395"/>
                <a:gd name="T7" fmla="*/ 267 h 379"/>
                <a:gd name="T8" fmla="*/ 271 w 395"/>
                <a:gd name="T9" fmla="*/ 334 h 379"/>
                <a:gd name="T10" fmla="*/ 289 w 395"/>
                <a:gd name="T11" fmla="*/ 284 h 379"/>
                <a:gd name="T12" fmla="*/ 354 w 395"/>
                <a:gd name="T13" fmla="*/ 343 h 379"/>
                <a:gd name="T14" fmla="*/ 289 w 395"/>
                <a:gd name="T15" fmla="*/ 226 h 379"/>
                <a:gd name="T16" fmla="*/ 343 w 395"/>
                <a:gd name="T17" fmla="*/ 308 h 379"/>
                <a:gd name="T18" fmla="*/ 326 w 395"/>
                <a:gd name="T19" fmla="*/ 241 h 379"/>
                <a:gd name="T20" fmla="*/ 357 w 395"/>
                <a:gd name="T21" fmla="*/ 230 h 379"/>
                <a:gd name="T22" fmla="*/ 267 w 395"/>
                <a:gd name="T23" fmla="*/ 160 h 379"/>
                <a:gd name="T24" fmla="*/ 305 w 395"/>
                <a:gd name="T25" fmla="*/ 214 h 379"/>
                <a:gd name="T26" fmla="*/ 314 w 395"/>
                <a:gd name="T27" fmla="*/ 215 h 379"/>
                <a:gd name="T28" fmla="*/ 347 w 395"/>
                <a:gd name="T29" fmla="*/ 190 h 379"/>
                <a:gd name="T30" fmla="*/ 276 w 395"/>
                <a:gd name="T31" fmla="*/ 147 h 379"/>
                <a:gd name="T32" fmla="*/ 279 w 395"/>
                <a:gd name="T33" fmla="*/ 119 h 379"/>
                <a:gd name="T34" fmla="*/ 307 w 395"/>
                <a:gd name="T35" fmla="*/ 116 h 379"/>
                <a:gd name="T36" fmla="*/ 277 w 395"/>
                <a:gd name="T37" fmla="*/ 109 h 379"/>
                <a:gd name="T38" fmla="*/ 260 w 395"/>
                <a:gd name="T39" fmla="*/ 95 h 379"/>
                <a:gd name="T40" fmla="*/ 243 w 395"/>
                <a:gd name="T41" fmla="*/ 129 h 379"/>
                <a:gd name="T42" fmla="*/ 372 w 395"/>
                <a:gd name="T43" fmla="*/ 361 h 379"/>
                <a:gd name="T44" fmla="*/ 205 w 395"/>
                <a:gd name="T45" fmla="*/ 10 h 379"/>
                <a:gd name="T46" fmla="*/ 190 w 395"/>
                <a:gd name="T47" fmla="*/ 101 h 379"/>
                <a:gd name="T48" fmla="*/ 39 w 395"/>
                <a:gd name="T49" fmla="*/ 176 h 379"/>
                <a:gd name="T50" fmla="*/ 132 w 395"/>
                <a:gd name="T51" fmla="*/ 152 h 379"/>
                <a:gd name="T52" fmla="*/ 133 w 395"/>
                <a:gd name="T53" fmla="*/ 89 h 379"/>
                <a:gd name="T54" fmla="*/ 106 w 395"/>
                <a:gd name="T55" fmla="*/ 104 h 379"/>
                <a:gd name="T56" fmla="*/ 94 w 395"/>
                <a:gd name="T57" fmla="*/ 116 h 379"/>
                <a:gd name="T58" fmla="*/ 115 w 395"/>
                <a:gd name="T59" fmla="*/ 119 h 379"/>
                <a:gd name="T60" fmla="*/ 44 w 395"/>
                <a:gd name="T61" fmla="*/ 182 h 379"/>
                <a:gd name="T62" fmla="*/ 51 w 395"/>
                <a:gd name="T63" fmla="*/ 189 h 379"/>
                <a:gd name="T64" fmla="*/ 85 w 395"/>
                <a:gd name="T65" fmla="*/ 219 h 379"/>
                <a:gd name="T66" fmla="*/ 97 w 395"/>
                <a:gd name="T67" fmla="*/ 162 h 379"/>
                <a:gd name="T68" fmla="*/ 108 w 395"/>
                <a:gd name="T69" fmla="*/ 211 h 379"/>
                <a:gd name="T70" fmla="*/ 40 w 395"/>
                <a:gd name="T71" fmla="*/ 236 h 379"/>
                <a:gd name="T72" fmla="*/ 47 w 395"/>
                <a:gd name="T73" fmla="*/ 303 h 379"/>
                <a:gd name="T74" fmla="*/ 57 w 395"/>
                <a:gd name="T75" fmla="*/ 303 h 379"/>
                <a:gd name="T76" fmla="*/ 104 w 395"/>
                <a:gd name="T77" fmla="*/ 266 h 379"/>
                <a:gd name="T78" fmla="*/ 44 w 395"/>
                <a:gd name="T79" fmla="*/ 345 h 379"/>
                <a:gd name="T80" fmla="*/ 115 w 395"/>
                <a:gd name="T81" fmla="*/ 336 h 379"/>
                <a:gd name="T82" fmla="*/ 113 w 395"/>
                <a:gd name="T83" fmla="*/ 267 h 379"/>
                <a:gd name="T84" fmla="*/ 116 w 395"/>
                <a:gd name="T85" fmla="*/ 219 h 379"/>
                <a:gd name="T86" fmla="*/ 138 w 395"/>
                <a:gd name="T87" fmla="*/ 161 h 379"/>
                <a:gd name="T88" fmla="*/ 138 w 395"/>
                <a:gd name="T89" fmla="*/ 160 h 379"/>
                <a:gd name="T90" fmla="*/ 364 w 395"/>
                <a:gd name="T91" fmla="*/ 172 h 379"/>
                <a:gd name="T92" fmla="*/ 234 w 395"/>
                <a:gd name="T93" fmla="*/ 120 h 379"/>
                <a:gd name="T94" fmla="*/ 209 w 395"/>
                <a:gd name="T95" fmla="*/ 0 h 379"/>
                <a:gd name="T96" fmla="*/ 180 w 395"/>
                <a:gd name="T97" fmla="*/ 5 h 379"/>
                <a:gd name="T98" fmla="*/ 149 w 395"/>
                <a:gd name="T99" fmla="*/ 62 h 379"/>
                <a:gd name="T100" fmla="*/ 15 w 395"/>
                <a:gd name="T101" fmla="*/ 368 h 379"/>
                <a:gd name="T102" fmla="*/ 141 w 395"/>
                <a:gd name="T103" fmla="*/ 352 h 379"/>
                <a:gd name="T104" fmla="*/ 197 w 395"/>
                <a:gd name="T105" fmla="*/ 110 h 379"/>
                <a:gd name="T106" fmla="*/ 253 w 395"/>
                <a:gd name="T107" fmla="*/ 352 h 379"/>
                <a:gd name="T108" fmla="*/ 379 w 395"/>
                <a:gd name="T109" fmla="*/ 3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379">
                  <a:moveTo>
                    <a:pt x="372" y="361"/>
                  </a:moveTo>
                  <a:cubicBezTo>
                    <a:pt x="362" y="365"/>
                    <a:pt x="286" y="379"/>
                    <a:pt x="261" y="347"/>
                  </a:cubicBezTo>
                  <a:cubicBezTo>
                    <a:pt x="238" y="318"/>
                    <a:pt x="237" y="215"/>
                    <a:pt x="242" y="142"/>
                  </a:cubicBezTo>
                  <a:cubicBezTo>
                    <a:pt x="248" y="149"/>
                    <a:pt x="254" y="156"/>
                    <a:pt x="256" y="161"/>
                  </a:cubicBezTo>
                  <a:cubicBezTo>
                    <a:pt x="256" y="161"/>
                    <a:pt x="256" y="161"/>
                    <a:pt x="256" y="161"/>
                  </a:cubicBezTo>
                  <a:lnTo>
                    <a:pt x="256" y="161"/>
                  </a:lnTo>
                  <a:cubicBezTo>
                    <a:pt x="256" y="161"/>
                    <a:pt x="256" y="161"/>
                    <a:pt x="256" y="161"/>
                  </a:cubicBezTo>
                  <a:cubicBezTo>
                    <a:pt x="256" y="161"/>
                    <a:pt x="256" y="161"/>
                    <a:pt x="257" y="161"/>
                  </a:cubicBezTo>
                  <a:cubicBezTo>
                    <a:pt x="257" y="161"/>
                    <a:pt x="257" y="161"/>
                    <a:pt x="257" y="161"/>
                  </a:cubicBezTo>
                  <a:cubicBezTo>
                    <a:pt x="264" y="175"/>
                    <a:pt x="274" y="195"/>
                    <a:pt x="278" y="214"/>
                  </a:cubicBezTo>
                  <a:lnTo>
                    <a:pt x="278" y="219"/>
                  </a:lnTo>
                  <a:cubicBezTo>
                    <a:pt x="281" y="236"/>
                    <a:pt x="282" y="248"/>
                    <a:pt x="281" y="267"/>
                  </a:cubicBezTo>
                  <a:lnTo>
                    <a:pt x="281" y="267"/>
                  </a:lnTo>
                  <a:lnTo>
                    <a:pt x="281" y="267"/>
                  </a:lnTo>
                  <a:cubicBezTo>
                    <a:pt x="279" y="296"/>
                    <a:pt x="276" y="317"/>
                    <a:pt x="271" y="334"/>
                  </a:cubicBezTo>
                  <a:cubicBezTo>
                    <a:pt x="270" y="336"/>
                    <a:pt x="271" y="339"/>
                    <a:pt x="274" y="340"/>
                  </a:cubicBezTo>
                  <a:cubicBezTo>
                    <a:pt x="276" y="340"/>
                    <a:pt x="279" y="339"/>
                    <a:pt x="280" y="336"/>
                  </a:cubicBezTo>
                  <a:cubicBezTo>
                    <a:pt x="284" y="322"/>
                    <a:pt x="287" y="306"/>
                    <a:pt x="289" y="284"/>
                  </a:cubicBezTo>
                  <a:cubicBezTo>
                    <a:pt x="300" y="304"/>
                    <a:pt x="317" y="325"/>
                    <a:pt x="348" y="345"/>
                  </a:cubicBezTo>
                  <a:cubicBezTo>
                    <a:pt x="349" y="345"/>
                    <a:pt x="350" y="345"/>
                    <a:pt x="350" y="345"/>
                  </a:cubicBezTo>
                  <a:cubicBezTo>
                    <a:pt x="352" y="345"/>
                    <a:pt x="353" y="345"/>
                    <a:pt x="354" y="343"/>
                  </a:cubicBezTo>
                  <a:cubicBezTo>
                    <a:pt x="356" y="341"/>
                    <a:pt x="355" y="338"/>
                    <a:pt x="353" y="337"/>
                  </a:cubicBezTo>
                  <a:cubicBezTo>
                    <a:pt x="317" y="314"/>
                    <a:pt x="301" y="288"/>
                    <a:pt x="290" y="266"/>
                  </a:cubicBezTo>
                  <a:cubicBezTo>
                    <a:pt x="291" y="250"/>
                    <a:pt x="290" y="239"/>
                    <a:pt x="289" y="226"/>
                  </a:cubicBezTo>
                  <a:cubicBezTo>
                    <a:pt x="296" y="232"/>
                    <a:pt x="303" y="236"/>
                    <a:pt x="311" y="238"/>
                  </a:cubicBezTo>
                  <a:cubicBezTo>
                    <a:pt x="326" y="252"/>
                    <a:pt x="338" y="279"/>
                    <a:pt x="338" y="303"/>
                  </a:cubicBezTo>
                  <a:cubicBezTo>
                    <a:pt x="338" y="305"/>
                    <a:pt x="340" y="308"/>
                    <a:pt x="343" y="308"/>
                  </a:cubicBezTo>
                  <a:lnTo>
                    <a:pt x="343" y="308"/>
                  </a:lnTo>
                  <a:cubicBezTo>
                    <a:pt x="345" y="308"/>
                    <a:pt x="347" y="305"/>
                    <a:pt x="347" y="303"/>
                  </a:cubicBezTo>
                  <a:cubicBezTo>
                    <a:pt x="347" y="281"/>
                    <a:pt x="339" y="258"/>
                    <a:pt x="326" y="241"/>
                  </a:cubicBezTo>
                  <a:cubicBezTo>
                    <a:pt x="327" y="241"/>
                    <a:pt x="328" y="241"/>
                    <a:pt x="329" y="241"/>
                  </a:cubicBezTo>
                  <a:cubicBezTo>
                    <a:pt x="337" y="241"/>
                    <a:pt x="346" y="240"/>
                    <a:pt x="354" y="236"/>
                  </a:cubicBezTo>
                  <a:cubicBezTo>
                    <a:pt x="357" y="235"/>
                    <a:pt x="358" y="232"/>
                    <a:pt x="357" y="230"/>
                  </a:cubicBezTo>
                  <a:cubicBezTo>
                    <a:pt x="356" y="227"/>
                    <a:pt x="353" y="226"/>
                    <a:pt x="351" y="227"/>
                  </a:cubicBezTo>
                  <a:cubicBezTo>
                    <a:pt x="328" y="237"/>
                    <a:pt x="304" y="231"/>
                    <a:pt x="287" y="211"/>
                  </a:cubicBezTo>
                  <a:cubicBezTo>
                    <a:pt x="283" y="193"/>
                    <a:pt x="274" y="174"/>
                    <a:pt x="267" y="160"/>
                  </a:cubicBezTo>
                  <a:cubicBezTo>
                    <a:pt x="268" y="159"/>
                    <a:pt x="270" y="157"/>
                    <a:pt x="271" y="156"/>
                  </a:cubicBezTo>
                  <a:cubicBezTo>
                    <a:pt x="280" y="157"/>
                    <a:pt x="288" y="159"/>
                    <a:pt x="297" y="162"/>
                  </a:cubicBezTo>
                  <a:cubicBezTo>
                    <a:pt x="308" y="180"/>
                    <a:pt x="307" y="202"/>
                    <a:pt x="305" y="214"/>
                  </a:cubicBezTo>
                  <a:cubicBezTo>
                    <a:pt x="305" y="216"/>
                    <a:pt x="306" y="219"/>
                    <a:pt x="309" y="219"/>
                  </a:cubicBezTo>
                  <a:cubicBezTo>
                    <a:pt x="309" y="219"/>
                    <a:pt x="309" y="219"/>
                    <a:pt x="310" y="219"/>
                  </a:cubicBezTo>
                  <a:cubicBezTo>
                    <a:pt x="312" y="219"/>
                    <a:pt x="314" y="218"/>
                    <a:pt x="314" y="215"/>
                  </a:cubicBezTo>
                  <a:cubicBezTo>
                    <a:pt x="317" y="198"/>
                    <a:pt x="316" y="181"/>
                    <a:pt x="310" y="167"/>
                  </a:cubicBezTo>
                  <a:cubicBezTo>
                    <a:pt x="323" y="172"/>
                    <a:pt x="334" y="180"/>
                    <a:pt x="343" y="189"/>
                  </a:cubicBezTo>
                  <a:cubicBezTo>
                    <a:pt x="344" y="190"/>
                    <a:pt x="346" y="190"/>
                    <a:pt x="347" y="190"/>
                  </a:cubicBezTo>
                  <a:cubicBezTo>
                    <a:pt x="348" y="190"/>
                    <a:pt x="349" y="189"/>
                    <a:pt x="350" y="188"/>
                  </a:cubicBezTo>
                  <a:cubicBezTo>
                    <a:pt x="352" y="187"/>
                    <a:pt x="352" y="184"/>
                    <a:pt x="350" y="182"/>
                  </a:cubicBezTo>
                  <a:cubicBezTo>
                    <a:pt x="331" y="164"/>
                    <a:pt x="303" y="151"/>
                    <a:pt x="276" y="147"/>
                  </a:cubicBezTo>
                  <a:cubicBezTo>
                    <a:pt x="277" y="145"/>
                    <a:pt x="278" y="144"/>
                    <a:pt x="278" y="142"/>
                  </a:cubicBezTo>
                  <a:cubicBezTo>
                    <a:pt x="280" y="135"/>
                    <a:pt x="280" y="127"/>
                    <a:pt x="279" y="119"/>
                  </a:cubicBezTo>
                  <a:cubicBezTo>
                    <a:pt x="279" y="119"/>
                    <a:pt x="279" y="119"/>
                    <a:pt x="279" y="119"/>
                  </a:cubicBezTo>
                  <a:cubicBezTo>
                    <a:pt x="281" y="116"/>
                    <a:pt x="285" y="114"/>
                    <a:pt x="290" y="114"/>
                  </a:cubicBezTo>
                  <a:cubicBezTo>
                    <a:pt x="294" y="113"/>
                    <a:pt x="298" y="114"/>
                    <a:pt x="300" y="116"/>
                  </a:cubicBezTo>
                  <a:cubicBezTo>
                    <a:pt x="302" y="118"/>
                    <a:pt x="305" y="118"/>
                    <a:pt x="307" y="116"/>
                  </a:cubicBezTo>
                  <a:cubicBezTo>
                    <a:pt x="309" y="114"/>
                    <a:pt x="309" y="111"/>
                    <a:pt x="307" y="109"/>
                  </a:cubicBezTo>
                  <a:cubicBezTo>
                    <a:pt x="303" y="106"/>
                    <a:pt x="296" y="103"/>
                    <a:pt x="289" y="104"/>
                  </a:cubicBezTo>
                  <a:cubicBezTo>
                    <a:pt x="284" y="105"/>
                    <a:pt x="280" y="106"/>
                    <a:pt x="277" y="109"/>
                  </a:cubicBezTo>
                  <a:cubicBezTo>
                    <a:pt x="275" y="103"/>
                    <a:pt x="272" y="97"/>
                    <a:pt x="268" y="90"/>
                  </a:cubicBezTo>
                  <a:cubicBezTo>
                    <a:pt x="267" y="88"/>
                    <a:pt x="264" y="87"/>
                    <a:pt x="262" y="89"/>
                  </a:cubicBezTo>
                  <a:cubicBezTo>
                    <a:pt x="260" y="90"/>
                    <a:pt x="259" y="93"/>
                    <a:pt x="260" y="95"/>
                  </a:cubicBezTo>
                  <a:cubicBezTo>
                    <a:pt x="270" y="111"/>
                    <a:pt x="273" y="127"/>
                    <a:pt x="269" y="140"/>
                  </a:cubicBezTo>
                  <a:cubicBezTo>
                    <a:pt x="267" y="145"/>
                    <a:pt x="265" y="149"/>
                    <a:pt x="262" y="152"/>
                  </a:cubicBezTo>
                  <a:cubicBezTo>
                    <a:pt x="258" y="145"/>
                    <a:pt x="251" y="137"/>
                    <a:pt x="243" y="129"/>
                  </a:cubicBezTo>
                  <a:cubicBezTo>
                    <a:pt x="246" y="95"/>
                    <a:pt x="250" y="69"/>
                    <a:pt x="255" y="64"/>
                  </a:cubicBezTo>
                  <a:cubicBezTo>
                    <a:pt x="272" y="65"/>
                    <a:pt x="322" y="98"/>
                    <a:pt x="355" y="176"/>
                  </a:cubicBezTo>
                  <a:cubicBezTo>
                    <a:pt x="384" y="244"/>
                    <a:pt x="376" y="348"/>
                    <a:pt x="372" y="361"/>
                  </a:cubicBezTo>
                  <a:close/>
                  <a:moveTo>
                    <a:pt x="190" y="101"/>
                  </a:moveTo>
                  <a:lnTo>
                    <a:pt x="190" y="10"/>
                  </a:lnTo>
                  <a:lnTo>
                    <a:pt x="205" y="10"/>
                  </a:lnTo>
                  <a:lnTo>
                    <a:pt x="205" y="101"/>
                  </a:lnTo>
                  <a:cubicBezTo>
                    <a:pt x="202" y="101"/>
                    <a:pt x="199" y="101"/>
                    <a:pt x="197" y="101"/>
                  </a:cubicBezTo>
                  <a:cubicBezTo>
                    <a:pt x="195" y="101"/>
                    <a:pt x="192" y="101"/>
                    <a:pt x="190" y="101"/>
                  </a:cubicBezTo>
                  <a:close/>
                  <a:moveTo>
                    <a:pt x="134" y="347"/>
                  </a:moveTo>
                  <a:cubicBezTo>
                    <a:pt x="109" y="379"/>
                    <a:pt x="32" y="365"/>
                    <a:pt x="22" y="361"/>
                  </a:cubicBezTo>
                  <a:cubicBezTo>
                    <a:pt x="18" y="348"/>
                    <a:pt x="11" y="244"/>
                    <a:pt x="39" y="176"/>
                  </a:cubicBezTo>
                  <a:cubicBezTo>
                    <a:pt x="72" y="98"/>
                    <a:pt x="123" y="65"/>
                    <a:pt x="140" y="64"/>
                  </a:cubicBezTo>
                  <a:cubicBezTo>
                    <a:pt x="144" y="69"/>
                    <a:pt x="148" y="95"/>
                    <a:pt x="151" y="129"/>
                  </a:cubicBezTo>
                  <a:cubicBezTo>
                    <a:pt x="144" y="137"/>
                    <a:pt x="137" y="145"/>
                    <a:pt x="132" y="152"/>
                  </a:cubicBezTo>
                  <a:cubicBezTo>
                    <a:pt x="130" y="149"/>
                    <a:pt x="127" y="145"/>
                    <a:pt x="125" y="140"/>
                  </a:cubicBezTo>
                  <a:cubicBezTo>
                    <a:pt x="122" y="127"/>
                    <a:pt x="125" y="111"/>
                    <a:pt x="134" y="95"/>
                  </a:cubicBezTo>
                  <a:cubicBezTo>
                    <a:pt x="136" y="93"/>
                    <a:pt x="135" y="90"/>
                    <a:pt x="133" y="89"/>
                  </a:cubicBezTo>
                  <a:cubicBezTo>
                    <a:pt x="130" y="87"/>
                    <a:pt x="127" y="88"/>
                    <a:pt x="126" y="90"/>
                  </a:cubicBezTo>
                  <a:cubicBezTo>
                    <a:pt x="123" y="97"/>
                    <a:pt x="120" y="103"/>
                    <a:pt x="118" y="109"/>
                  </a:cubicBezTo>
                  <a:cubicBezTo>
                    <a:pt x="114" y="106"/>
                    <a:pt x="110" y="105"/>
                    <a:pt x="106" y="104"/>
                  </a:cubicBezTo>
                  <a:cubicBezTo>
                    <a:pt x="98" y="103"/>
                    <a:pt x="91" y="106"/>
                    <a:pt x="87" y="109"/>
                  </a:cubicBezTo>
                  <a:cubicBezTo>
                    <a:pt x="85" y="111"/>
                    <a:pt x="85" y="114"/>
                    <a:pt x="87" y="116"/>
                  </a:cubicBezTo>
                  <a:cubicBezTo>
                    <a:pt x="89" y="118"/>
                    <a:pt x="92" y="118"/>
                    <a:pt x="94" y="116"/>
                  </a:cubicBezTo>
                  <a:cubicBezTo>
                    <a:pt x="96" y="114"/>
                    <a:pt x="100" y="113"/>
                    <a:pt x="105" y="114"/>
                  </a:cubicBezTo>
                  <a:cubicBezTo>
                    <a:pt x="109" y="114"/>
                    <a:pt x="113" y="116"/>
                    <a:pt x="115" y="119"/>
                  </a:cubicBezTo>
                  <a:cubicBezTo>
                    <a:pt x="115" y="119"/>
                    <a:pt x="115" y="119"/>
                    <a:pt x="115" y="119"/>
                  </a:cubicBezTo>
                  <a:cubicBezTo>
                    <a:pt x="114" y="127"/>
                    <a:pt x="114" y="135"/>
                    <a:pt x="116" y="142"/>
                  </a:cubicBezTo>
                  <a:cubicBezTo>
                    <a:pt x="117" y="144"/>
                    <a:pt x="117" y="145"/>
                    <a:pt x="118" y="147"/>
                  </a:cubicBezTo>
                  <a:cubicBezTo>
                    <a:pt x="91" y="151"/>
                    <a:pt x="63" y="164"/>
                    <a:pt x="44" y="182"/>
                  </a:cubicBezTo>
                  <a:cubicBezTo>
                    <a:pt x="42" y="184"/>
                    <a:pt x="42" y="187"/>
                    <a:pt x="44" y="188"/>
                  </a:cubicBezTo>
                  <a:cubicBezTo>
                    <a:pt x="45" y="189"/>
                    <a:pt x="46" y="190"/>
                    <a:pt x="48" y="190"/>
                  </a:cubicBezTo>
                  <a:cubicBezTo>
                    <a:pt x="49" y="190"/>
                    <a:pt x="50" y="190"/>
                    <a:pt x="51" y="189"/>
                  </a:cubicBezTo>
                  <a:cubicBezTo>
                    <a:pt x="60" y="180"/>
                    <a:pt x="72" y="172"/>
                    <a:pt x="84" y="167"/>
                  </a:cubicBezTo>
                  <a:cubicBezTo>
                    <a:pt x="79" y="181"/>
                    <a:pt x="77" y="198"/>
                    <a:pt x="80" y="215"/>
                  </a:cubicBezTo>
                  <a:cubicBezTo>
                    <a:pt x="81" y="218"/>
                    <a:pt x="83" y="219"/>
                    <a:pt x="85" y="219"/>
                  </a:cubicBezTo>
                  <a:cubicBezTo>
                    <a:pt x="85" y="219"/>
                    <a:pt x="85" y="219"/>
                    <a:pt x="86" y="219"/>
                  </a:cubicBezTo>
                  <a:cubicBezTo>
                    <a:pt x="88" y="219"/>
                    <a:pt x="90" y="216"/>
                    <a:pt x="89" y="214"/>
                  </a:cubicBezTo>
                  <a:cubicBezTo>
                    <a:pt x="88" y="202"/>
                    <a:pt x="86" y="180"/>
                    <a:pt x="97" y="162"/>
                  </a:cubicBezTo>
                  <a:cubicBezTo>
                    <a:pt x="106" y="159"/>
                    <a:pt x="115" y="157"/>
                    <a:pt x="123" y="156"/>
                  </a:cubicBezTo>
                  <a:cubicBezTo>
                    <a:pt x="125" y="157"/>
                    <a:pt x="126" y="159"/>
                    <a:pt x="128" y="160"/>
                  </a:cubicBezTo>
                  <a:cubicBezTo>
                    <a:pt x="120" y="174"/>
                    <a:pt x="112" y="193"/>
                    <a:pt x="108" y="211"/>
                  </a:cubicBezTo>
                  <a:cubicBezTo>
                    <a:pt x="90" y="231"/>
                    <a:pt x="67" y="237"/>
                    <a:pt x="44" y="227"/>
                  </a:cubicBezTo>
                  <a:cubicBezTo>
                    <a:pt x="41" y="226"/>
                    <a:pt x="39" y="227"/>
                    <a:pt x="38" y="230"/>
                  </a:cubicBezTo>
                  <a:cubicBezTo>
                    <a:pt x="36" y="232"/>
                    <a:pt x="38" y="235"/>
                    <a:pt x="40" y="236"/>
                  </a:cubicBezTo>
                  <a:cubicBezTo>
                    <a:pt x="49" y="240"/>
                    <a:pt x="57" y="241"/>
                    <a:pt x="65" y="241"/>
                  </a:cubicBezTo>
                  <a:cubicBezTo>
                    <a:pt x="66" y="241"/>
                    <a:pt x="67" y="241"/>
                    <a:pt x="68" y="241"/>
                  </a:cubicBezTo>
                  <a:cubicBezTo>
                    <a:pt x="56" y="258"/>
                    <a:pt x="47" y="281"/>
                    <a:pt x="47" y="303"/>
                  </a:cubicBezTo>
                  <a:cubicBezTo>
                    <a:pt x="47" y="305"/>
                    <a:pt x="49" y="308"/>
                    <a:pt x="52" y="308"/>
                  </a:cubicBezTo>
                  <a:lnTo>
                    <a:pt x="52" y="308"/>
                  </a:lnTo>
                  <a:cubicBezTo>
                    <a:pt x="54" y="308"/>
                    <a:pt x="57" y="305"/>
                    <a:pt x="57" y="303"/>
                  </a:cubicBezTo>
                  <a:cubicBezTo>
                    <a:pt x="57" y="279"/>
                    <a:pt x="68" y="252"/>
                    <a:pt x="84" y="238"/>
                  </a:cubicBezTo>
                  <a:cubicBezTo>
                    <a:pt x="91" y="236"/>
                    <a:pt x="99" y="232"/>
                    <a:pt x="106" y="226"/>
                  </a:cubicBezTo>
                  <a:cubicBezTo>
                    <a:pt x="104" y="239"/>
                    <a:pt x="103" y="250"/>
                    <a:pt x="104" y="266"/>
                  </a:cubicBezTo>
                  <a:cubicBezTo>
                    <a:pt x="93" y="288"/>
                    <a:pt x="78" y="314"/>
                    <a:pt x="41" y="337"/>
                  </a:cubicBezTo>
                  <a:cubicBezTo>
                    <a:pt x="39" y="338"/>
                    <a:pt x="39" y="341"/>
                    <a:pt x="40" y="343"/>
                  </a:cubicBezTo>
                  <a:cubicBezTo>
                    <a:pt x="41" y="345"/>
                    <a:pt x="42" y="345"/>
                    <a:pt x="44" y="345"/>
                  </a:cubicBezTo>
                  <a:cubicBezTo>
                    <a:pt x="45" y="345"/>
                    <a:pt x="46" y="345"/>
                    <a:pt x="46" y="345"/>
                  </a:cubicBezTo>
                  <a:cubicBezTo>
                    <a:pt x="77" y="325"/>
                    <a:pt x="94" y="304"/>
                    <a:pt x="105" y="284"/>
                  </a:cubicBezTo>
                  <a:cubicBezTo>
                    <a:pt x="107" y="306"/>
                    <a:pt x="110" y="322"/>
                    <a:pt x="115" y="336"/>
                  </a:cubicBezTo>
                  <a:cubicBezTo>
                    <a:pt x="115" y="339"/>
                    <a:pt x="118" y="340"/>
                    <a:pt x="120" y="340"/>
                  </a:cubicBezTo>
                  <a:cubicBezTo>
                    <a:pt x="123" y="339"/>
                    <a:pt x="124" y="336"/>
                    <a:pt x="124" y="334"/>
                  </a:cubicBezTo>
                  <a:cubicBezTo>
                    <a:pt x="118" y="317"/>
                    <a:pt x="115" y="296"/>
                    <a:pt x="113" y="267"/>
                  </a:cubicBezTo>
                  <a:lnTo>
                    <a:pt x="113" y="267"/>
                  </a:lnTo>
                  <a:lnTo>
                    <a:pt x="113" y="267"/>
                  </a:lnTo>
                  <a:cubicBezTo>
                    <a:pt x="112" y="248"/>
                    <a:pt x="114" y="236"/>
                    <a:pt x="116" y="219"/>
                  </a:cubicBezTo>
                  <a:lnTo>
                    <a:pt x="117" y="214"/>
                  </a:lnTo>
                  <a:cubicBezTo>
                    <a:pt x="121" y="195"/>
                    <a:pt x="130" y="175"/>
                    <a:pt x="138" y="161"/>
                  </a:cubicBezTo>
                  <a:cubicBezTo>
                    <a:pt x="138" y="161"/>
                    <a:pt x="138" y="161"/>
                    <a:pt x="138" y="161"/>
                  </a:cubicBezTo>
                  <a:lnTo>
                    <a:pt x="138" y="161"/>
                  </a:lnTo>
                  <a:cubicBezTo>
                    <a:pt x="138" y="161"/>
                    <a:pt x="138" y="161"/>
                    <a:pt x="138" y="161"/>
                  </a:cubicBezTo>
                  <a:cubicBezTo>
                    <a:pt x="138" y="160"/>
                    <a:pt x="138" y="160"/>
                    <a:pt x="138" y="160"/>
                  </a:cubicBezTo>
                  <a:cubicBezTo>
                    <a:pt x="141" y="156"/>
                    <a:pt x="146" y="149"/>
                    <a:pt x="152" y="142"/>
                  </a:cubicBezTo>
                  <a:cubicBezTo>
                    <a:pt x="158" y="215"/>
                    <a:pt x="156" y="318"/>
                    <a:pt x="134" y="347"/>
                  </a:cubicBezTo>
                  <a:close/>
                  <a:moveTo>
                    <a:pt x="364" y="172"/>
                  </a:moveTo>
                  <a:cubicBezTo>
                    <a:pt x="330" y="90"/>
                    <a:pt x="274" y="55"/>
                    <a:pt x="254" y="55"/>
                  </a:cubicBezTo>
                  <a:cubicBezTo>
                    <a:pt x="249" y="55"/>
                    <a:pt x="246" y="60"/>
                    <a:pt x="245" y="62"/>
                  </a:cubicBezTo>
                  <a:cubicBezTo>
                    <a:pt x="241" y="71"/>
                    <a:pt x="237" y="93"/>
                    <a:pt x="234" y="120"/>
                  </a:cubicBezTo>
                  <a:cubicBezTo>
                    <a:pt x="227" y="114"/>
                    <a:pt x="220" y="108"/>
                    <a:pt x="214" y="104"/>
                  </a:cubicBezTo>
                  <a:lnTo>
                    <a:pt x="214" y="5"/>
                  </a:lnTo>
                  <a:cubicBezTo>
                    <a:pt x="214" y="3"/>
                    <a:pt x="212" y="0"/>
                    <a:pt x="209" y="0"/>
                  </a:cubicBezTo>
                  <a:lnTo>
                    <a:pt x="197" y="0"/>
                  </a:lnTo>
                  <a:lnTo>
                    <a:pt x="185" y="0"/>
                  </a:lnTo>
                  <a:cubicBezTo>
                    <a:pt x="182" y="0"/>
                    <a:pt x="180" y="3"/>
                    <a:pt x="180" y="5"/>
                  </a:cubicBezTo>
                  <a:lnTo>
                    <a:pt x="180" y="104"/>
                  </a:lnTo>
                  <a:cubicBezTo>
                    <a:pt x="174" y="108"/>
                    <a:pt x="167" y="114"/>
                    <a:pt x="160" y="120"/>
                  </a:cubicBezTo>
                  <a:cubicBezTo>
                    <a:pt x="158" y="93"/>
                    <a:pt x="154" y="71"/>
                    <a:pt x="149" y="62"/>
                  </a:cubicBezTo>
                  <a:cubicBezTo>
                    <a:pt x="148" y="60"/>
                    <a:pt x="146" y="55"/>
                    <a:pt x="141" y="55"/>
                  </a:cubicBezTo>
                  <a:cubicBezTo>
                    <a:pt x="120" y="55"/>
                    <a:pt x="65" y="90"/>
                    <a:pt x="31" y="172"/>
                  </a:cubicBezTo>
                  <a:cubicBezTo>
                    <a:pt x="0" y="247"/>
                    <a:pt x="9" y="361"/>
                    <a:pt x="15" y="368"/>
                  </a:cubicBezTo>
                  <a:cubicBezTo>
                    <a:pt x="19" y="372"/>
                    <a:pt x="46" y="377"/>
                    <a:pt x="71" y="377"/>
                  </a:cubicBezTo>
                  <a:cubicBezTo>
                    <a:pt x="73" y="377"/>
                    <a:pt x="76" y="377"/>
                    <a:pt x="79" y="377"/>
                  </a:cubicBezTo>
                  <a:cubicBezTo>
                    <a:pt x="108" y="375"/>
                    <a:pt x="130" y="367"/>
                    <a:pt x="141" y="352"/>
                  </a:cubicBezTo>
                  <a:cubicBezTo>
                    <a:pt x="165" y="322"/>
                    <a:pt x="168" y="210"/>
                    <a:pt x="161" y="132"/>
                  </a:cubicBezTo>
                  <a:cubicBezTo>
                    <a:pt x="170" y="123"/>
                    <a:pt x="180" y="115"/>
                    <a:pt x="187" y="111"/>
                  </a:cubicBezTo>
                  <a:cubicBezTo>
                    <a:pt x="189" y="111"/>
                    <a:pt x="194" y="110"/>
                    <a:pt x="197" y="110"/>
                  </a:cubicBezTo>
                  <a:cubicBezTo>
                    <a:pt x="200" y="110"/>
                    <a:pt x="205" y="111"/>
                    <a:pt x="208" y="111"/>
                  </a:cubicBezTo>
                  <a:cubicBezTo>
                    <a:pt x="215" y="115"/>
                    <a:pt x="224" y="123"/>
                    <a:pt x="233" y="132"/>
                  </a:cubicBezTo>
                  <a:cubicBezTo>
                    <a:pt x="227" y="210"/>
                    <a:pt x="230" y="322"/>
                    <a:pt x="253" y="352"/>
                  </a:cubicBezTo>
                  <a:cubicBezTo>
                    <a:pt x="265" y="367"/>
                    <a:pt x="286" y="375"/>
                    <a:pt x="315" y="377"/>
                  </a:cubicBezTo>
                  <a:cubicBezTo>
                    <a:pt x="318" y="377"/>
                    <a:pt x="321" y="377"/>
                    <a:pt x="324" y="377"/>
                  </a:cubicBezTo>
                  <a:cubicBezTo>
                    <a:pt x="348" y="377"/>
                    <a:pt x="375" y="372"/>
                    <a:pt x="379" y="368"/>
                  </a:cubicBezTo>
                  <a:cubicBezTo>
                    <a:pt x="385" y="361"/>
                    <a:pt x="395" y="247"/>
                    <a:pt x="364"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1206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E29DE33A-DFAE-422B-8324-78FBFB4C7503}"/>
              </a:ext>
            </a:extLst>
          </p:cNvPr>
          <p:cNvSpPr/>
          <p:nvPr/>
        </p:nvSpPr>
        <p:spPr>
          <a:xfrm>
            <a:off x="8531032" y="967333"/>
            <a:ext cx="2866060" cy="4039796"/>
          </a:xfrm>
          <a:prstGeom prst="roundRect">
            <a:avLst/>
          </a:prstGeom>
          <a:solidFill>
            <a:schemeClr val="bg1"/>
          </a:solidFill>
          <a:ln w="28575" cap="rnd" cmpd="sng" algn="ctr">
            <a:solidFill>
              <a:srgbClr val="FF000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err="1">
              <a:solidFill>
                <a:schemeClr val="bg1"/>
              </a:solidFill>
              <a:latin typeface="+mj-lt"/>
            </a:endParaRPr>
          </a:p>
        </p:txBody>
      </p:sp>
      <p:sp>
        <p:nvSpPr>
          <p:cNvPr id="3" name="Title 2">
            <a:extLst>
              <a:ext uri="{FF2B5EF4-FFF2-40B4-BE49-F238E27FC236}">
                <a16:creationId xmlns:a16="http://schemas.microsoft.com/office/drawing/2014/main" id="{5B02D737-B0EC-4C37-94F9-7D7E66232686}"/>
              </a:ext>
            </a:extLst>
          </p:cNvPr>
          <p:cNvSpPr>
            <a:spLocks noGrp="1"/>
          </p:cNvSpPr>
          <p:nvPr>
            <p:ph type="title"/>
          </p:nvPr>
        </p:nvSpPr>
        <p:spPr>
          <a:xfrm>
            <a:off x="457200" y="182880"/>
            <a:ext cx="10698480" cy="594360"/>
          </a:xfrm>
        </p:spPr>
        <p:txBody>
          <a:bodyPr/>
          <a:lstStyle/>
          <a:p>
            <a:r>
              <a:rPr lang="en-US"/>
              <a:t>Population Harm Reduction</a:t>
            </a:r>
          </a:p>
        </p:txBody>
      </p:sp>
      <p:sp>
        <p:nvSpPr>
          <p:cNvPr id="30" name="Text Placeholder 29">
            <a:extLst>
              <a:ext uri="{FF2B5EF4-FFF2-40B4-BE49-F238E27FC236}">
                <a16:creationId xmlns:a16="http://schemas.microsoft.com/office/drawing/2014/main" id="{17E6E4BB-233D-4D79-BD0D-9C7BDE982F3B}"/>
              </a:ext>
            </a:extLst>
          </p:cNvPr>
          <p:cNvSpPr>
            <a:spLocks noGrp="1"/>
          </p:cNvSpPr>
          <p:nvPr>
            <p:ph type="body" sz="quarter" idx="16"/>
          </p:nvPr>
        </p:nvSpPr>
        <p:spPr/>
        <p:txBody>
          <a:bodyPr/>
          <a:lstStyle/>
          <a:p>
            <a:r>
              <a:rPr lang="en-US" sz="1000">
                <a:ea typeface="Open Sans" panose="020B0606030504020204" pitchFamily="34" charset="0"/>
                <a:cs typeface="Open Sans" panose="020B0606030504020204" pitchFamily="34" charset="0"/>
              </a:rPr>
              <a:t>Source: Figure is adapted from Clive Bates presentation to E-Cigarette Summit (19 Nov 2013)</a:t>
            </a:r>
            <a:endParaRPr lang="en-U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D41B4A2C-76D9-42FB-B411-986A0C53C853}"/>
              </a:ext>
            </a:extLst>
          </p:cNvPr>
          <p:cNvSpPr/>
          <p:nvPr/>
        </p:nvSpPr>
        <p:spPr>
          <a:xfrm>
            <a:off x="993498" y="3967784"/>
            <a:ext cx="2468880" cy="707886"/>
          </a:xfrm>
          <a:prstGeom prst="rect">
            <a:avLst/>
          </a:prstGeom>
          <a:solidFill>
            <a:srgbClr val="378BAD"/>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Population Harm Reduction</a:t>
            </a:r>
          </a:p>
        </p:txBody>
      </p:sp>
      <p:grpSp>
        <p:nvGrpSpPr>
          <p:cNvPr id="7" name="Group 6" descr="{&quot;Key&quot;:&quot;POWER_USER_SHAPE_ICON&quot;,&quot;Value&quot;:&quot;POWER_USER_SHAPE_ICON_STYLE_2&quot;}">
            <a:extLst>
              <a:ext uri="{FF2B5EF4-FFF2-40B4-BE49-F238E27FC236}">
                <a16:creationId xmlns:a16="http://schemas.microsoft.com/office/drawing/2014/main" id="{11735F3D-F74A-4666-AF24-90D7AEA8DA61}"/>
              </a:ext>
            </a:extLst>
          </p:cNvPr>
          <p:cNvGrpSpPr>
            <a:grpSpLocks noChangeAspect="1"/>
          </p:cNvGrpSpPr>
          <p:nvPr/>
        </p:nvGrpSpPr>
        <p:grpSpPr>
          <a:xfrm>
            <a:off x="9278262" y="1599252"/>
            <a:ext cx="1371600" cy="1371600"/>
            <a:chOff x="5449953" y="1639742"/>
            <a:chExt cx="762000" cy="762000"/>
          </a:xfrm>
        </p:grpSpPr>
        <p:sp>
          <p:nvSpPr>
            <p:cNvPr id="25" name="POWER_USER_SHAPE_ICON_STYLE_2">
              <a:extLst>
                <a:ext uri="{FF2B5EF4-FFF2-40B4-BE49-F238E27FC236}">
                  <a16:creationId xmlns:a16="http://schemas.microsoft.com/office/drawing/2014/main" id="{7B8E72B2-CEA6-4B08-BA0F-FE85139783DB}"/>
                </a:ext>
              </a:extLst>
            </p:cNvPr>
            <p:cNvSpPr/>
            <p:nvPr/>
          </p:nvSpPr>
          <p:spPr>
            <a:xfrm>
              <a:off x="5449953" y="1639742"/>
              <a:ext cx="762000" cy="762000"/>
            </a:xfrm>
            <a:prstGeom prst="ellipse">
              <a:avLst/>
            </a:prstGeom>
            <a:solidFill>
              <a:srgbClr val="67A0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D843305B-ECD8-4201-ABDA-17A46E943604}"/>
                </a:ext>
              </a:extLst>
            </p:cNvPr>
            <p:cNvGrpSpPr>
              <a:grpSpLocks noChangeAspect="1"/>
            </p:cNvGrpSpPr>
            <p:nvPr/>
          </p:nvGrpSpPr>
          <p:grpSpPr>
            <a:xfrm>
              <a:off x="5608821" y="1766747"/>
              <a:ext cx="444267" cy="508000"/>
              <a:chOff x="5608819" y="1766742"/>
              <a:chExt cx="474810" cy="542924"/>
            </a:xfrm>
          </p:grpSpPr>
          <p:sp>
            <p:nvSpPr>
              <p:cNvPr id="27" name="Freeform 471">
                <a:extLst>
                  <a:ext uri="{FF2B5EF4-FFF2-40B4-BE49-F238E27FC236}">
                    <a16:creationId xmlns:a16="http://schemas.microsoft.com/office/drawing/2014/main" id="{00ECD62F-BEFE-4D84-9ADC-9EB9C036E713}"/>
                  </a:ext>
                </a:extLst>
              </p:cNvPr>
              <p:cNvSpPr>
                <a:spLocks noEditPoints="1"/>
              </p:cNvSpPr>
              <p:nvPr/>
            </p:nvSpPr>
            <p:spPr bwMode="auto">
              <a:xfrm>
                <a:off x="5608819" y="1766742"/>
                <a:ext cx="368628" cy="392669"/>
              </a:xfrm>
              <a:custGeom>
                <a:avLst/>
                <a:gdLst>
                  <a:gd name="T0" fmla="*/ 206 w 320"/>
                  <a:gd name="T1" fmla="*/ 56 h 340"/>
                  <a:gd name="T2" fmla="*/ 72 w 320"/>
                  <a:gd name="T3" fmla="*/ 119 h 340"/>
                  <a:gd name="T4" fmla="*/ 53 w 320"/>
                  <a:gd name="T5" fmla="*/ 320 h 340"/>
                  <a:gd name="T6" fmla="*/ 71 w 320"/>
                  <a:gd name="T7" fmla="*/ 309 h 340"/>
                  <a:gd name="T8" fmla="*/ 88 w 320"/>
                  <a:gd name="T9" fmla="*/ 132 h 340"/>
                  <a:gd name="T10" fmla="*/ 242 w 320"/>
                  <a:gd name="T11" fmla="*/ 81 h 340"/>
                  <a:gd name="T12" fmla="*/ 264 w 320"/>
                  <a:gd name="T13" fmla="*/ 87 h 340"/>
                  <a:gd name="T14" fmla="*/ 217 w 320"/>
                  <a:gd name="T15" fmla="*/ 106 h 340"/>
                  <a:gd name="T16" fmla="*/ 226 w 320"/>
                  <a:gd name="T17" fmla="*/ 126 h 340"/>
                  <a:gd name="T18" fmla="*/ 300 w 320"/>
                  <a:gd name="T19" fmla="*/ 94 h 340"/>
                  <a:gd name="T20" fmla="*/ 269 w 320"/>
                  <a:gd name="T21" fmla="*/ 20 h 340"/>
                  <a:gd name="T22" fmla="*/ 250 w 320"/>
                  <a:gd name="T23" fmla="*/ 28 h 340"/>
                  <a:gd name="T24" fmla="*/ 266 w 320"/>
                  <a:gd name="T25" fmla="*/ 66 h 340"/>
                  <a:gd name="T26" fmla="*/ 251 w 320"/>
                  <a:gd name="T27" fmla="*/ 62 h 340"/>
                  <a:gd name="T28" fmla="*/ 206 w 320"/>
                  <a:gd name="T29" fmla="*/ 56 h 340"/>
                  <a:gd name="T30" fmla="*/ 48 w 320"/>
                  <a:gd name="T31" fmla="*/ 340 h 340"/>
                  <a:gd name="T32" fmla="*/ 45 w 320"/>
                  <a:gd name="T33" fmla="*/ 334 h 340"/>
                  <a:gd name="T34" fmla="*/ 61 w 320"/>
                  <a:gd name="T35" fmla="*/ 109 h 340"/>
                  <a:gd name="T36" fmla="*/ 241 w 320"/>
                  <a:gd name="T37" fmla="*/ 45 h 340"/>
                  <a:gd name="T38" fmla="*/ 231 w 320"/>
                  <a:gd name="T39" fmla="*/ 20 h 340"/>
                  <a:gd name="T40" fmla="*/ 277 w 320"/>
                  <a:gd name="T41" fmla="*/ 0 h 340"/>
                  <a:gd name="T42" fmla="*/ 320 w 320"/>
                  <a:gd name="T43" fmla="*/ 102 h 340"/>
                  <a:gd name="T44" fmla="*/ 218 w 320"/>
                  <a:gd name="T45" fmla="*/ 145 h 340"/>
                  <a:gd name="T46" fmla="*/ 198 w 320"/>
                  <a:gd name="T47" fmla="*/ 98 h 340"/>
                  <a:gd name="T48" fmla="*/ 213 w 320"/>
                  <a:gd name="T49" fmla="*/ 92 h 340"/>
                  <a:gd name="T50" fmla="*/ 99 w 320"/>
                  <a:gd name="T51" fmla="*/ 142 h 340"/>
                  <a:gd name="T52" fmla="*/ 87 w 320"/>
                  <a:gd name="T53" fmla="*/ 307 h 340"/>
                  <a:gd name="T54" fmla="*/ 91 w 320"/>
                  <a:gd name="T55" fmla="*/ 313 h 340"/>
                  <a:gd name="T56" fmla="*/ 48 w 320"/>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340">
                    <a:moveTo>
                      <a:pt x="206" y="56"/>
                    </a:moveTo>
                    <a:cubicBezTo>
                      <a:pt x="155" y="56"/>
                      <a:pt x="106" y="78"/>
                      <a:pt x="72" y="119"/>
                    </a:cubicBezTo>
                    <a:cubicBezTo>
                      <a:pt x="24" y="176"/>
                      <a:pt x="17" y="256"/>
                      <a:pt x="53" y="320"/>
                    </a:cubicBezTo>
                    <a:lnTo>
                      <a:pt x="71" y="309"/>
                    </a:lnTo>
                    <a:cubicBezTo>
                      <a:pt x="39" y="252"/>
                      <a:pt x="46" y="182"/>
                      <a:pt x="88" y="132"/>
                    </a:cubicBezTo>
                    <a:cubicBezTo>
                      <a:pt x="126" y="88"/>
                      <a:pt x="185" y="68"/>
                      <a:pt x="242" y="81"/>
                    </a:cubicBezTo>
                    <a:lnTo>
                      <a:pt x="264" y="87"/>
                    </a:lnTo>
                    <a:lnTo>
                      <a:pt x="217" y="106"/>
                    </a:lnTo>
                    <a:lnTo>
                      <a:pt x="226" y="126"/>
                    </a:lnTo>
                    <a:lnTo>
                      <a:pt x="300" y="94"/>
                    </a:lnTo>
                    <a:lnTo>
                      <a:pt x="269" y="20"/>
                    </a:lnTo>
                    <a:lnTo>
                      <a:pt x="250" y="28"/>
                    </a:lnTo>
                    <a:lnTo>
                      <a:pt x="266" y="66"/>
                    </a:lnTo>
                    <a:lnTo>
                      <a:pt x="251" y="62"/>
                    </a:lnTo>
                    <a:cubicBezTo>
                      <a:pt x="236" y="58"/>
                      <a:pt x="221" y="56"/>
                      <a:pt x="206" y="56"/>
                    </a:cubicBezTo>
                    <a:close/>
                    <a:moveTo>
                      <a:pt x="48" y="340"/>
                    </a:moveTo>
                    <a:lnTo>
                      <a:pt x="45" y="334"/>
                    </a:lnTo>
                    <a:cubicBezTo>
                      <a:pt x="0" y="263"/>
                      <a:pt x="7" y="173"/>
                      <a:pt x="61" y="109"/>
                    </a:cubicBezTo>
                    <a:cubicBezTo>
                      <a:pt x="106" y="56"/>
                      <a:pt x="174" y="32"/>
                      <a:pt x="241" y="45"/>
                    </a:cubicBezTo>
                    <a:lnTo>
                      <a:pt x="231" y="20"/>
                    </a:lnTo>
                    <a:lnTo>
                      <a:pt x="277" y="0"/>
                    </a:lnTo>
                    <a:lnTo>
                      <a:pt x="320" y="102"/>
                    </a:lnTo>
                    <a:lnTo>
                      <a:pt x="218" y="145"/>
                    </a:lnTo>
                    <a:lnTo>
                      <a:pt x="198" y="98"/>
                    </a:lnTo>
                    <a:lnTo>
                      <a:pt x="213" y="92"/>
                    </a:lnTo>
                    <a:cubicBezTo>
                      <a:pt x="170" y="90"/>
                      <a:pt x="128" y="108"/>
                      <a:pt x="99" y="142"/>
                    </a:cubicBezTo>
                    <a:cubicBezTo>
                      <a:pt x="60" y="189"/>
                      <a:pt x="55" y="255"/>
                      <a:pt x="87" y="307"/>
                    </a:cubicBezTo>
                    <a:lnTo>
                      <a:pt x="91" y="313"/>
                    </a:lnTo>
                    <a:lnTo>
                      <a:pt x="48" y="34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72">
                <a:extLst>
                  <a:ext uri="{FF2B5EF4-FFF2-40B4-BE49-F238E27FC236}">
                    <a16:creationId xmlns:a16="http://schemas.microsoft.com/office/drawing/2014/main" id="{5191429D-5521-4075-864C-429C902DA8DE}"/>
                  </a:ext>
                </a:extLst>
              </p:cNvPr>
              <p:cNvSpPr>
                <a:spLocks noEditPoints="1"/>
              </p:cNvSpPr>
              <p:nvPr/>
            </p:nvSpPr>
            <p:spPr bwMode="auto">
              <a:xfrm>
                <a:off x="5731028" y="1910987"/>
                <a:ext cx="352601" cy="398679"/>
              </a:xfrm>
              <a:custGeom>
                <a:avLst/>
                <a:gdLst>
                  <a:gd name="T0" fmla="*/ 20 w 307"/>
                  <a:gd name="T1" fmla="*/ 256 h 346"/>
                  <a:gd name="T2" fmla="*/ 62 w 307"/>
                  <a:gd name="T3" fmla="*/ 326 h 346"/>
                  <a:gd name="T4" fmla="*/ 80 w 307"/>
                  <a:gd name="T5" fmla="*/ 315 h 346"/>
                  <a:gd name="T6" fmla="*/ 59 w 307"/>
                  <a:gd name="T7" fmla="*/ 280 h 346"/>
                  <a:gd name="T8" fmla="*/ 74 w 307"/>
                  <a:gd name="T9" fmla="*/ 282 h 346"/>
                  <a:gd name="T10" fmla="*/ 235 w 307"/>
                  <a:gd name="T11" fmla="*/ 222 h 346"/>
                  <a:gd name="T12" fmla="*/ 254 w 307"/>
                  <a:gd name="T13" fmla="*/ 20 h 346"/>
                  <a:gd name="T14" fmla="*/ 236 w 307"/>
                  <a:gd name="T15" fmla="*/ 32 h 346"/>
                  <a:gd name="T16" fmla="*/ 219 w 307"/>
                  <a:gd name="T17" fmla="*/ 208 h 346"/>
                  <a:gd name="T18" fmla="*/ 79 w 307"/>
                  <a:gd name="T19" fmla="*/ 261 h 346"/>
                  <a:gd name="T20" fmla="*/ 58 w 307"/>
                  <a:gd name="T21" fmla="*/ 258 h 346"/>
                  <a:gd name="T22" fmla="*/ 101 w 307"/>
                  <a:gd name="T23" fmla="*/ 233 h 346"/>
                  <a:gd name="T24" fmla="*/ 90 w 307"/>
                  <a:gd name="T25" fmla="*/ 215 h 346"/>
                  <a:gd name="T26" fmla="*/ 20 w 307"/>
                  <a:gd name="T27" fmla="*/ 256 h 346"/>
                  <a:gd name="T28" fmla="*/ 57 w 307"/>
                  <a:gd name="T29" fmla="*/ 346 h 346"/>
                  <a:gd name="T30" fmla="*/ 0 w 307"/>
                  <a:gd name="T31" fmla="*/ 251 h 346"/>
                  <a:gd name="T32" fmla="*/ 95 w 307"/>
                  <a:gd name="T33" fmla="*/ 195 h 346"/>
                  <a:gd name="T34" fmla="*/ 121 w 307"/>
                  <a:gd name="T35" fmla="*/ 238 h 346"/>
                  <a:gd name="T36" fmla="*/ 103 w 307"/>
                  <a:gd name="T37" fmla="*/ 248 h 346"/>
                  <a:gd name="T38" fmla="*/ 208 w 307"/>
                  <a:gd name="T39" fmla="*/ 198 h 346"/>
                  <a:gd name="T40" fmla="*/ 220 w 307"/>
                  <a:gd name="T41" fmla="*/ 33 h 346"/>
                  <a:gd name="T42" fmla="*/ 216 w 307"/>
                  <a:gd name="T43" fmla="*/ 27 h 346"/>
                  <a:gd name="T44" fmla="*/ 259 w 307"/>
                  <a:gd name="T45" fmla="*/ 0 h 346"/>
                  <a:gd name="T46" fmla="*/ 263 w 307"/>
                  <a:gd name="T47" fmla="*/ 6 h 346"/>
                  <a:gd name="T48" fmla="*/ 247 w 307"/>
                  <a:gd name="T49" fmla="*/ 231 h 346"/>
                  <a:gd name="T50" fmla="*/ 87 w 307"/>
                  <a:gd name="T51" fmla="*/ 298 h 346"/>
                  <a:gd name="T52" fmla="*/ 100 w 307"/>
                  <a:gd name="T53" fmla="*/ 320 h 346"/>
                  <a:gd name="T54" fmla="*/ 57 w 307"/>
                  <a:gd name="T5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6">
                    <a:moveTo>
                      <a:pt x="20" y="256"/>
                    </a:moveTo>
                    <a:lnTo>
                      <a:pt x="62" y="326"/>
                    </a:lnTo>
                    <a:lnTo>
                      <a:pt x="80" y="315"/>
                    </a:lnTo>
                    <a:lnTo>
                      <a:pt x="59" y="280"/>
                    </a:lnTo>
                    <a:lnTo>
                      <a:pt x="74" y="282"/>
                    </a:lnTo>
                    <a:cubicBezTo>
                      <a:pt x="136" y="292"/>
                      <a:pt x="196" y="268"/>
                      <a:pt x="235" y="222"/>
                    </a:cubicBezTo>
                    <a:cubicBezTo>
                      <a:pt x="284" y="165"/>
                      <a:pt x="291" y="85"/>
                      <a:pt x="254" y="20"/>
                    </a:cubicBezTo>
                    <a:lnTo>
                      <a:pt x="236" y="32"/>
                    </a:lnTo>
                    <a:cubicBezTo>
                      <a:pt x="268" y="88"/>
                      <a:pt x="261" y="158"/>
                      <a:pt x="219" y="208"/>
                    </a:cubicBezTo>
                    <a:cubicBezTo>
                      <a:pt x="184" y="249"/>
                      <a:pt x="132" y="269"/>
                      <a:pt x="79" y="261"/>
                    </a:cubicBezTo>
                    <a:lnTo>
                      <a:pt x="58" y="258"/>
                    </a:lnTo>
                    <a:lnTo>
                      <a:pt x="101" y="233"/>
                    </a:lnTo>
                    <a:lnTo>
                      <a:pt x="90" y="215"/>
                    </a:lnTo>
                    <a:lnTo>
                      <a:pt x="20" y="256"/>
                    </a:lnTo>
                    <a:close/>
                    <a:moveTo>
                      <a:pt x="57" y="346"/>
                    </a:moveTo>
                    <a:lnTo>
                      <a:pt x="0" y="251"/>
                    </a:lnTo>
                    <a:lnTo>
                      <a:pt x="95" y="195"/>
                    </a:lnTo>
                    <a:lnTo>
                      <a:pt x="121" y="238"/>
                    </a:lnTo>
                    <a:lnTo>
                      <a:pt x="103" y="248"/>
                    </a:lnTo>
                    <a:cubicBezTo>
                      <a:pt x="144" y="248"/>
                      <a:pt x="181" y="230"/>
                      <a:pt x="208" y="198"/>
                    </a:cubicBezTo>
                    <a:cubicBezTo>
                      <a:pt x="248" y="152"/>
                      <a:pt x="252" y="85"/>
                      <a:pt x="220" y="33"/>
                    </a:cubicBezTo>
                    <a:lnTo>
                      <a:pt x="216" y="27"/>
                    </a:lnTo>
                    <a:lnTo>
                      <a:pt x="259" y="0"/>
                    </a:lnTo>
                    <a:lnTo>
                      <a:pt x="263" y="6"/>
                    </a:lnTo>
                    <a:cubicBezTo>
                      <a:pt x="307" y="77"/>
                      <a:pt x="300" y="167"/>
                      <a:pt x="247" y="231"/>
                    </a:cubicBezTo>
                    <a:cubicBezTo>
                      <a:pt x="207" y="278"/>
                      <a:pt x="149" y="303"/>
                      <a:pt x="87" y="298"/>
                    </a:cubicBezTo>
                    <a:lnTo>
                      <a:pt x="100" y="320"/>
                    </a:lnTo>
                    <a:lnTo>
                      <a:pt x="57" y="346"/>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9" name="Picture 8">
            <a:extLst>
              <a:ext uri="{FF2B5EF4-FFF2-40B4-BE49-F238E27FC236}">
                <a16:creationId xmlns:a16="http://schemas.microsoft.com/office/drawing/2014/main" id="{68A61F29-C081-46C6-B7BC-522743FF844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6244" y="1273358"/>
            <a:ext cx="2023388" cy="2023388"/>
          </a:xfrm>
          <a:prstGeom prst="rect">
            <a:avLst/>
          </a:prstGeom>
          <a:noFill/>
          <a:extLst>
            <a:ext uri="{909E8E84-426E-40DD-AFC4-6F175D3DCCD1}">
              <a14:hiddenFill xmlns:a14="http://schemas.microsoft.com/office/drawing/2010/main">
                <a:solidFill>
                  <a:srgbClr val="FFFFFF"/>
                </a:solidFill>
              </a14:hiddenFill>
            </a:ext>
          </a:extLst>
        </p:spPr>
      </p:pic>
      <p:sp>
        <p:nvSpPr>
          <p:cNvPr id="10" name="Equals 9">
            <a:extLst>
              <a:ext uri="{FF2B5EF4-FFF2-40B4-BE49-F238E27FC236}">
                <a16:creationId xmlns:a16="http://schemas.microsoft.com/office/drawing/2014/main" id="{F8DDDD90-75BE-4EF2-9ECC-7138508735FB}"/>
              </a:ext>
            </a:extLst>
          </p:cNvPr>
          <p:cNvSpPr/>
          <p:nvPr/>
        </p:nvSpPr>
        <p:spPr>
          <a:xfrm>
            <a:off x="3705953" y="1873572"/>
            <a:ext cx="914400" cy="822960"/>
          </a:xfrm>
          <a:prstGeom prst="mathEqual">
            <a:avLst/>
          </a:prstGeom>
          <a:solidFill>
            <a:srgbClr val="0A3E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Multiplication Sign 10">
            <a:extLst>
              <a:ext uri="{FF2B5EF4-FFF2-40B4-BE49-F238E27FC236}">
                <a16:creationId xmlns:a16="http://schemas.microsoft.com/office/drawing/2014/main" id="{474B34CD-64C2-4D49-8731-9B76EAD708DB}"/>
              </a:ext>
            </a:extLst>
          </p:cNvPr>
          <p:cNvSpPr/>
          <p:nvPr/>
        </p:nvSpPr>
        <p:spPr>
          <a:xfrm>
            <a:off x="7866903" y="1827852"/>
            <a:ext cx="731520" cy="914400"/>
          </a:xfrm>
          <a:prstGeom prst="mathMultiply">
            <a:avLst/>
          </a:prstGeom>
          <a:solidFill>
            <a:srgbClr val="0A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A030B32-0D0E-4F4F-9DB9-BCCD0A33F015}"/>
              </a:ext>
            </a:extLst>
          </p:cNvPr>
          <p:cNvCxnSpPr/>
          <p:nvPr/>
        </p:nvCxnSpPr>
        <p:spPr>
          <a:xfrm>
            <a:off x="2227938"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1E3C620-6214-4766-B01F-7C4D0632AB0F}"/>
              </a:ext>
            </a:extLst>
          </p:cNvPr>
          <p:cNvSpPr/>
          <p:nvPr/>
        </p:nvSpPr>
        <p:spPr>
          <a:xfrm>
            <a:off x="8729622" y="4020412"/>
            <a:ext cx="2468880" cy="707886"/>
          </a:xfrm>
          <a:prstGeom prst="rect">
            <a:avLst/>
          </a:prstGeom>
          <a:solidFill>
            <a:srgbClr val="67A0B0"/>
          </a:solidFill>
          <a:ln>
            <a:solidFill>
              <a:srgbClr val="67A0B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Smokers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Switching</a:t>
            </a:r>
          </a:p>
        </p:txBody>
      </p:sp>
      <p:cxnSp>
        <p:nvCxnSpPr>
          <p:cNvPr id="16" name="Straight Connector 15">
            <a:extLst>
              <a:ext uri="{FF2B5EF4-FFF2-40B4-BE49-F238E27FC236}">
                <a16:creationId xmlns:a16="http://schemas.microsoft.com/office/drawing/2014/main" id="{83180342-5FF7-445F-922A-77DA7EB48DDA}"/>
              </a:ext>
            </a:extLst>
          </p:cNvPr>
          <p:cNvCxnSpPr/>
          <p:nvPr/>
        </p:nvCxnSpPr>
        <p:spPr>
          <a:xfrm>
            <a:off x="9964062"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70CCE0BA-117D-4028-9C82-E5AA6BBE9209}"/>
              </a:ext>
            </a:extLst>
          </p:cNvPr>
          <p:cNvSpPr>
            <a:spLocks noChangeAspect="1"/>
          </p:cNvSpPr>
          <p:nvPr/>
        </p:nvSpPr>
        <p:spPr>
          <a:xfrm rot="8118120">
            <a:off x="1298003" y="1200291"/>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9C6B673E-7EDE-488D-BEE7-8FD3A2D3EFCA}"/>
              </a:ext>
            </a:extLst>
          </p:cNvPr>
          <p:cNvGrpSpPr/>
          <p:nvPr/>
        </p:nvGrpSpPr>
        <p:grpSpPr>
          <a:xfrm>
            <a:off x="5055476" y="1200040"/>
            <a:ext cx="2468880" cy="3475359"/>
            <a:chOff x="5055476" y="1200040"/>
            <a:chExt cx="2468880" cy="3475359"/>
          </a:xfrm>
        </p:grpSpPr>
        <p:grpSp>
          <p:nvGrpSpPr>
            <p:cNvPr id="8" name="Group 7" descr="{&quot;Key&quot;:&quot;POWER_USER_SHAPE_ICON&quot;,&quot;Value&quot;:&quot;POWER_USER_SHAPE_ICON_STYLE_2&quot;}">
              <a:extLst>
                <a:ext uri="{FF2B5EF4-FFF2-40B4-BE49-F238E27FC236}">
                  <a16:creationId xmlns:a16="http://schemas.microsoft.com/office/drawing/2014/main" id="{AED89E2D-6002-4F79-891B-777E73851917}"/>
                </a:ext>
              </a:extLst>
            </p:cNvPr>
            <p:cNvGrpSpPr>
              <a:grpSpLocks noChangeAspect="1"/>
            </p:cNvGrpSpPr>
            <p:nvPr/>
          </p:nvGrpSpPr>
          <p:grpSpPr>
            <a:xfrm>
              <a:off x="5604116" y="1599252"/>
              <a:ext cx="1371600" cy="1371600"/>
              <a:chOff x="5414685" y="2137342"/>
              <a:chExt cx="762000" cy="762000"/>
            </a:xfrm>
          </p:grpSpPr>
          <p:sp>
            <p:nvSpPr>
              <p:cNvPr id="17" name="POWER_USER_SHAPE_ICON_STYLE_2">
                <a:extLst>
                  <a:ext uri="{FF2B5EF4-FFF2-40B4-BE49-F238E27FC236}">
                    <a16:creationId xmlns:a16="http://schemas.microsoft.com/office/drawing/2014/main" id="{C2BDFD1F-7B6B-407F-A003-03206B6C59A6}"/>
                  </a:ext>
                </a:extLst>
              </p:cNvPr>
              <p:cNvSpPr/>
              <p:nvPr/>
            </p:nvSpPr>
            <p:spPr>
              <a:xfrm>
                <a:off x="5414685" y="2137342"/>
                <a:ext cx="762000" cy="762000"/>
              </a:xfrm>
              <a:prstGeom prst="ellipse">
                <a:avLst/>
              </a:prstGeom>
              <a:solidFill>
                <a:schemeClr val="tx1">
                  <a:lumMod val="65000"/>
                  <a:lumOff val="3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B448BBF-60D8-4D26-B3EA-CA4E4F6553B6}"/>
                  </a:ext>
                </a:extLst>
              </p:cNvPr>
              <p:cNvGrpSpPr>
                <a:grpSpLocks noChangeAspect="1"/>
              </p:cNvGrpSpPr>
              <p:nvPr/>
            </p:nvGrpSpPr>
            <p:grpSpPr>
              <a:xfrm>
                <a:off x="5541685" y="2281922"/>
                <a:ext cx="508000" cy="472840"/>
                <a:chOff x="5541685" y="2281922"/>
                <a:chExt cx="583297" cy="542925"/>
              </a:xfrm>
            </p:grpSpPr>
            <p:sp>
              <p:nvSpPr>
                <p:cNvPr id="19" name="Freeform 24">
                  <a:extLst>
                    <a:ext uri="{FF2B5EF4-FFF2-40B4-BE49-F238E27FC236}">
                      <a16:creationId xmlns:a16="http://schemas.microsoft.com/office/drawing/2014/main" id="{725C2D75-57D1-4D0E-AD82-DBEC4513322E}"/>
                    </a:ext>
                  </a:extLst>
                </p:cNvPr>
                <p:cNvSpPr>
                  <a:spLocks/>
                </p:cNvSpPr>
                <p:nvPr/>
              </p:nvSpPr>
              <p:spPr bwMode="auto">
                <a:xfrm>
                  <a:off x="5541685" y="2281922"/>
                  <a:ext cx="583297" cy="542925"/>
                </a:xfrm>
                <a:custGeom>
                  <a:avLst/>
                  <a:gdLst>
                    <a:gd name="T0" fmla="*/ 419 w 419"/>
                    <a:gd name="T1" fmla="*/ 390 h 390"/>
                    <a:gd name="T2" fmla="*/ 0 w 419"/>
                    <a:gd name="T3" fmla="*/ 390 h 390"/>
                    <a:gd name="T4" fmla="*/ 0 w 419"/>
                    <a:gd name="T5" fmla="*/ 0 h 390"/>
                    <a:gd name="T6" fmla="*/ 30 w 419"/>
                    <a:gd name="T7" fmla="*/ 0 h 390"/>
                    <a:gd name="T8" fmla="*/ 30 w 419"/>
                    <a:gd name="T9" fmla="*/ 360 h 390"/>
                    <a:gd name="T10" fmla="*/ 419 w 419"/>
                    <a:gd name="T11" fmla="*/ 360 h 390"/>
                    <a:gd name="T12" fmla="*/ 419 w 41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419" h="390">
                      <a:moveTo>
                        <a:pt x="419" y="390"/>
                      </a:moveTo>
                      <a:lnTo>
                        <a:pt x="0" y="390"/>
                      </a:lnTo>
                      <a:lnTo>
                        <a:pt x="0" y="0"/>
                      </a:lnTo>
                      <a:lnTo>
                        <a:pt x="30" y="0"/>
                      </a:lnTo>
                      <a:lnTo>
                        <a:pt x="30" y="360"/>
                      </a:lnTo>
                      <a:lnTo>
                        <a:pt x="419" y="360"/>
                      </a:lnTo>
                      <a:lnTo>
                        <a:pt x="419" y="3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5">
                  <a:extLst>
                    <a:ext uri="{FF2B5EF4-FFF2-40B4-BE49-F238E27FC236}">
                      <a16:creationId xmlns:a16="http://schemas.microsoft.com/office/drawing/2014/main" id="{A361E9FD-A149-45B4-8B49-CBD69E28B426}"/>
                    </a:ext>
                  </a:extLst>
                </p:cNvPr>
                <p:cNvSpPr>
                  <a:spLocks/>
                </p:cNvSpPr>
                <p:nvPr/>
              </p:nvSpPr>
              <p:spPr bwMode="auto">
                <a:xfrm>
                  <a:off x="5916165" y="2514405"/>
                  <a:ext cx="116938" cy="236660"/>
                </a:xfrm>
                <a:custGeom>
                  <a:avLst/>
                  <a:gdLst>
                    <a:gd name="T0" fmla="*/ 84 w 84"/>
                    <a:gd name="T1" fmla="*/ 113 h 170"/>
                    <a:gd name="T2" fmla="*/ 84 w 84"/>
                    <a:gd name="T3" fmla="*/ 170 h 170"/>
                    <a:gd name="T4" fmla="*/ 0 w 84"/>
                    <a:gd name="T5" fmla="*/ 170 h 170"/>
                    <a:gd name="T6" fmla="*/ 0 w 84"/>
                    <a:gd name="T7" fmla="*/ 0 h 170"/>
                    <a:gd name="T8" fmla="*/ 30 w 84"/>
                    <a:gd name="T9" fmla="*/ 42 h 170"/>
                    <a:gd name="T10" fmla="*/ 4 w 84"/>
                    <a:gd name="T11" fmla="*/ 64 h 170"/>
                    <a:gd name="T12" fmla="*/ 84 w 84"/>
                    <a:gd name="T13" fmla="*/ 113 h 170"/>
                  </a:gdLst>
                  <a:ahLst/>
                  <a:cxnLst>
                    <a:cxn ang="0">
                      <a:pos x="T0" y="T1"/>
                    </a:cxn>
                    <a:cxn ang="0">
                      <a:pos x="T2" y="T3"/>
                    </a:cxn>
                    <a:cxn ang="0">
                      <a:pos x="T4" y="T5"/>
                    </a:cxn>
                    <a:cxn ang="0">
                      <a:pos x="T6" y="T7"/>
                    </a:cxn>
                    <a:cxn ang="0">
                      <a:pos x="T8" y="T9"/>
                    </a:cxn>
                    <a:cxn ang="0">
                      <a:pos x="T10" y="T11"/>
                    </a:cxn>
                    <a:cxn ang="0">
                      <a:pos x="T12" y="T13"/>
                    </a:cxn>
                  </a:cxnLst>
                  <a:rect l="0" t="0" r="r" b="b"/>
                  <a:pathLst>
                    <a:path w="84" h="170">
                      <a:moveTo>
                        <a:pt x="84" y="113"/>
                      </a:moveTo>
                      <a:lnTo>
                        <a:pt x="84" y="170"/>
                      </a:lnTo>
                      <a:lnTo>
                        <a:pt x="0" y="170"/>
                      </a:lnTo>
                      <a:lnTo>
                        <a:pt x="0" y="0"/>
                      </a:lnTo>
                      <a:lnTo>
                        <a:pt x="30" y="42"/>
                      </a:lnTo>
                      <a:lnTo>
                        <a:pt x="4" y="64"/>
                      </a:lnTo>
                      <a:lnTo>
                        <a:pt x="84"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6">
                  <a:extLst>
                    <a:ext uri="{FF2B5EF4-FFF2-40B4-BE49-F238E27FC236}">
                      <a16:creationId xmlns:a16="http://schemas.microsoft.com/office/drawing/2014/main" id="{8DA7FB77-6E03-4D55-B7E0-9B4D058AF83B}"/>
                    </a:ext>
                  </a:extLst>
                </p:cNvPr>
                <p:cNvSpPr>
                  <a:spLocks/>
                </p:cNvSpPr>
                <p:nvPr/>
              </p:nvSpPr>
              <p:spPr bwMode="auto">
                <a:xfrm>
                  <a:off x="5763032" y="2507445"/>
                  <a:ext cx="116938" cy="243621"/>
                </a:xfrm>
                <a:custGeom>
                  <a:avLst/>
                  <a:gdLst>
                    <a:gd name="T0" fmla="*/ 84 w 84"/>
                    <a:gd name="T1" fmla="*/ 0 h 175"/>
                    <a:gd name="T2" fmla="*/ 84 w 84"/>
                    <a:gd name="T3" fmla="*/ 175 h 175"/>
                    <a:gd name="T4" fmla="*/ 0 w 84"/>
                    <a:gd name="T5" fmla="*/ 175 h 175"/>
                    <a:gd name="T6" fmla="*/ 0 w 84"/>
                    <a:gd name="T7" fmla="*/ 41 h 175"/>
                    <a:gd name="T8" fmla="*/ 84 w 84"/>
                    <a:gd name="T9" fmla="*/ 0 h 175"/>
                  </a:gdLst>
                  <a:ahLst/>
                  <a:cxnLst>
                    <a:cxn ang="0">
                      <a:pos x="T0" y="T1"/>
                    </a:cxn>
                    <a:cxn ang="0">
                      <a:pos x="T2" y="T3"/>
                    </a:cxn>
                    <a:cxn ang="0">
                      <a:pos x="T4" y="T5"/>
                    </a:cxn>
                    <a:cxn ang="0">
                      <a:pos x="T6" y="T7"/>
                    </a:cxn>
                    <a:cxn ang="0">
                      <a:pos x="T8" y="T9"/>
                    </a:cxn>
                  </a:cxnLst>
                  <a:rect l="0" t="0" r="r" b="b"/>
                  <a:pathLst>
                    <a:path w="84" h="175">
                      <a:moveTo>
                        <a:pt x="84" y="0"/>
                      </a:moveTo>
                      <a:lnTo>
                        <a:pt x="84" y="175"/>
                      </a:lnTo>
                      <a:lnTo>
                        <a:pt x="0" y="175"/>
                      </a:lnTo>
                      <a:lnTo>
                        <a:pt x="0" y="41"/>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7">
                  <a:extLst>
                    <a:ext uri="{FF2B5EF4-FFF2-40B4-BE49-F238E27FC236}">
                      <a16:creationId xmlns:a16="http://schemas.microsoft.com/office/drawing/2014/main" id="{DBEC696B-CE05-428C-8262-FF7502728D75}"/>
                    </a:ext>
                  </a:extLst>
                </p:cNvPr>
                <p:cNvSpPr>
                  <a:spLocks/>
                </p:cNvSpPr>
                <p:nvPr/>
              </p:nvSpPr>
              <p:spPr bwMode="auto">
                <a:xfrm>
                  <a:off x="5612683" y="2397467"/>
                  <a:ext cx="116938" cy="353597"/>
                </a:xfrm>
                <a:custGeom>
                  <a:avLst/>
                  <a:gdLst>
                    <a:gd name="T0" fmla="*/ 0 w 84"/>
                    <a:gd name="T1" fmla="*/ 0 h 254"/>
                    <a:gd name="T2" fmla="*/ 84 w 84"/>
                    <a:gd name="T3" fmla="*/ 125 h 254"/>
                    <a:gd name="T4" fmla="*/ 84 w 84"/>
                    <a:gd name="T5" fmla="*/ 254 h 254"/>
                    <a:gd name="T6" fmla="*/ 0 w 84"/>
                    <a:gd name="T7" fmla="*/ 254 h 254"/>
                    <a:gd name="T8" fmla="*/ 0 w 84"/>
                    <a:gd name="T9" fmla="*/ 0 h 254"/>
                    <a:gd name="T10" fmla="*/ 0 w 84"/>
                    <a:gd name="T11" fmla="*/ 0 h 254"/>
                  </a:gdLst>
                  <a:ahLst/>
                  <a:cxnLst>
                    <a:cxn ang="0">
                      <a:pos x="T0" y="T1"/>
                    </a:cxn>
                    <a:cxn ang="0">
                      <a:pos x="T2" y="T3"/>
                    </a:cxn>
                    <a:cxn ang="0">
                      <a:pos x="T4" y="T5"/>
                    </a:cxn>
                    <a:cxn ang="0">
                      <a:pos x="T6" y="T7"/>
                    </a:cxn>
                    <a:cxn ang="0">
                      <a:pos x="T8" y="T9"/>
                    </a:cxn>
                    <a:cxn ang="0">
                      <a:pos x="T10" y="T11"/>
                    </a:cxn>
                  </a:cxnLst>
                  <a:rect l="0" t="0" r="r" b="b"/>
                  <a:pathLst>
                    <a:path w="84" h="254">
                      <a:moveTo>
                        <a:pt x="0" y="0"/>
                      </a:moveTo>
                      <a:lnTo>
                        <a:pt x="84" y="125"/>
                      </a:lnTo>
                      <a:lnTo>
                        <a:pt x="84" y="254"/>
                      </a:lnTo>
                      <a:lnTo>
                        <a:pt x="0" y="254"/>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8">
                  <a:extLst>
                    <a:ext uri="{FF2B5EF4-FFF2-40B4-BE49-F238E27FC236}">
                      <a16:creationId xmlns:a16="http://schemas.microsoft.com/office/drawing/2014/main" id="{8096CDE4-96F7-4042-A4A5-824BF08627B2}"/>
                    </a:ext>
                  </a:extLst>
                </p:cNvPr>
                <p:cNvSpPr>
                  <a:spLocks/>
                </p:cNvSpPr>
                <p:nvPr/>
              </p:nvSpPr>
              <p:spPr bwMode="auto">
                <a:xfrm>
                  <a:off x="5643310" y="2338998"/>
                  <a:ext cx="389792" cy="278423"/>
                </a:xfrm>
                <a:custGeom>
                  <a:avLst/>
                  <a:gdLst>
                    <a:gd name="T0" fmla="*/ 15 w 280"/>
                    <a:gd name="T1" fmla="*/ 0 h 200"/>
                    <a:gd name="T2" fmla="*/ 87 w 280"/>
                    <a:gd name="T3" fmla="*/ 107 h 200"/>
                    <a:gd name="T4" fmla="*/ 200 w 280"/>
                    <a:gd name="T5" fmla="*/ 51 h 200"/>
                    <a:gd name="T6" fmla="*/ 280 w 280"/>
                    <a:gd name="T7" fmla="*/ 165 h 200"/>
                    <a:gd name="T8" fmla="*/ 280 w 280"/>
                    <a:gd name="T9" fmla="*/ 200 h 200"/>
                    <a:gd name="T10" fmla="*/ 194 w 280"/>
                    <a:gd name="T11" fmla="*/ 75 h 200"/>
                    <a:gd name="T12" fmla="*/ 81 w 280"/>
                    <a:gd name="T13" fmla="*/ 130 h 200"/>
                    <a:gd name="T14" fmla="*/ 0 w 280"/>
                    <a:gd name="T15" fmla="*/ 10 h 200"/>
                    <a:gd name="T16" fmla="*/ 15 w 280"/>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15" y="0"/>
                      </a:moveTo>
                      <a:lnTo>
                        <a:pt x="87" y="107"/>
                      </a:lnTo>
                      <a:lnTo>
                        <a:pt x="200" y="51"/>
                      </a:lnTo>
                      <a:lnTo>
                        <a:pt x="280" y="165"/>
                      </a:lnTo>
                      <a:lnTo>
                        <a:pt x="280" y="200"/>
                      </a:lnTo>
                      <a:lnTo>
                        <a:pt x="194" y="75"/>
                      </a:lnTo>
                      <a:lnTo>
                        <a:pt x="81" y="130"/>
                      </a:lnTo>
                      <a:lnTo>
                        <a:pt x="0" y="1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9">
                  <a:extLst>
                    <a:ext uri="{FF2B5EF4-FFF2-40B4-BE49-F238E27FC236}">
                      <a16:creationId xmlns:a16="http://schemas.microsoft.com/office/drawing/2014/main" id="{E923BD3C-2894-487F-98E8-61F3ECBE105C}"/>
                    </a:ext>
                  </a:extLst>
                </p:cNvPr>
                <p:cNvSpPr>
                  <a:spLocks/>
                </p:cNvSpPr>
                <p:nvPr/>
              </p:nvSpPr>
              <p:spPr bwMode="auto">
                <a:xfrm>
                  <a:off x="5974633" y="2538071"/>
                  <a:ext cx="96056" cy="118330"/>
                </a:xfrm>
                <a:custGeom>
                  <a:avLst/>
                  <a:gdLst>
                    <a:gd name="T0" fmla="*/ 128 w 143"/>
                    <a:gd name="T1" fmla="*/ 0 h 176"/>
                    <a:gd name="T2" fmla="*/ 143 w 143"/>
                    <a:gd name="T3" fmla="*/ 176 h 176"/>
                    <a:gd name="T4" fmla="*/ 0 w 143"/>
                    <a:gd name="T5" fmla="*/ 90 h 176"/>
                    <a:gd name="T6" fmla="*/ 128 w 143"/>
                    <a:gd name="T7" fmla="*/ 0 h 176"/>
                  </a:gdLst>
                  <a:ahLst/>
                  <a:cxnLst>
                    <a:cxn ang="0">
                      <a:pos x="T0" y="T1"/>
                    </a:cxn>
                    <a:cxn ang="0">
                      <a:pos x="T2" y="T3"/>
                    </a:cxn>
                    <a:cxn ang="0">
                      <a:pos x="T4" y="T5"/>
                    </a:cxn>
                    <a:cxn ang="0">
                      <a:pos x="T6" y="T7"/>
                    </a:cxn>
                  </a:cxnLst>
                  <a:rect l="0" t="0" r="r" b="b"/>
                  <a:pathLst>
                    <a:path w="143" h="176">
                      <a:moveTo>
                        <a:pt x="128" y="0"/>
                      </a:moveTo>
                      <a:lnTo>
                        <a:pt x="143" y="176"/>
                      </a:lnTo>
                      <a:lnTo>
                        <a:pt x="0" y="90"/>
                      </a:lnTo>
                      <a:lnTo>
                        <a:pt x="1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13" name="Straight Connector 12">
              <a:extLst>
                <a:ext uri="{FF2B5EF4-FFF2-40B4-BE49-F238E27FC236}">
                  <a16:creationId xmlns:a16="http://schemas.microsoft.com/office/drawing/2014/main" id="{66FE1186-AF17-4FB8-8CA8-B620F40921FD}"/>
                </a:ext>
              </a:extLst>
            </p:cNvPr>
            <p:cNvCxnSpPr/>
            <p:nvPr/>
          </p:nvCxnSpPr>
          <p:spPr>
            <a:xfrm>
              <a:off x="6289916"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928648C-37D7-448F-97B7-7276E9297608}"/>
                </a:ext>
              </a:extLst>
            </p:cNvPr>
            <p:cNvSpPr/>
            <p:nvPr/>
          </p:nvSpPr>
          <p:spPr>
            <a:xfrm>
              <a:off x="5055476" y="3967513"/>
              <a:ext cx="2468880" cy="707886"/>
            </a:xfrm>
            <a:prstGeom prst="rect">
              <a:avLst/>
            </a:prstGeom>
            <a:solidFill>
              <a:schemeClr val="tx1">
                <a:lumMod val="65000"/>
                <a:lumOff val="3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Individual Risk Reduction</a:t>
              </a:r>
            </a:p>
          </p:txBody>
        </p:sp>
        <p:sp>
          <p:nvSpPr>
            <p:cNvPr id="32" name="Arc 31">
              <a:extLst>
                <a:ext uri="{FF2B5EF4-FFF2-40B4-BE49-F238E27FC236}">
                  <a16:creationId xmlns:a16="http://schemas.microsoft.com/office/drawing/2014/main" id="{CAC2E106-EFEB-4B68-BF33-47D334AFFC86}"/>
                </a:ext>
              </a:extLst>
            </p:cNvPr>
            <p:cNvSpPr>
              <a:spLocks noChangeAspect="1"/>
            </p:cNvSpPr>
            <p:nvPr/>
          </p:nvSpPr>
          <p:spPr>
            <a:xfrm rot="8168503">
              <a:off x="5359981"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Arc 32">
            <a:extLst>
              <a:ext uri="{FF2B5EF4-FFF2-40B4-BE49-F238E27FC236}">
                <a16:creationId xmlns:a16="http://schemas.microsoft.com/office/drawing/2014/main" id="{20502962-00D9-4B71-9B24-383BC7BEAF93}"/>
              </a:ext>
            </a:extLst>
          </p:cNvPr>
          <p:cNvSpPr>
            <a:spLocks noChangeAspect="1"/>
          </p:cNvSpPr>
          <p:nvPr/>
        </p:nvSpPr>
        <p:spPr>
          <a:xfrm rot="8168503">
            <a:off x="9034127"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7B06EF5-C01C-4D50-8DFA-5D1022FD1420}"/>
              </a:ext>
            </a:extLst>
          </p:cNvPr>
          <p:cNvSpPr/>
          <p:nvPr/>
        </p:nvSpPr>
        <p:spPr>
          <a:xfrm>
            <a:off x="0" y="5230221"/>
            <a:ext cx="12188952" cy="914400"/>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2000" b="1" i="0" u="none" strike="noStrike" kern="1200" cap="none" spc="0" normalizeH="0" baseline="0" noProof="0">
                <a:ln>
                  <a:noFill/>
                </a:ln>
                <a:solidFill>
                  <a:prstClr val="white"/>
                </a:solidFill>
                <a:effectLst/>
                <a:uLnTx/>
                <a:uFillTx/>
                <a:latin typeface="IQOS"/>
                <a:ea typeface="+mn-ea"/>
                <a:cs typeface="+mn-cs"/>
              </a:rPr>
              <a:t>Successful Harm Reduction Requires Current Adult Smokers be Offered a Range of </a:t>
            </a:r>
            <a:br>
              <a:rPr kumimoji="0" lang="en-US" sz="2000" b="1" i="0" u="none" strike="noStrike" kern="1200" cap="none" spc="0" normalizeH="0" baseline="0" noProof="0">
                <a:ln>
                  <a:noFill/>
                </a:ln>
                <a:solidFill>
                  <a:prstClr val="white"/>
                </a:solidFill>
                <a:effectLst/>
                <a:uLnTx/>
                <a:uFillTx/>
                <a:latin typeface="IQOS"/>
                <a:ea typeface="+mn-ea"/>
                <a:cs typeface="+mn-cs"/>
              </a:rPr>
            </a:br>
            <a:r>
              <a:rPr kumimoji="0" lang="en-US" sz="2000" b="1" i="0" u="none" strike="noStrike" kern="1200" cap="none" spc="0" normalizeH="0" baseline="0" noProof="0">
                <a:ln>
                  <a:noFill/>
                </a:ln>
                <a:solidFill>
                  <a:prstClr val="white"/>
                </a:solidFill>
                <a:effectLst/>
                <a:uLnTx/>
                <a:uFillTx/>
                <a:latin typeface="IQOS"/>
                <a:ea typeface="+mn-ea"/>
                <a:cs typeface="+mn-cs"/>
              </a:rPr>
              <a:t>Reduced-risk Products so that Consumer Acceptance Can be Best Fulfilled</a:t>
            </a:r>
          </a:p>
        </p:txBody>
      </p:sp>
    </p:spTree>
    <p:extLst>
      <p:ext uri="{BB962C8B-B14F-4D97-AF65-F5344CB8AC3E}">
        <p14:creationId xmlns:p14="http://schemas.microsoft.com/office/powerpoint/2010/main" val="34286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971-4D8C-4864-BD00-77A25289B1BD}"/>
              </a:ext>
            </a:extLst>
          </p:cNvPr>
          <p:cNvSpPr>
            <a:spLocks noGrp="1"/>
          </p:cNvSpPr>
          <p:nvPr>
            <p:ph type="title"/>
          </p:nvPr>
        </p:nvSpPr>
        <p:spPr/>
        <p:txBody>
          <a:bodyPr/>
          <a:lstStyle/>
          <a:p>
            <a:r>
              <a:rPr lang="en-US">
                <a:latin typeface="IQOS" panose="020B0506030501020303" pitchFamily="34" charset="0"/>
                <a:ea typeface="Open Sans" panose="020B0606030504020204" pitchFamily="34" charset="0"/>
                <a:cs typeface="Open Sans" panose="020B0606030504020204" pitchFamily="34" charset="0"/>
              </a:rPr>
              <a:t>Do smokers switch to less harmful products?</a:t>
            </a:r>
            <a:endParaRPr lang="en-US" i="1">
              <a:latin typeface="IQOS" panose="020B0506030501020303" pitchFamily="34" charset="0"/>
              <a:ea typeface="Open Sans" panose="020B0606030504020204" pitchFamily="34" charset="0"/>
              <a:cs typeface="Open Sans" panose="020B0606030504020204" pitchFamily="34" charset="0"/>
            </a:endParaRPr>
          </a:p>
        </p:txBody>
      </p:sp>
      <p:sp>
        <p:nvSpPr>
          <p:cNvPr id="5" name="Text Placeholder 4">
            <a:extLst>
              <a:ext uri="{FF2B5EF4-FFF2-40B4-BE49-F238E27FC236}">
                <a16:creationId xmlns:a16="http://schemas.microsoft.com/office/drawing/2014/main" id="{481E43AB-ABE2-4AEF-B354-42653F10DB6D}"/>
              </a:ext>
            </a:extLst>
          </p:cNvPr>
          <p:cNvSpPr>
            <a:spLocks noGrp="1"/>
          </p:cNvSpPr>
          <p:nvPr>
            <p:ph type="body" sz="quarter" idx="4294967295"/>
          </p:nvPr>
        </p:nvSpPr>
        <p:spPr>
          <a:xfrm>
            <a:off x="254000" y="6520180"/>
            <a:ext cx="11620500" cy="289502"/>
          </a:xfrm>
        </p:spPr>
        <p:txBody>
          <a:bodyPr>
            <a:normAutofit/>
          </a:bodyPr>
          <a:lstStyle/>
          <a:p>
            <a:pPr marL="0" indent="0">
              <a:buNone/>
            </a:pPr>
            <a:r>
              <a:rPr lang="en-US" sz="900">
                <a:latin typeface="Open Sans" panose="020B0606030504020204" pitchFamily="34" charset="0"/>
                <a:ea typeface="Open Sans" panose="020B0606030504020204" pitchFamily="34" charset="0"/>
                <a:cs typeface="Open Sans" panose="020B0606030504020204" pitchFamily="34" charset="0"/>
              </a:rPr>
              <a:t>Source: National Health and Nutrition Survey, Japan (2020)</a:t>
            </a:r>
          </a:p>
          <a:p>
            <a:endParaRPr lang="en-US" sz="900"/>
          </a:p>
        </p:txBody>
      </p:sp>
      <p:graphicFrame>
        <p:nvGraphicFramePr>
          <p:cNvPr id="7" name="Chart 6">
            <a:extLst>
              <a:ext uri="{FF2B5EF4-FFF2-40B4-BE49-F238E27FC236}">
                <a16:creationId xmlns:a16="http://schemas.microsoft.com/office/drawing/2014/main" id="{3A5AFB64-6535-5C4E-9E7B-41268AC25117}"/>
              </a:ext>
            </a:extLst>
          </p:cNvPr>
          <p:cNvGraphicFramePr/>
          <p:nvPr/>
        </p:nvGraphicFramePr>
        <p:xfrm>
          <a:off x="711458" y="1799330"/>
          <a:ext cx="10515600" cy="40924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30E7420-0609-4618-939A-5ACAAC94C885}"/>
              </a:ext>
            </a:extLst>
          </p:cNvPr>
          <p:cNvSpPr txBox="1"/>
          <p:nvPr/>
        </p:nvSpPr>
        <p:spPr>
          <a:xfrm>
            <a:off x="3112476" y="1103235"/>
            <a:ext cx="6086185" cy="892552"/>
          </a:xfrm>
          <a:prstGeom prst="rect">
            <a:avLst/>
          </a:prstGeom>
          <a:noFill/>
        </p:spPr>
        <p:txBody>
          <a:bodyPr wrap="square" rtlCol="0">
            <a:spAutoFit/>
          </a:bodyPr>
          <a:lstStyle/>
          <a:p>
            <a:pPr algn="ctr"/>
            <a:r>
              <a:rPr lang="en-US" b="1">
                <a:latin typeface="Open Sans" panose="020B0606030504020204" pitchFamily="34" charset="0"/>
                <a:ea typeface="Open Sans" panose="020B0606030504020204" pitchFamily="34" charset="0"/>
                <a:cs typeface="Open Sans" panose="020B0606030504020204" pitchFamily="34" charset="0"/>
              </a:rPr>
              <a:t>Japanese Adult (≥ 20 years) Tobacco Use Prevalence</a:t>
            </a:r>
          </a:p>
          <a:p>
            <a:pPr algn="ctr"/>
            <a:r>
              <a:rPr lang="en-US" b="1">
                <a:latin typeface="Open Sans" panose="020B0606030504020204" pitchFamily="34" charset="0"/>
                <a:ea typeface="Open Sans" panose="020B0606030504020204" pitchFamily="34" charset="0"/>
                <a:cs typeface="Open Sans" panose="020B0606030504020204" pitchFamily="34" charset="0"/>
              </a:rPr>
              <a:t>By Pattern of Use</a:t>
            </a:r>
          </a:p>
          <a:p>
            <a:pPr algn="ctr"/>
            <a:r>
              <a:rPr lang="en-US" sz="1600" i="1">
                <a:latin typeface="Open Sans" panose="020B0606030504020204" pitchFamily="34" charset="0"/>
                <a:ea typeface="Open Sans" panose="020B0606030504020204" pitchFamily="34" charset="0"/>
                <a:cs typeface="Open Sans" panose="020B0606030504020204" pitchFamily="34" charset="0"/>
              </a:rPr>
              <a:t>Japanese National Health and Nutrition Survey</a:t>
            </a:r>
          </a:p>
        </p:txBody>
      </p:sp>
      <p:pic>
        <p:nvPicPr>
          <p:cNvPr id="6" name="Picture 5" descr="{&quot;Key&quot;:&quot;POWER_USER_SHAPE_ICON&quot;,&quot;Value&quot;:&quot;POWER_USER_SHAPE_ICON_STYLE_1&quot;}">
            <a:extLst>
              <a:ext uri="{FF2B5EF4-FFF2-40B4-BE49-F238E27FC236}">
                <a16:creationId xmlns:a16="http://schemas.microsoft.com/office/drawing/2014/main" id="{A0E3B4B3-BFB3-4E4F-ACA6-3634DDFE154A}"/>
              </a:ext>
            </a:extLst>
          </p:cNvPr>
          <p:cNvPicPr>
            <a:picLocks noChangeAspect="1"/>
          </p:cNvPicPr>
          <p:nvPr/>
        </p:nvPicPr>
        <p:blipFill>
          <a:blip r:embed="rId4"/>
          <a:stretch>
            <a:fillRect/>
          </a:stretch>
        </p:blipFill>
        <p:spPr>
          <a:xfrm>
            <a:off x="602216" y="1259221"/>
            <a:ext cx="767570" cy="495300"/>
          </a:xfrm>
          <a:prstGeom prst="rect">
            <a:avLst/>
          </a:prstGeom>
          <a:ln>
            <a:solidFill>
              <a:schemeClr val="tx1">
                <a:lumMod val="50000"/>
                <a:lumOff val="50000"/>
              </a:schemeClr>
            </a:solidFill>
          </a:ln>
        </p:spPr>
      </p:pic>
      <p:sp>
        <p:nvSpPr>
          <p:cNvPr id="13" name="Rectangle 12">
            <a:extLst>
              <a:ext uri="{FF2B5EF4-FFF2-40B4-BE49-F238E27FC236}">
                <a16:creationId xmlns:a16="http://schemas.microsoft.com/office/drawing/2014/main" id="{73F23CBE-48C1-43A4-BC28-82C51B9C62AC}"/>
              </a:ext>
            </a:extLst>
          </p:cNvPr>
          <p:cNvSpPr/>
          <p:nvPr/>
        </p:nvSpPr>
        <p:spPr>
          <a:xfrm>
            <a:off x="959670" y="6075806"/>
            <a:ext cx="137160" cy="137160"/>
          </a:xfrm>
          <a:prstGeom prst="rect">
            <a:avLst/>
          </a:prstGeom>
          <a:solidFill>
            <a:srgbClr val="1F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4CF84D-A9D1-4BFF-9CD3-AC2A7AA759FD}"/>
              </a:ext>
            </a:extLst>
          </p:cNvPr>
          <p:cNvSpPr/>
          <p:nvPr/>
        </p:nvSpPr>
        <p:spPr>
          <a:xfrm>
            <a:off x="2404280" y="6075806"/>
            <a:ext cx="13716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A046F0-7C69-49B9-A1F9-CA88CA73B4A9}"/>
              </a:ext>
            </a:extLst>
          </p:cNvPr>
          <p:cNvSpPr/>
          <p:nvPr/>
        </p:nvSpPr>
        <p:spPr>
          <a:xfrm>
            <a:off x="3994747" y="6075806"/>
            <a:ext cx="13716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AE9228-4CFD-4727-8D4F-FB81E1CC5A0A}"/>
              </a:ext>
            </a:extLst>
          </p:cNvPr>
          <p:cNvSpPr txBox="1"/>
          <p:nvPr/>
        </p:nvSpPr>
        <p:spPr>
          <a:xfrm>
            <a:off x="1146687" y="6052053"/>
            <a:ext cx="1280160" cy="184666"/>
          </a:xfrm>
          <a:prstGeom prst="rect">
            <a:avLst/>
          </a:prstGeom>
          <a:noFill/>
        </p:spPr>
        <p:txBody>
          <a:bodyPr wrap="square" lIns="0" tIns="0" rIns="0" bIns="0" rtlCol="0">
            <a:sp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a:t>Total Tobacco</a:t>
            </a:r>
          </a:p>
        </p:txBody>
      </p:sp>
      <p:sp>
        <p:nvSpPr>
          <p:cNvPr id="17" name="TextBox 16">
            <a:extLst>
              <a:ext uri="{FF2B5EF4-FFF2-40B4-BE49-F238E27FC236}">
                <a16:creationId xmlns:a16="http://schemas.microsoft.com/office/drawing/2014/main" id="{23B92DD2-5F8C-4AD5-9ED2-A36D178013AC}"/>
              </a:ext>
            </a:extLst>
          </p:cNvPr>
          <p:cNvSpPr txBox="1"/>
          <p:nvPr/>
        </p:nvSpPr>
        <p:spPr>
          <a:xfrm>
            <a:off x="2591297" y="6052053"/>
            <a:ext cx="1207736" cy="184666"/>
          </a:xfrm>
          <a:prstGeom prst="rect">
            <a:avLst/>
          </a:prstGeom>
          <a:noFill/>
        </p:spPr>
        <p:txBody>
          <a:bodyPr wrap="square" lIns="0" tIns="0" rIns="0" bIns="0"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Cigarettes (only)</a:t>
            </a:r>
          </a:p>
        </p:txBody>
      </p:sp>
      <p:sp>
        <p:nvSpPr>
          <p:cNvPr id="18" name="TextBox 17">
            <a:extLst>
              <a:ext uri="{FF2B5EF4-FFF2-40B4-BE49-F238E27FC236}">
                <a16:creationId xmlns:a16="http://schemas.microsoft.com/office/drawing/2014/main" id="{D1D0F3CC-2FAC-4D1C-BA64-84435F7B9548}"/>
              </a:ext>
            </a:extLst>
          </p:cNvPr>
          <p:cNvSpPr txBox="1"/>
          <p:nvPr/>
        </p:nvSpPr>
        <p:spPr>
          <a:xfrm>
            <a:off x="4181766" y="6052053"/>
            <a:ext cx="1657719" cy="184666"/>
          </a:xfrm>
          <a:prstGeom prst="rect">
            <a:avLst/>
          </a:prstGeom>
          <a:noFill/>
        </p:spPr>
        <p:txBody>
          <a:bodyPr wrap="square" lIns="0" tIns="0" rIns="0" bIns="0" rtlCol="0">
            <a:sp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a:t>Heated Tobacco (only)</a:t>
            </a:r>
          </a:p>
        </p:txBody>
      </p:sp>
      <p:sp>
        <p:nvSpPr>
          <p:cNvPr id="20" name="Rectangle 19">
            <a:extLst>
              <a:ext uri="{FF2B5EF4-FFF2-40B4-BE49-F238E27FC236}">
                <a16:creationId xmlns:a16="http://schemas.microsoft.com/office/drawing/2014/main" id="{F1725561-7EFE-4D21-A304-184EEA1CFB92}"/>
              </a:ext>
            </a:extLst>
          </p:cNvPr>
          <p:cNvSpPr/>
          <p:nvPr/>
        </p:nvSpPr>
        <p:spPr>
          <a:xfrm>
            <a:off x="6021219" y="6075806"/>
            <a:ext cx="137160" cy="137160"/>
          </a:xfrm>
          <a:prstGeom prst="rect">
            <a:avLst/>
          </a:prstGeom>
          <a:solidFill>
            <a:srgbClr val="396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858E345-192A-4CE0-B804-0286EDE656EA}"/>
              </a:ext>
            </a:extLst>
          </p:cNvPr>
          <p:cNvSpPr txBox="1"/>
          <p:nvPr/>
        </p:nvSpPr>
        <p:spPr>
          <a:xfrm>
            <a:off x="6208238" y="6052053"/>
            <a:ext cx="2990423" cy="184666"/>
          </a:xfrm>
          <a:prstGeom prst="rect">
            <a:avLst/>
          </a:prstGeom>
          <a:noFill/>
        </p:spPr>
        <p:txBody>
          <a:bodyPr wrap="square" lIns="0" tIns="0" rIns="0" bIns="0" rtlCol="0">
            <a:sp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a:t>Dual Use (Cigarettes + Heated Tobacco)</a:t>
            </a:r>
          </a:p>
        </p:txBody>
      </p:sp>
      <p:sp>
        <p:nvSpPr>
          <p:cNvPr id="22" name="Rectangle 21">
            <a:extLst>
              <a:ext uri="{FF2B5EF4-FFF2-40B4-BE49-F238E27FC236}">
                <a16:creationId xmlns:a16="http://schemas.microsoft.com/office/drawing/2014/main" id="{11166D1E-FA06-4384-88E0-5EDA543E09D3}"/>
              </a:ext>
            </a:extLst>
          </p:cNvPr>
          <p:cNvSpPr/>
          <p:nvPr/>
        </p:nvSpPr>
        <p:spPr>
          <a:xfrm>
            <a:off x="9106292" y="608335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549C5D6-1630-4951-9D37-6194DB8AE958}"/>
              </a:ext>
            </a:extLst>
          </p:cNvPr>
          <p:cNvSpPr txBox="1"/>
          <p:nvPr/>
        </p:nvSpPr>
        <p:spPr>
          <a:xfrm>
            <a:off x="9293309" y="6059601"/>
            <a:ext cx="1280160" cy="184666"/>
          </a:xfrm>
          <a:prstGeom prst="rect">
            <a:avLst/>
          </a:prstGeom>
          <a:noFill/>
        </p:spPr>
        <p:txBody>
          <a:bodyPr wrap="square" lIns="0" tIns="0" rIns="0" bIns="0" rtlCol="0">
            <a:spAutoFit/>
          </a:bodyPr>
          <a:lstStyle>
            <a:defPPr>
              <a:defRPr lang="en-US"/>
            </a:defPPr>
            <a:lvl1pPr>
              <a:defRPr sz="1200">
                <a:latin typeface="Open Sans" panose="020B0606030504020204" pitchFamily="34" charset="0"/>
                <a:ea typeface="Open Sans" panose="020B0606030504020204" pitchFamily="34" charset="0"/>
                <a:cs typeface="Open Sans" panose="020B0606030504020204" pitchFamily="34" charset="0"/>
              </a:defRPr>
            </a:lvl1pPr>
          </a:lstStyle>
          <a:p>
            <a:r>
              <a:rPr lang="en-US"/>
              <a:t>Other</a:t>
            </a:r>
          </a:p>
        </p:txBody>
      </p:sp>
      <p:pic>
        <p:nvPicPr>
          <p:cNvPr id="24" name="Picture 23" descr="A picture containing drawing&#10;&#10;Description automatically generated">
            <a:extLst>
              <a:ext uri="{FF2B5EF4-FFF2-40B4-BE49-F238E27FC236}">
                <a16:creationId xmlns:a16="http://schemas.microsoft.com/office/drawing/2014/main" id="{D9DCADFD-8FDD-42A6-9C0B-1E0D3FB7A3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244616" y="316498"/>
            <a:ext cx="706727" cy="642862"/>
          </a:xfrm>
          <a:prstGeom prst="rect">
            <a:avLst/>
          </a:prstGeom>
        </p:spPr>
      </p:pic>
      <p:cxnSp>
        <p:nvCxnSpPr>
          <p:cNvPr id="25" name="Straight Connector 24">
            <a:extLst>
              <a:ext uri="{FF2B5EF4-FFF2-40B4-BE49-F238E27FC236}">
                <a16:creationId xmlns:a16="http://schemas.microsoft.com/office/drawing/2014/main" id="{70AF3986-5678-4B2B-AE06-82D3FDA95758}"/>
              </a:ext>
            </a:extLst>
          </p:cNvPr>
          <p:cNvCxnSpPr/>
          <p:nvPr/>
        </p:nvCxnSpPr>
        <p:spPr>
          <a:xfrm>
            <a:off x="6297291" y="2423420"/>
            <a:ext cx="0" cy="3039696"/>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0BADEF6-BE3C-4FDA-BB79-56953469C2DE}"/>
              </a:ext>
            </a:extLst>
          </p:cNvPr>
          <p:cNvCxnSpPr/>
          <p:nvPr/>
        </p:nvCxnSpPr>
        <p:spPr>
          <a:xfrm>
            <a:off x="9216767" y="2403169"/>
            <a:ext cx="0" cy="3039696"/>
          </a:xfrm>
          <a:prstGeom prst="line">
            <a:avLst/>
          </a:prstGeom>
          <a:ln w="28575">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1CCE53-48AD-4197-97C3-E1DB91391FB5}"/>
              </a:ext>
            </a:extLst>
          </p:cNvPr>
          <p:cNvSpPr txBox="1"/>
          <p:nvPr/>
        </p:nvSpPr>
        <p:spPr>
          <a:xfrm>
            <a:off x="5909432" y="2095392"/>
            <a:ext cx="785754" cy="307777"/>
          </a:xfrm>
          <a:prstGeom prst="rect">
            <a:avLst/>
          </a:prstGeom>
          <a:solidFill>
            <a:schemeClr val="accent2"/>
          </a:solidFill>
        </p:spPr>
        <p:txBody>
          <a:bodyPr wrap="square" rtlCol="0">
            <a:spAutoFit/>
          </a:bodyPr>
          <a:lstStyle/>
          <a:p>
            <a:pPr algn="ctr"/>
            <a:r>
              <a:rPr lang="en-US" sz="1400">
                <a:solidFill>
                  <a:schemeClr val="bg1"/>
                </a:solidFill>
                <a:latin typeface="IQOS" panose="020B0506030501020303" pitchFamily="34" charset="0"/>
                <a:ea typeface="Open Sans" panose="020B0606030504020204" pitchFamily="34" charset="0"/>
                <a:cs typeface="Open Sans" panose="020B0606030504020204" pitchFamily="34" charset="0"/>
              </a:rPr>
              <a:t>HTPs</a:t>
            </a:r>
          </a:p>
        </p:txBody>
      </p:sp>
      <p:sp>
        <p:nvSpPr>
          <p:cNvPr id="28" name="TextBox 27">
            <a:extLst>
              <a:ext uri="{FF2B5EF4-FFF2-40B4-BE49-F238E27FC236}">
                <a16:creationId xmlns:a16="http://schemas.microsoft.com/office/drawing/2014/main" id="{EAC207BF-EF52-4547-B12D-B602D64B8C82}"/>
              </a:ext>
            </a:extLst>
          </p:cNvPr>
          <p:cNvSpPr txBox="1"/>
          <p:nvPr/>
        </p:nvSpPr>
        <p:spPr>
          <a:xfrm>
            <a:off x="8751506" y="2095392"/>
            <a:ext cx="935699" cy="523220"/>
          </a:xfrm>
          <a:prstGeom prst="rect">
            <a:avLst/>
          </a:prstGeom>
          <a:solidFill>
            <a:srgbClr val="0D5274"/>
          </a:solidFill>
        </p:spPr>
        <p:txBody>
          <a:bodyPr wrap="square" rtlCol="0">
            <a:spAutoFit/>
          </a:bodyPr>
          <a:lstStyle/>
          <a:p>
            <a:pPr algn="ctr"/>
            <a:r>
              <a:rPr lang="en-US" sz="1400">
                <a:solidFill>
                  <a:schemeClr val="bg1"/>
                </a:solidFill>
                <a:latin typeface="IQOS" panose="020B0506030501020303" pitchFamily="34" charset="0"/>
                <a:ea typeface="Open Sans" panose="020B0606030504020204" pitchFamily="34" charset="0"/>
                <a:cs typeface="Open Sans" panose="020B0606030504020204" pitchFamily="34" charset="0"/>
              </a:rPr>
              <a:t>Survey Updated</a:t>
            </a:r>
          </a:p>
        </p:txBody>
      </p:sp>
      <p:sp>
        <p:nvSpPr>
          <p:cNvPr id="29" name="Rectangle 28">
            <a:extLst>
              <a:ext uri="{FF2B5EF4-FFF2-40B4-BE49-F238E27FC236}">
                <a16:creationId xmlns:a16="http://schemas.microsoft.com/office/drawing/2014/main" id="{E53FFE89-43DC-4458-9658-5A9C63D0B164}"/>
              </a:ext>
            </a:extLst>
          </p:cNvPr>
          <p:cNvSpPr/>
          <p:nvPr/>
        </p:nvSpPr>
        <p:spPr>
          <a:xfrm>
            <a:off x="778600" y="5971328"/>
            <a:ext cx="9144000" cy="34910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B9A4B75-8692-478C-8F72-D54D49098563}"/>
              </a:ext>
            </a:extLst>
          </p:cNvPr>
          <p:cNvGrpSpPr/>
          <p:nvPr/>
        </p:nvGrpSpPr>
        <p:grpSpPr>
          <a:xfrm>
            <a:off x="11089899" y="3297343"/>
            <a:ext cx="1037618" cy="640080"/>
            <a:chOff x="11089899" y="3297343"/>
            <a:chExt cx="1037618" cy="640080"/>
          </a:xfrm>
        </p:grpSpPr>
        <p:grpSp>
          <p:nvGrpSpPr>
            <p:cNvPr id="33" name="Arrow35" descr="{&quot;Key&quot;:&quot;POWER_USER_SHAPE_ICON&quot;,&quot;Value&quot;:&quot;POWER_USER_SHAPE_ICON_STYLE_1&quot;}">
              <a:extLst>
                <a:ext uri="{FF2B5EF4-FFF2-40B4-BE49-F238E27FC236}">
                  <a16:creationId xmlns:a16="http://schemas.microsoft.com/office/drawing/2014/main" id="{CA0A6250-1E7E-48F2-ACCC-2076B4AF10E3}"/>
                </a:ext>
              </a:extLst>
            </p:cNvPr>
            <p:cNvGrpSpPr>
              <a:grpSpLocks noChangeAspect="1"/>
            </p:cNvGrpSpPr>
            <p:nvPr/>
          </p:nvGrpSpPr>
          <p:grpSpPr>
            <a:xfrm rot="18793357" flipV="1">
              <a:off x="11104595" y="3388041"/>
              <a:ext cx="336367" cy="365760"/>
              <a:chOff x="7591861" y="1823546"/>
              <a:chExt cx="982077" cy="1067893"/>
            </a:xfrm>
            <a:solidFill>
              <a:srgbClr val="F3A05E"/>
            </a:solidFill>
          </p:grpSpPr>
          <p:sp>
            <p:nvSpPr>
              <p:cNvPr id="34" name="Freeform 191">
                <a:extLst>
                  <a:ext uri="{FF2B5EF4-FFF2-40B4-BE49-F238E27FC236}">
                    <a16:creationId xmlns:a16="http://schemas.microsoft.com/office/drawing/2014/main" id="{7FFAA359-DC9F-4D44-B5E2-36EDDFCA5491}"/>
                  </a:ext>
                </a:extLst>
              </p:cNvPr>
              <p:cNvSpPr>
                <a:spLocks/>
              </p:cNvSpPr>
              <p:nvPr/>
            </p:nvSpPr>
            <p:spPr bwMode="auto">
              <a:xfrm>
                <a:off x="7630000" y="2195402"/>
                <a:ext cx="762776" cy="524412"/>
              </a:xfrm>
              <a:custGeom>
                <a:avLst/>
                <a:gdLst>
                  <a:gd name="T0" fmla="*/ 79 w 986"/>
                  <a:gd name="T1" fmla="*/ 686 h 686"/>
                  <a:gd name="T2" fmla="*/ 7 w 986"/>
                  <a:gd name="T3" fmla="*/ 626 h 686"/>
                  <a:gd name="T4" fmla="*/ 66 w 986"/>
                  <a:gd name="T5" fmla="*/ 542 h 686"/>
                  <a:gd name="T6" fmla="*/ 846 w 986"/>
                  <a:gd name="T7" fmla="*/ 38 h 686"/>
                  <a:gd name="T8" fmla="*/ 948 w 986"/>
                  <a:gd name="T9" fmla="*/ 24 h 686"/>
                  <a:gd name="T10" fmla="*/ 963 w 986"/>
                  <a:gd name="T11" fmla="*/ 125 h 686"/>
                  <a:gd name="T12" fmla="*/ 92 w 986"/>
                  <a:gd name="T13" fmla="*/ 685 h 686"/>
                  <a:gd name="T14" fmla="*/ 79 w 986"/>
                  <a:gd name="T15" fmla="*/ 686 h 6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6" h="686">
                    <a:moveTo>
                      <a:pt x="79" y="686"/>
                    </a:moveTo>
                    <a:cubicBezTo>
                      <a:pt x="44" y="686"/>
                      <a:pt x="14" y="661"/>
                      <a:pt x="7" y="626"/>
                    </a:cubicBezTo>
                    <a:cubicBezTo>
                      <a:pt x="0" y="587"/>
                      <a:pt x="27" y="549"/>
                      <a:pt x="66" y="542"/>
                    </a:cubicBezTo>
                    <a:cubicBezTo>
                      <a:pt x="384" y="486"/>
                      <a:pt x="632" y="326"/>
                      <a:pt x="846" y="38"/>
                    </a:cubicBezTo>
                    <a:cubicBezTo>
                      <a:pt x="870" y="6"/>
                      <a:pt x="916" y="0"/>
                      <a:pt x="948" y="24"/>
                    </a:cubicBezTo>
                    <a:cubicBezTo>
                      <a:pt x="980" y="48"/>
                      <a:pt x="986" y="93"/>
                      <a:pt x="963" y="125"/>
                    </a:cubicBezTo>
                    <a:cubicBezTo>
                      <a:pt x="728" y="439"/>
                      <a:pt x="443" y="622"/>
                      <a:pt x="92" y="685"/>
                    </a:cubicBezTo>
                    <a:cubicBezTo>
                      <a:pt x="87" y="686"/>
                      <a:pt x="83" y="686"/>
                      <a:pt x="79" y="6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92">
                <a:extLst>
                  <a:ext uri="{FF2B5EF4-FFF2-40B4-BE49-F238E27FC236}">
                    <a16:creationId xmlns:a16="http://schemas.microsoft.com/office/drawing/2014/main" id="{D788F918-23C7-471D-900A-BDC47FCF33DF}"/>
                  </a:ext>
                </a:extLst>
              </p:cNvPr>
              <p:cNvSpPr>
                <a:spLocks/>
              </p:cNvSpPr>
              <p:nvPr/>
            </p:nvSpPr>
            <p:spPr bwMode="auto">
              <a:xfrm>
                <a:off x="8364169" y="1995171"/>
                <a:ext cx="152555" cy="171625"/>
              </a:xfrm>
              <a:custGeom>
                <a:avLst/>
                <a:gdLst>
                  <a:gd name="T0" fmla="*/ 83 w 200"/>
                  <a:gd name="T1" fmla="*/ 226 h 226"/>
                  <a:gd name="T2" fmla="*/ 49 w 200"/>
                  <a:gd name="T3" fmla="*/ 217 h 226"/>
                  <a:gd name="T4" fmla="*/ 19 w 200"/>
                  <a:gd name="T5" fmla="*/ 119 h 226"/>
                  <a:gd name="T6" fmla="*/ 52 w 200"/>
                  <a:gd name="T7" fmla="*/ 53 h 226"/>
                  <a:gd name="T8" fmla="*/ 148 w 200"/>
                  <a:gd name="T9" fmla="*/ 17 h 226"/>
                  <a:gd name="T10" fmla="*/ 183 w 200"/>
                  <a:gd name="T11" fmla="*/ 113 h 226"/>
                  <a:gd name="T12" fmla="*/ 147 w 200"/>
                  <a:gd name="T13" fmla="*/ 187 h 226"/>
                  <a:gd name="T14" fmla="*/ 83 w 200"/>
                  <a:gd name="T15" fmla="*/ 226 h 2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26">
                    <a:moveTo>
                      <a:pt x="83" y="226"/>
                    </a:moveTo>
                    <a:cubicBezTo>
                      <a:pt x="71" y="226"/>
                      <a:pt x="60" y="223"/>
                      <a:pt x="49" y="217"/>
                    </a:cubicBezTo>
                    <a:cubicBezTo>
                      <a:pt x="13" y="198"/>
                      <a:pt x="0" y="155"/>
                      <a:pt x="19" y="119"/>
                    </a:cubicBezTo>
                    <a:cubicBezTo>
                      <a:pt x="30" y="97"/>
                      <a:pt x="41" y="75"/>
                      <a:pt x="52" y="53"/>
                    </a:cubicBezTo>
                    <a:cubicBezTo>
                      <a:pt x="69" y="16"/>
                      <a:pt x="111" y="0"/>
                      <a:pt x="148" y="17"/>
                    </a:cubicBezTo>
                    <a:cubicBezTo>
                      <a:pt x="184" y="34"/>
                      <a:pt x="200" y="77"/>
                      <a:pt x="183" y="113"/>
                    </a:cubicBezTo>
                    <a:cubicBezTo>
                      <a:pt x="172" y="138"/>
                      <a:pt x="160" y="163"/>
                      <a:pt x="147" y="187"/>
                    </a:cubicBezTo>
                    <a:cubicBezTo>
                      <a:pt x="134" y="212"/>
                      <a:pt x="109" y="226"/>
                      <a:pt x="83" y="2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93">
                <a:extLst>
                  <a:ext uri="{FF2B5EF4-FFF2-40B4-BE49-F238E27FC236}">
                    <a16:creationId xmlns:a16="http://schemas.microsoft.com/office/drawing/2014/main" id="{D2B7CF23-A26F-4DBE-89AA-28333A22E60B}"/>
                  </a:ext>
                </a:extLst>
              </p:cNvPr>
              <p:cNvSpPr>
                <a:spLocks/>
              </p:cNvSpPr>
              <p:nvPr/>
            </p:nvSpPr>
            <p:spPr bwMode="auto">
              <a:xfrm>
                <a:off x="8449984" y="1823546"/>
                <a:ext cx="123954" cy="123954"/>
              </a:xfrm>
              <a:custGeom>
                <a:avLst/>
                <a:gdLst>
                  <a:gd name="T0" fmla="*/ 80 w 163"/>
                  <a:gd name="T1" fmla="*/ 168 h 168"/>
                  <a:gd name="T2" fmla="*/ 63 w 163"/>
                  <a:gd name="T3" fmla="*/ 166 h 168"/>
                  <a:gd name="T4" fmla="*/ 9 w 163"/>
                  <a:gd name="T5" fmla="*/ 79 h 168"/>
                  <a:gd name="T6" fmla="*/ 13 w 163"/>
                  <a:gd name="T7" fmla="*/ 63 h 168"/>
                  <a:gd name="T8" fmla="*/ 101 w 163"/>
                  <a:gd name="T9" fmla="*/ 10 h 168"/>
                  <a:gd name="T10" fmla="*/ 154 w 163"/>
                  <a:gd name="T11" fmla="*/ 97 h 168"/>
                  <a:gd name="T12" fmla="*/ 150 w 163"/>
                  <a:gd name="T13" fmla="*/ 113 h 168"/>
                  <a:gd name="T14" fmla="*/ 80 w 163"/>
                  <a:gd name="T15" fmla="*/ 16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68">
                    <a:moveTo>
                      <a:pt x="80" y="168"/>
                    </a:moveTo>
                    <a:cubicBezTo>
                      <a:pt x="74" y="168"/>
                      <a:pt x="68" y="168"/>
                      <a:pt x="63" y="166"/>
                    </a:cubicBezTo>
                    <a:cubicBezTo>
                      <a:pt x="24" y="157"/>
                      <a:pt x="0" y="118"/>
                      <a:pt x="9" y="79"/>
                    </a:cubicBezTo>
                    <a:lnTo>
                      <a:pt x="13" y="63"/>
                    </a:lnTo>
                    <a:cubicBezTo>
                      <a:pt x="22" y="24"/>
                      <a:pt x="61" y="0"/>
                      <a:pt x="101" y="10"/>
                    </a:cubicBezTo>
                    <a:cubicBezTo>
                      <a:pt x="139" y="19"/>
                      <a:pt x="163" y="58"/>
                      <a:pt x="154" y="97"/>
                    </a:cubicBezTo>
                    <a:lnTo>
                      <a:pt x="150" y="113"/>
                    </a:lnTo>
                    <a:cubicBezTo>
                      <a:pt x="142" y="146"/>
                      <a:pt x="113" y="168"/>
                      <a:pt x="80" y="1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94">
                <a:extLst>
                  <a:ext uri="{FF2B5EF4-FFF2-40B4-BE49-F238E27FC236}">
                    <a16:creationId xmlns:a16="http://schemas.microsoft.com/office/drawing/2014/main" id="{9A572C58-4BDD-414A-8026-BED1EF682557}"/>
                  </a:ext>
                </a:extLst>
              </p:cNvPr>
              <p:cNvSpPr>
                <a:spLocks/>
              </p:cNvSpPr>
              <p:nvPr/>
            </p:nvSpPr>
            <p:spPr bwMode="auto">
              <a:xfrm>
                <a:off x="7591861" y="2328888"/>
                <a:ext cx="400457" cy="562551"/>
              </a:xfrm>
              <a:custGeom>
                <a:avLst/>
                <a:gdLst>
                  <a:gd name="T0" fmla="*/ 443 w 526"/>
                  <a:gd name="T1" fmla="*/ 731 h 731"/>
                  <a:gd name="T2" fmla="*/ 408 w 526"/>
                  <a:gd name="T3" fmla="*/ 721 h 731"/>
                  <a:gd name="T4" fmla="*/ 39 w 526"/>
                  <a:gd name="T5" fmla="*/ 511 h 731"/>
                  <a:gd name="T6" fmla="*/ 5 w 526"/>
                  <a:gd name="T7" fmla="*/ 467 h 731"/>
                  <a:gd name="T8" fmla="*/ 13 w 526"/>
                  <a:gd name="T9" fmla="*/ 411 h 731"/>
                  <a:gd name="T10" fmla="*/ 227 w 526"/>
                  <a:gd name="T11" fmla="*/ 47 h 731"/>
                  <a:gd name="T12" fmla="*/ 326 w 526"/>
                  <a:gd name="T13" fmla="*/ 21 h 731"/>
                  <a:gd name="T14" fmla="*/ 352 w 526"/>
                  <a:gd name="T15" fmla="*/ 120 h 731"/>
                  <a:gd name="T16" fmla="*/ 175 w 526"/>
                  <a:gd name="T17" fmla="*/ 421 h 731"/>
                  <a:gd name="T18" fmla="*/ 479 w 526"/>
                  <a:gd name="T19" fmla="*/ 595 h 731"/>
                  <a:gd name="T20" fmla="*/ 506 w 526"/>
                  <a:gd name="T21" fmla="*/ 694 h 731"/>
                  <a:gd name="T22" fmla="*/ 443 w 526"/>
                  <a:gd name="T23" fmla="*/ 73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731">
                    <a:moveTo>
                      <a:pt x="443" y="731"/>
                    </a:moveTo>
                    <a:cubicBezTo>
                      <a:pt x="431" y="731"/>
                      <a:pt x="419" y="727"/>
                      <a:pt x="408" y="721"/>
                    </a:cubicBezTo>
                    <a:lnTo>
                      <a:pt x="39" y="511"/>
                    </a:lnTo>
                    <a:cubicBezTo>
                      <a:pt x="23" y="501"/>
                      <a:pt x="10" y="485"/>
                      <a:pt x="5" y="467"/>
                    </a:cubicBezTo>
                    <a:cubicBezTo>
                      <a:pt x="0" y="448"/>
                      <a:pt x="3" y="428"/>
                      <a:pt x="13" y="411"/>
                    </a:cubicBezTo>
                    <a:lnTo>
                      <a:pt x="227" y="47"/>
                    </a:lnTo>
                    <a:cubicBezTo>
                      <a:pt x="247" y="12"/>
                      <a:pt x="292" y="0"/>
                      <a:pt x="326" y="21"/>
                    </a:cubicBezTo>
                    <a:cubicBezTo>
                      <a:pt x="361" y="41"/>
                      <a:pt x="372" y="85"/>
                      <a:pt x="352" y="120"/>
                    </a:cubicBezTo>
                    <a:lnTo>
                      <a:pt x="175" y="421"/>
                    </a:lnTo>
                    <a:lnTo>
                      <a:pt x="479" y="595"/>
                    </a:lnTo>
                    <a:cubicBezTo>
                      <a:pt x="514" y="615"/>
                      <a:pt x="526" y="659"/>
                      <a:pt x="506" y="694"/>
                    </a:cubicBezTo>
                    <a:cubicBezTo>
                      <a:pt x="493" y="717"/>
                      <a:pt x="468" y="731"/>
                      <a:pt x="443" y="7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F495E788-4842-4675-9577-629B62CEFD2C}"/>
                </a:ext>
              </a:extLst>
            </p:cNvPr>
            <p:cNvGrpSpPr/>
            <p:nvPr/>
          </p:nvGrpSpPr>
          <p:grpSpPr>
            <a:xfrm>
              <a:off x="11395997" y="3297343"/>
              <a:ext cx="731520" cy="640080"/>
              <a:chOff x="10519302" y="2618612"/>
              <a:chExt cx="731520" cy="640080"/>
            </a:xfrm>
          </p:grpSpPr>
          <p:sp>
            <p:nvSpPr>
              <p:cNvPr id="31" name="Oval 30">
                <a:extLst>
                  <a:ext uri="{FF2B5EF4-FFF2-40B4-BE49-F238E27FC236}">
                    <a16:creationId xmlns:a16="http://schemas.microsoft.com/office/drawing/2014/main" id="{151CF69A-EC38-406E-8BEE-8A346F079B98}"/>
                  </a:ext>
                </a:extLst>
              </p:cNvPr>
              <p:cNvSpPr>
                <a:spLocks noChangeAspect="1"/>
              </p:cNvSpPr>
              <p:nvPr/>
            </p:nvSpPr>
            <p:spPr>
              <a:xfrm>
                <a:off x="10547877" y="2618612"/>
                <a:ext cx="640080" cy="640080"/>
              </a:xfrm>
              <a:prstGeom prst="ellipse">
                <a:avLst/>
              </a:prstGeom>
              <a:solidFill>
                <a:schemeClr val="bg1"/>
              </a:solidFill>
              <a:ln w="127000">
                <a:solidFill>
                  <a:schemeClr val="accent2"/>
                </a:solidFill>
              </a:ln>
              <a:effectLst>
                <a:outerShdw blurRad="50800" dist="38100" dir="2700000" algn="tl" rotWithShape="0">
                  <a:prstClr val="black">
                    <a:alpha val="40000"/>
                  </a:prstClr>
                </a:outerShdw>
              </a:effectLst>
              <a:scene3d>
                <a:camera prst="orthographicFront"/>
                <a:lightRig rig="threePt" dir="t"/>
              </a:scene3d>
              <a:sp3d contourW="12700">
                <a:bevelT/>
                <a:contourClr>
                  <a:schemeClr val="bg1">
                    <a:lumMod val="85000"/>
                  </a:schemeClr>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IQOS" panose="020B0506030501020303" pitchFamily="34" charset="0"/>
                </a:endParaRPr>
              </a:p>
            </p:txBody>
          </p:sp>
          <p:sp>
            <p:nvSpPr>
              <p:cNvPr id="8" name="TextBox 7">
                <a:extLst>
                  <a:ext uri="{FF2B5EF4-FFF2-40B4-BE49-F238E27FC236}">
                    <a16:creationId xmlns:a16="http://schemas.microsoft.com/office/drawing/2014/main" id="{A07FEDAA-9B79-4B4A-83B3-4A8243382964}"/>
                  </a:ext>
                </a:extLst>
              </p:cNvPr>
              <p:cNvSpPr txBox="1"/>
              <p:nvPr/>
            </p:nvSpPr>
            <p:spPr>
              <a:xfrm>
                <a:off x="10519302" y="2782561"/>
                <a:ext cx="731520" cy="338554"/>
              </a:xfrm>
              <a:prstGeom prst="rect">
                <a:avLst/>
              </a:prstGeom>
              <a:noFill/>
            </p:spPr>
            <p:txBody>
              <a:bodyPr wrap="square" rtlCol="0">
                <a:spAutoFit/>
              </a:bodyPr>
              <a:lstStyle/>
              <a:p>
                <a:r>
                  <a:rPr lang="en-US" sz="1600">
                    <a:latin typeface="IQOS" panose="020B0506030501020303" pitchFamily="34" charset="0"/>
                  </a:rPr>
                  <a:t>+70%</a:t>
                </a:r>
              </a:p>
            </p:txBody>
          </p:sp>
        </p:grpSp>
      </p:grpSp>
    </p:spTree>
    <p:extLst>
      <p:ext uri="{BB962C8B-B14F-4D97-AF65-F5344CB8AC3E}">
        <p14:creationId xmlns:p14="http://schemas.microsoft.com/office/powerpoint/2010/main" val="251391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22E29B5-33B6-4799-833E-6DFA3D4DD5C2}"/>
              </a:ext>
            </a:extLst>
          </p:cNvPr>
          <p:cNvPicPr>
            <a:picLocks noChangeAspect="1"/>
          </p:cNvPicPr>
          <p:nvPr/>
        </p:nvPicPr>
        <p:blipFill>
          <a:blip r:embed="rId3"/>
          <a:stretch>
            <a:fillRect/>
          </a:stretch>
        </p:blipFill>
        <p:spPr>
          <a:xfrm>
            <a:off x="1588" y="6731000"/>
            <a:ext cx="12192000" cy="127000"/>
          </a:xfrm>
          <a:prstGeom prst="rect">
            <a:avLst/>
          </a:prstGeom>
        </p:spPr>
      </p:pic>
      <p:pic>
        <p:nvPicPr>
          <p:cNvPr id="23" name="Picture 22">
            <a:extLst>
              <a:ext uri="{FF2B5EF4-FFF2-40B4-BE49-F238E27FC236}">
                <a16:creationId xmlns:a16="http://schemas.microsoft.com/office/drawing/2014/main" id="{86245234-B35A-4D13-B43A-91E87182A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8959" y="2034988"/>
            <a:ext cx="877824" cy="548640"/>
          </a:xfrm>
          <a:prstGeom prst="rect">
            <a:avLst/>
          </a:prstGeom>
          <a:ln w="3175">
            <a:solidFill>
              <a:schemeClr val="tx1"/>
            </a:solidFill>
          </a:ln>
          <a:effectLst/>
        </p:spPr>
      </p:pic>
      <p:pic>
        <p:nvPicPr>
          <p:cNvPr id="24" name="Picture 23">
            <a:extLst>
              <a:ext uri="{FF2B5EF4-FFF2-40B4-BE49-F238E27FC236}">
                <a16:creationId xmlns:a16="http://schemas.microsoft.com/office/drawing/2014/main" id="{47C42470-BA9B-40AE-9896-65AA2D2C0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9033" y="2034988"/>
            <a:ext cx="877824" cy="548640"/>
          </a:xfrm>
          <a:prstGeom prst="rect">
            <a:avLst/>
          </a:prstGeom>
          <a:ln>
            <a:solidFill>
              <a:schemeClr val="tx1"/>
            </a:solidFill>
          </a:ln>
          <a:effectLst/>
        </p:spPr>
      </p:pic>
      <p:pic>
        <p:nvPicPr>
          <p:cNvPr id="25" name="Picture 24">
            <a:extLst>
              <a:ext uri="{FF2B5EF4-FFF2-40B4-BE49-F238E27FC236}">
                <a16:creationId xmlns:a16="http://schemas.microsoft.com/office/drawing/2014/main" id="{50E56861-A72A-4BBC-BC14-39624309C0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4602" y="2034988"/>
            <a:ext cx="877824" cy="548640"/>
          </a:xfrm>
          <a:prstGeom prst="rect">
            <a:avLst/>
          </a:prstGeom>
          <a:ln>
            <a:solidFill>
              <a:schemeClr val="tx1"/>
            </a:solidFill>
          </a:ln>
          <a:effectLst/>
        </p:spPr>
      </p:pic>
      <p:graphicFrame>
        <p:nvGraphicFramePr>
          <p:cNvPr id="26" name="Chart 2">
            <a:extLst>
              <a:ext uri="{FF2B5EF4-FFF2-40B4-BE49-F238E27FC236}">
                <a16:creationId xmlns:a16="http://schemas.microsoft.com/office/drawing/2014/main" id="{DE979E13-0B6B-4D68-9B44-72EDB55D0828}"/>
              </a:ext>
            </a:extLst>
          </p:cNvPr>
          <p:cNvGraphicFramePr/>
          <p:nvPr/>
        </p:nvGraphicFramePr>
        <p:xfrm>
          <a:off x="1312550" y="2657848"/>
          <a:ext cx="2850642" cy="26106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6">
            <a:extLst>
              <a:ext uri="{FF2B5EF4-FFF2-40B4-BE49-F238E27FC236}">
                <a16:creationId xmlns:a16="http://schemas.microsoft.com/office/drawing/2014/main" id="{C2D8D6BC-29A5-4D48-951C-24CC2D9422BA}"/>
              </a:ext>
            </a:extLst>
          </p:cNvPr>
          <p:cNvGraphicFramePr/>
          <p:nvPr/>
        </p:nvGraphicFramePr>
        <p:xfrm>
          <a:off x="4520318" y="2679114"/>
          <a:ext cx="3149600" cy="294531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2" name="Chart 11">
            <a:extLst>
              <a:ext uri="{FF2B5EF4-FFF2-40B4-BE49-F238E27FC236}">
                <a16:creationId xmlns:a16="http://schemas.microsoft.com/office/drawing/2014/main" id="{054DB2B8-38DA-41F3-9DA8-E8000D31396B}"/>
              </a:ext>
            </a:extLst>
          </p:cNvPr>
          <p:cNvGraphicFramePr/>
          <p:nvPr/>
        </p:nvGraphicFramePr>
        <p:xfrm>
          <a:off x="7706493" y="2663310"/>
          <a:ext cx="3256033" cy="2615184"/>
        </p:xfrm>
        <a:graphic>
          <a:graphicData uri="http://schemas.openxmlformats.org/drawingml/2006/chart">
            <c:chart xmlns:c="http://schemas.openxmlformats.org/drawingml/2006/chart" xmlns:r="http://schemas.openxmlformats.org/officeDocument/2006/relationships" r:id="rId9"/>
          </a:graphicData>
        </a:graphic>
      </p:graphicFrame>
      <p:sp>
        <p:nvSpPr>
          <p:cNvPr id="44" name="Rounded Rectangle 20">
            <a:extLst>
              <a:ext uri="{FF2B5EF4-FFF2-40B4-BE49-F238E27FC236}">
                <a16:creationId xmlns:a16="http://schemas.microsoft.com/office/drawing/2014/main" id="{43F92F98-3D55-4C22-A59E-8E7DAA089858}"/>
              </a:ext>
            </a:extLst>
          </p:cNvPr>
          <p:cNvSpPr/>
          <p:nvPr/>
        </p:nvSpPr>
        <p:spPr>
          <a:xfrm>
            <a:off x="0" y="5648729"/>
            <a:ext cx="12191999" cy="578651"/>
          </a:xfrm>
          <a:prstGeom prst="roundRect">
            <a:avLst>
              <a:gd name="adj" fmla="val 4943"/>
            </a:avLst>
          </a:prstGeom>
          <a:solidFill>
            <a:srgbClr val="87CA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a:ea typeface="+mn-ea"/>
                <a:cs typeface="+mn-cs"/>
              </a:rPr>
              <a:t>&gt;99% of current </a:t>
            </a:r>
            <a:r>
              <a:rPr kumimoji="0" lang="en-US" sz="2000" b="1" i="1" u="none" strike="noStrike" kern="1200" cap="none" spc="0" normalizeH="0" baseline="0" noProof="0">
                <a:ln>
                  <a:noFill/>
                </a:ln>
                <a:solidFill>
                  <a:prstClr val="white"/>
                </a:solidFill>
                <a:effectLst/>
                <a:uLnTx/>
                <a:uFillTx/>
                <a:latin typeface="IQOS"/>
                <a:ea typeface="+mn-ea"/>
                <a:cs typeface="+mn-cs"/>
              </a:rPr>
              <a:t>IQOS</a:t>
            </a:r>
            <a:r>
              <a:rPr kumimoji="0" lang="en-US" sz="2000" b="1" i="0" u="none" strike="noStrike" kern="1200" cap="none" spc="0" normalizeH="0" baseline="0" noProof="0">
                <a:ln>
                  <a:noFill/>
                </a:ln>
                <a:solidFill>
                  <a:prstClr val="white"/>
                </a:solidFill>
                <a:effectLst/>
                <a:uLnTx/>
                <a:uFillTx/>
                <a:latin typeface="IQOS"/>
                <a:ea typeface="+mn-ea"/>
                <a:cs typeface="+mn-cs"/>
              </a:rPr>
              <a:t> users initiated regular TNP use with a product other than </a:t>
            </a:r>
            <a:r>
              <a:rPr kumimoji="0" lang="en-US" sz="2000" b="1" i="1" u="none" strike="noStrike" kern="1200" cap="none" spc="0" normalizeH="0" baseline="0" noProof="0">
                <a:ln>
                  <a:noFill/>
                </a:ln>
                <a:solidFill>
                  <a:prstClr val="white"/>
                </a:solidFill>
                <a:effectLst/>
                <a:uLnTx/>
                <a:uFillTx/>
                <a:latin typeface="IQOS"/>
                <a:ea typeface="+mn-ea"/>
                <a:cs typeface="+mn-cs"/>
              </a:rPr>
              <a:t>IQOS</a:t>
            </a:r>
            <a:r>
              <a:rPr kumimoji="0" lang="en-US" sz="2000" b="1" i="0" u="none" strike="noStrike" kern="1200" cap="none" spc="0" normalizeH="0" baseline="0" noProof="0">
                <a:ln>
                  <a:noFill/>
                </a:ln>
                <a:solidFill>
                  <a:prstClr val="white"/>
                </a:solidFill>
                <a:effectLst/>
                <a:uLnTx/>
                <a:uFillTx/>
                <a:latin typeface="IQOS"/>
                <a:ea typeface="+mn-ea"/>
                <a:cs typeface="+mn-cs"/>
              </a:rPr>
              <a:t> </a:t>
            </a:r>
            <a:endParaRPr kumimoji="0" lang="pl-PL" sz="2000" b="1" i="0" u="none" strike="noStrike" kern="1200" cap="none" spc="0" normalizeH="0" baseline="0" noProof="0">
              <a:ln>
                <a:noFill/>
              </a:ln>
              <a:solidFill>
                <a:prstClr val="white"/>
              </a:solidFill>
              <a:effectLst/>
              <a:uLnTx/>
              <a:uFillTx/>
              <a:latin typeface="IQOS"/>
              <a:ea typeface="+mn-ea"/>
              <a:cs typeface="+mn-cs"/>
            </a:endParaRPr>
          </a:p>
        </p:txBody>
      </p:sp>
      <p:sp>
        <p:nvSpPr>
          <p:cNvPr id="45" name="Rectangle 44">
            <a:extLst>
              <a:ext uri="{FF2B5EF4-FFF2-40B4-BE49-F238E27FC236}">
                <a16:creationId xmlns:a16="http://schemas.microsoft.com/office/drawing/2014/main" id="{3271ACF5-8A43-4F37-8572-4ECD88AEDDBC}"/>
              </a:ext>
            </a:extLst>
          </p:cNvPr>
          <p:cNvSpPr/>
          <p:nvPr/>
        </p:nvSpPr>
        <p:spPr>
          <a:xfrm>
            <a:off x="2298959" y="4939217"/>
            <a:ext cx="877824" cy="346249"/>
          </a:xfrm>
          <a:prstGeom prst="rect">
            <a:avLst/>
          </a:prstGeom>
        </p:spPr>
        <p:txBody>
          <a:bodyPr wrap="square" tIns="91440" bIns="9144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Open Sans"/>
                <a:ea typeface="+mn-ea"/>
                <a:cs typeface="Arial" panose="020B0604020202020204" pitchFamily="34" charset="0"/>
              </a:rPr>
              <a:t>n = 1,971</a:t>
            </a:r>
            <a:endParaRPr kumimoji="0" lang="en-US" sz="1050" b="1" i="0" u="none" strike="noStrike" kern="1200" cap="none" spc="0" normalizeH="0" baseline="0" noProof="0">
              <a:ln>
                <a:noFill/>
              </a:ln>
              <a:solidFill>
                <a:srgbClr val="000000"/>
              </a:solidFill>
              <a:effectLst/>
              <a:uLnTx/>
              <a:uFillTx/>
              <a:latin typeface="Open Sans"/>
              <a:ea typeface="+mn-ea"/>
              <a:cs typeface="+mn-cs"/>
            </a:endParaRPr>
          </a:p>
        </p:txBody>
      </p:sp>
      <p:sp>
        <p:nvSpPr>
          <p:cNvPr id="46" name="Rectangle 45">
            <a:extLst>
              <a:ext uri="{FF2B5EF4-FFF2-40B4-BE49-F238E27FC236}">
                <a16:creationId xmlns:a16="http://schemas.microsoft.com/office/drawing/2014/main" id="{3F1EC73C-555D-4FA6-B2E1-2D6FE28168BE}"/>
              </a:ext>
            </a:extLst>
          </p:cNvPr>
          <p:cNvSpPr/>
          <p:nvPr/>
        </p:nvSpPr>
        <p:spPr>
          <a:xfrm>
            <a:off x="5701754" y="4948642"/>
            <a:ext cx="852888" cy="346249"/>
          </a:xfrm>
          <a:prstGeom prst="rect">
            <a:avLst/>
          </a:prstGeom>
        </p:spPr>
        <p:txBody>
          <a:bodyPr wrap="square" tIns="91440" bIns="9144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Open Sans"/>
                <a:ea typeface="+mn-ea"/>
                <a:cs typeface="Arial" panose="020B0604020202020204" pitchFamily="34" charset="0"/>
              </a:rPr>
              <a:t>n = 1,249</a:t>
            </a:r>
            <a:endParaRPr kumimoji="0" lang="en-US" sz="1050" b="1" i="0" u="none" strike="noStrike" kern="1200" cap="none" spc="0" normalizeH="0" baseline="0" noProof="0">
              <a:ln>
                <a:noFill/>
              </a:ln>
              <a:solidFill>
                <a:srgbClr val="000000"/>
              </a:solidFill>
              <a:effectLst/>
              <a:uLnTx/>
              <a:uFillTx/>
              <a:latin typeface="Open Sans"/>
              <a:ea typeface="+mn-ea"/>
              <a:cs typeface="+mn-cs"/>
            </a:endParaRPr>
          </a:p>
        </p:txBody>
      </p:sp>
      <p:sp>
        <p:nvSpPr>
          <p:cNvPr id="47" name="Rectangle 46">
            <a:extLst>
              <a:ext uri="{FF2B5EF4-FFF2-40B4-BE49-F238E27FC236}">
                <a16:creationId xmlns:a16="http://schemas.microsoft.com/office/drawing/2014/main" id="{8BB77613-05BA-46D5-B6D3-FBB0AC71CBD7}"/>
              </a:ext>
            </a:extLst>
          </p:cNvPr>
          <p:cNvSpPr/>
          <p:nvPr/>
        </p:nvSpPr>
        <p:spPr>
          <a:xfrm>
            <a:off x="8921065" y="4960184"/>
            <a:ext cx="804897" cy="346249"/>
          </a:xfrm>
          <a:prstGeom prst="rect">
            <a:avLst/>
          </a:prstGeom>
        </p:spPr>
        <p:txBody>
          <a:bodyPr wrap="square" tIns="91440" bIns="9144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Open Sans"/>
                <a:ea typeface="+mn-ea"/>
                <a:cs typeface="Arial" panose="020B0604020202020204" pitchFamily="34" charset="0"/>
              </a:rPr>
              <a:t>n = 1,358</a:t>
            </a:r>
            <a:endParaRPr kumimoji="0" lang="en-US" sz="1050" b="1" i="0" u="none" strike="noStrike" kern="1200" cap="none" spc="0" normalizeH="0" baseline="0" noProof="0">
              <a:ln>
                <a:noFill/>
              </a:ln>
              <a:solidFill>
                <a:srgbClr val="000000"/>
              </a:solidFill>
              <a:effectLst/>
              <a:uLnTx/>
              <a:uFillTx/>
              <a:latin typeface="Open Sans"/>
              <a:ea typeface="+mn-ea"/>
              <a:cs typeface="+mn-cs"/>
            </a:endParaRPr>
          </a:p>
        </p:txBody>
      </p:sp>
      <p:sp>
        <p:nvSpPr>
          <p:cNvPr id="48" name="TextBox 47">
            <a:extLst>
              <a:ext uri="{FF2B5EF4-FFF2-40B4-BE49-F238E27FC236}">
                <a16:creationId xmlns:a16="http://schemas.microsoft.com/office/drawing/2014/main" id="{056FBD4F-55BC-452C-9A74-4DF3D64A1E48}"/>
              </a:ext>
            </a:extLst>
          </p:cNvPr>
          <p:cNvSpPr txBox="1"/>
          <p:nvPr/>
        </p:nvSpPr>
        <p:spPr>
          <a:xfrm>
            <a:off x="2396464" y="1470876"/>
            <a:ext cx="746346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0D5274"/>
                </a:solidFill>
                <a:effectLst/>
                <a:uLnTx/>
                <a:uFillTx/>
                <a:latin typeface="IQOS"/>
                <a:ea typeface="+mn-ea"/>
                <a:cs typeface="+mn-cs"/>
              </a:rPr>
              <a:t>First TNP Ever Used (%)</a:t>
            </a:r>
          </a:p>
        </p:txBody>
      </p:sp>
      <p:sp>
        <p:nvSpPr>
          <p:cNvPr id="6" name="Text Placeholder 5">
            <a:extLst>
              <a:ext uri="{FF2B5EF4-FFF2-40B4-BE49-F238E27FC236}">
                <a16:creationId xmlns:a16="http://schemas.microsoft.com/office/drawing/2014/main" id="{A27197F2-D909-4336-B51D-226728E91F03}"/>
              </a:ext>
            </a:extLst>
          </p:cNvPr>
          <p:cNvSpPr>
            <a:spLocks noGrp="1"/>
          </p:cNvSpPr>
          <p:nvPr>
            <p:ph type="body" sz="quarter" idx="15"/>
          </p:nvPr>
        </p:nvSpPr>
        <p:spPr/>
        <p:txBody>
          <a:bodyPr/>
          <a:lstStyle/>
          <a:p>
            <a:r>
              <a:rPr lang="en-US"/>
              <a:t>IQOS</a:t>
            </a:r>
            <a:r>
              <a:rPr lang="en-US" baseline="30000"/>
              <a:t>TM</a:t>
            </a:r>
            <a:r>
              <a:rPr lang="en-US"/>
              <a:t> USERS SURVEY</a:t>
            </a:r>
          </a:p>
        </p:txBody>
      </p:sp>
      <p:sp>
        <p:nvSpPr>
          <p:cNvPr id="4" name="Title 3">
            <a:extLst>
              <a:ext uri="{FF2B5EF4-FFF2-40B4-BE49-F238E27FC236}">
                <a16:creationId xmlns:a16="http://schemas.microsoft.com/office/drawing/2014/main" id="{4FF778EB-5CFC-4932-9A22-8B9A219475F2}"/>
              </a:ext>
            </a:extLst>
          </p:cNvPr>
          <p:cNvSpPr>
            <a:spLocks noGrp="1"/>
          </p:cNvSpPr>
          <p:nvPr>
            <p:ph type="title"/>
          </p:nvPr>
        </p:nvSpPr>
        <p:spPr/>
        <p:txBody>
          <a:bodyPr/>
          <a:lstStyle/>
          <a:p>
            <a:r>
              <a:rPr lang="en-US"/>
              <a:t>Study results | History of Tobacco Nicotine Products (TPN) use (2019)</a:t>
            </a:r>
          </a:p>
        </p:txBody>
      </p:sp>
      <p:sp>
        <p:nvSpPr>
          <p:cNvPr id="7" name="Text Placeholder 6">
            <a:extLst>
              <a:ext uri="{FF2B5EF4-FFF2-40B4-BE49-F238E27FC236}">
                <a16:creationId xmlns:a16="http://schemas.microsoft.com/office/drawing/2014/main" id="{FC4C2A25-15A6-4FA3-9A34-3E384C798792}"/>
              </a:ext>
            </a:extLst>
          </p:cNvPr>
          <p:cNvSpPr>
            <a:spLocks noGrp="1"/>
          </p:cNvSpPr>
          <p:nvPr>
            <p:ph type="body" sz="quarter" idx="16"/>
          </p:nvPr>
        </p:nvSpPr>
        <p:spPr/>
        <p:txBody>
          <a:bodyPr/>
          <a:lstStyle/>
          <a:p>
            <a:r>
              <a:rPr lang="en-US"/>
              <a:t>Source: P1-PMX-01-JP, P1-PMX-02-IT, P1-PMX-03-DE</a:t>
            </a:r>
          </a:p>
        </p:txBody>
      </p:sp>
      <p:sp>
        <p:nvSpPr>
          <p:cNvPr id="20" name="Text Placeholder 2">
            <a:extLst>
              <a:ext uri="{FF2B5EF4-FFF2-40B4-BE49-F238E27FC236}">
                <a16:creationId xmlns:a16="http://schemas.microsoft.com/office/drawing/2014/main" id="{0349DE8A-571E-4309-8B46-E7105122A841}"/>
              </a:ext>
            </a:extLst>
          </p:cNvPr>
          <p:cNvSpPr txBox="1">
            <a:spLocks/>
          </p:cNvSpPr>
          <p:nvPr/>
        </p:nvSpPr>
        <p:spPr>
          <a:xfrm>
            <a:off x="446912" y="1110359"/>
            <a:ext cx="11289792" cy="396947"/>
          </a:xfrm>
          <a:prstGeom prst="rect">
            <a:avLst/>
          </a:prstGeom>
        </p:spPr>
        <p:txBody>
          <a:bodyPr/>
          <a:lstStyle>
            <a:lvl1pPr marL="228600" indent="-228600" algn="l" defTabSz="914400" rtl="0" eaLnBrk="1" latinLnBrk="0" hangingPunct="1">
              <a:lnSpc>
                <a:spcPct val="90000"/>
              </a:lnSpc>
              <a:spcBef>
                <a:spcPts val="2000"/>
              </a:spcBef>
              <a:buClr>
                <a:schemeClr val="accent4">
                  <a:lumMod val="60000"/>
                  <a:lumOff val="40000"/>
                </a:schemeClr>
              </a:buClr>
              <a:buSzPct val="125000"/>
              <a:buFont typeface="Arial" panose="020B0604020202020204" pitchFamily="34" charset="0"/>
              <a:buChar char="•"/>
              <a:defRPr sz="2000" kern="1200">
                <a:solidFill>
                  <a:schemeClr val="tx1"/>
                </a:solidFill>
                <a:latin typeface="+mn-lt"/>
                <a:ea typeface="+mn-ea"/>
                <a:cs typeface="+mn-cs"/>
              </a:defRPr>
            </a:lvl1pPr>
            <a:lvl2pPr marL="466344" indent="-173736" algn="l" defTabSz="914400" rtl="0" eaLnBrk="1" latinLnBrk="0" hangingPunct="1">
              <a:lnSpc>
                <a:spcPct val="90000"/>
              </a:lnSpc>
              <a:spcBef>
                <a:spcPts val="1000"/>
              </a:spcBef>
              <a:buClr>
                <a:schemeClr val="accent4">
                  <a:lumMod val="60000"/>
                  <a:lumOff val="40000"/>
                </a:schemeClr>
              </a:buClr>
              <a:buSzPct val="125000"/>
              <a:buFont typeface="Arial" panose="020B0604020202020204" pitchFamily="34" charset="0"/>
              <a:buChar char="•"/>
              <a:defRPr sz="1800" kern="1200">
                <a:solidFill>
                  <a:schemeClr val="tx1"/>
                </a:solidFill>
                <a:latin typeface="+mn-lt"/>
                <a:ea typeface="+mn-ea"/>
                <a:cs typeface="+mn-cs"/>
              </a:defRPr>
            </a:lvl2pPr>
            <a:lvl3pPr marL="685800" indent="-173736" algn="l" defTabSz="914400" rtl="0" eaLnBrk="1" latinLnBrk="0" hangingPunct="1">
              <a:lnSpc>
                <a:spcPct val="90000"/>
              </a:lnSpc>
              <a:spcBef>
                <a:spcPts val="500"/>
              </a:spcBef>
              <a:buClr>
                <a:schemeClr val="accent4">
                  <a:lumMod val="60000"/>
                  <a:lumOff val="40000"/>
                </a:schemeClr>
              </a:buClr>
              <a:buSzPct val="125000"/>
              <a:buFont typeface="Arial" panose="020B0604020202020204" pitchFamily="34" charset="0"/>
              <a:buChar char="•"/>
              <a:defRPr sz="1600" kern="1200">
                <a:solidFill>
                  <a:schemeClr val="tx1"/>
                </a:solidFill>
                <a:latin typeface="+mn-lt"/>
                <a:ea typeface="+mn-ea"/>
                <a:cs typeface="+mn-cs"/>
              </a:defRPr>
            </a:lvl3pPr>
            <a:lvl4pPr marL="914400" indent="-164592" algn="l" defTabSz="914400" rtl="0" eaLnBrk="1" latinLnBrk="0" hangingPunct="1">
              <a:lnSpc>
                <a:spcPct val="90000"/>
              </a:lnSpc>
              <a:spcBef>
                <a:spcPts val="200"/>
              </a:spcBef>
              <a:buClr>
                <a:schemeClr val="accent4">
                  <a:lumMod val="60000"/>
                  <a:lumOff val="40000"/>
                </a:schemeClr>
              </a:buClr>
              <a:buSzPct val="125000"/>
              <a:buFont typeface="Arial" panose="020B0604020202020204" pitchFamily="34" charset="0"/>
              <a:buChar char="•"/>
              <a:defRPr sz="1400" kern="1200">
                <a:solidFill>
                  <a:schemeClr val="tx1"/>
                </a:solidFill>
                <a:latin typeface="+mn-lt"/>
                <a:ea typeface="+mn-ea"/>
                <a:cs typeface="+mn-cs"/>
              </a:defRPr>
            </a:lvl4pPr>
            <a:lvl5pPr marL="1078992" indent="-118872" algn="l" defTabSz="914400" rtl="0" eaLnBrk="1" latinLnBrk="0" hangingPunct="1">
              <a:lnSpc>
                <a:spcPct val="90000"/>
              </a:lnSpc>
              <a:spcBef>
                <a:spcPts val="100"/>
              </a:spcBef>
              <a:buClr>
                <a:schemeClr val="accent4">
                  <a:lumMod val="60000"/>
                  <a:lumOff val="40000"/>
                </a:schemeClr>
              </a:buClr>
              <a:buSzPct val="125000"/>
              <a:buFont typeface="Arial" panose="020B0604020202020204" pitchFamily="34" charset="0"/>
              <a:buChar char="•"/>
              <a:defRPr sz="1200" kern="1200">
                <a:solidFill>
                  <a:schemeClr val="tx1"/>
                </a:solidFill>
                <a:latin typeface="+mn-lt"/>
                <a:ea typeface="+mn-ea"/>
                <a:cs typeface="+mn-cs"/>
              </a:defRPr>
            </a:lvl5pPr>
            <a:lvl6pPr marL="960120" indent="0" algn="l" defTabSz="914400" rtl="0" eaLnBrk="1" latinLnBrk="0" hangingPunct="1">
              <a:lnSpc>
                <a:spcPct val="90000"/>
              </a:lnSpc>
              <a:spcBef>
                <a:spcPts val="100"/>
              </a:spcBef>
              <a:buClr>
                <a:schemeClr val="accent3"/>
              </a:buClr>
              <a:buFont typeface="Wingdings" panose="05000000000000000000" pitchFamily="2" charset="2"/>
              <a:buNone/>
              <a:defRPr sz="1200" kern="1200">
                <a:solidFill>
                  <a:schemeClr val="tx1"/>
                </a:solidFill>
                <a:latin typeface="+mn-lt"/>
                <a:ea typeface="+mn-ea"/>
                <a:cs typeface="+mn-cs"/>
              </a:defRPr>
            </a:lvl6pPr>
            <a:lvl7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7pPr>
            <a:lvl8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8pPr>
            <a:lvl9pPr marL="1078992" indent="-118872" algn="l" defTabSz="914400" rtl="0" eaLnBrk="1" latinLnBrk="0" hangingPunct="1">
              <a:lnSpc>
                <a:spcPct val="90000"/>
              </a:lnSpc>
              <a:spcBef>
                <a:spcPts val="100"/>
              </a:spcBef>
              <a:buClr>
                <a:schemeClr val="accent3"/>
              </a:buClr>
              <a:buFont typeface="Wingdings" panose="05000000000000000000" pitchFamily="2" charset="2"/>
              <a:buChar char=""/>
              <a:defRPr sz="12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2000"/>
              </a:spcBef>
              <a:spcAft>
                <a:spcPts val="0"/>
              </a:spcAft>
              <a:buClr>
                <a:srgbClr val="0D5274">
                  <a:lumMod val="60000"/>
                  <a:lumOff val="40000"/>
                </a:srgbClr>
              </a:buClr>
              <a:buSzPct val="125000"/>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59782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549658-BE74-49BF-9026-703CC623942F}"/>
              </a:ext>
            </a:extLst>
          </p:cNvPr>
          <p:cNvSpPr>
            <a:spLocks noGrp="1"/>
          </p:cNvSpPr>
          <p:nvPr>
            <p:ph type="body" sz="quarter" idx="15"/>
          </p:nvPr>
        </p:nvSpPr>
        <p:spPr>
          <a:xfrm>
            <a:off x="457200" y="777240"/>
            <a:ext cx="11289792" cy="396947"/>
          </a:xfrm>
        </p:spPr>
        <p:txBody>
          <a:bodyPr/>
          <a:lstStyle/>
          <a:p>
            <a:r>
              <a:rPr lang="en-US"/>
              <a:t>Tobacco Harm Reduction</a:t>
            </a:r>
          </a:p>
        </p:txBody>
      </p:sp>
      <p:sp>
        <p:nvSpPr>
          <p:cNvPr id="2" name="Title 1"/>
          <p:cNvSpPr>
            <a:spLocks noGrp="1"/>
          </p:cNvSpPr>
          <p:nvPr>
            <p:ph type="title"/>
          </p:nvPr>
        </p:nvSpPr>
        <p:spPr>
          <a:xfrm>
            <a:off x="457200" y="182880"/>
            <a:ext cx="10652760" cy="594360"/>
          </a:xfrm>
        </p:spPr>
        <p:txBody>
          <a:bodyPr/>
          <a:lstStyle/>
          <a:p>
            <a:r>
              <a:rPr lang="en-US"/>
              <a:t>Objective of Harm Reduction</a:t>
            </a:r>
          </a:p>
        </p:txBody>
      </p:sp>
      <p:sp>
        <p:nvSpPr>
          <p:cNvPr id="4" name="Text Placeholder 3">
            <a:extLst>
              <a:ext uri="{FF2B5EF4-FFF2-40B4-BE49-F238E27FC236}">
                <a16:creationId xmlns:a16="http://schemas.microsoft.com/office/drawing/2014/main" id="{12818DEC-A74E-4748-87CD-429C9FCF4CE0}"/>
              </a:ext>
            </a:extLst>
          </p:cNvPr>
          <p:cNvSpPr>
            <a:spLocks noGrp="1"/>
          </p:cNvSpPr>
          <p:nvPr>
            <p:ph type="body" sz="quarter" idx="16"/>
          </p:nvPr>
        </p:nvSpPr>
        <p:spPr/>
        <p:txBody>
          <a:bodyPr/>
          <a:lstStyle/>
          <a:p>
            <a:r>
              <a:rPr lang="en-US" sz="1000"/>
              <a:t>Source: (*) </a:t>
            </a:r>
            <a:r>
              <a:rPr lang="en-US" sz="1000">
                <a:hlinkClick r:id="rId4"/>
              </a:rPr>
              <a:t>WHO global report on trends in tobacco smoking 2000-2025</a:t>
            </a:r>
            <a:r>
              <a:rPr lang="en-US" sz="1000"/>
              <a:t> (Accessed: April 10, 2021)</a:t>
            </a:r>
          </a:p>
        </p:txBody>
      </p:sp>
      <p:sp>
        <p:nvSpPr>
          <p:cNvPr id="29" name="Arc 28"/>
          <p:cNvSpPr>
            <a:spLocks noChangeAspect="1"/>
          </p:cNvSpPr>
          <p:nvPr/>
        </p:nvSpPr>
        <p:spPr>
          <a:xfrm rot="10507968">
            <a:off x="911281" y="1852035"/>
            <a:ext cx="3819677" cy="3819677"/>
          </a:xfrm>
          <a:prstGeom prst="arc">
            <a:avLst>
              <a:gd name="adj1" fmla="val 6337643"/>
              <a:gd name="adj2" fmla="val 20463704"/>
            </a:avLst>
          </a:prstGeom>
          <a:ln w="38100">
            <a:solidFill>
              <a:srgbClr val="A9CDD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val 31"/>
          <p:cNvSpPr>
            <a:spLocks noChangeAspect="1"/>
          </p:cNvSpPr>
          <p:nvPr/>
        </p:nvSpPr>
        <p:spPr>
          <a:xfrm>
            <a:off x="3448963" y="1858917"/>
            <a:ext cx="548640" cy="548640"/>
          </a:xfrm>
          <a:prstGeom prst="ellipse">
            <a:avLst/>
          </a:prstGeom>
          <a:solidFill>
            <a:srgbClr val="0D52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Calibri"/>
                <a:ea typeface="+mn-ea"/>
                <a:cs typeface="+mn-cs"/>
              </a:rPr>
              <a:t>1</a:t>
            </a:r>
          </a:p>
        </p:txBody>
      </p:sp>
      <p:sp>
        <p:nvSpPr>
          <p:cNvPr id="33" name="Oval 32"/>
          <p:cNvSpPr>
            <a:spLocks noChangeAspect="1"/>
          </p:cNvSpPr>
          <p:nvPr/>
        </p:nvSpPr>
        <p:spPr>
          <a:xfrm>
            <a:off x="4419669" y="3531830"/>
            <a:ext cx="548640" cy="548640"/>
          </a:xfrm>
          <a:prstGeom prst="ellipse">
            <a:avLst/>
          </a:prstGeom>
          <a:solidFill>
            <a:srgbClr val="378B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Open Sans"/>
                <a:ea typeface="+mn-ea"/>
                <a:cs typeface="+mn-cs"/>
              </a:rPr>
              <a:t>2</a:t>
            </a:r>
          </a:p>
        </p:txBody>
      </p:sp>
      <p:sp>
        <p:nvSpPr>
          <p:cNvPr id="34" name="Oval 33"/>
          <p:cNvSpPr>
            <a:spLocks noChangeAspect="1"/>
          </p:cNvSpPr>
          <p:nvPr/>
        </p:nvSpPr>
        <p:spPr>
          <a:xfrm>
            <a:off x="3448963" y="5204742"/>
            <a:ext cx="548640" cy="548640"/>
          </a:xfrm>
          <a:prstGeom prst="ellipse">
            <a:avLst/>
          </a:prstGeom>
          <a:solidFill>
            <a:srgbClr val="67A0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prstClr val="white"/>
                </a:solidFill>
                <a:effectLst/>
                <a:uLnTx/>
                <a:uFillTx/>
                <a:latin typeface="Open Sans"/>
                <a:ea typeface="+mn-ea"/>
                <a:cs typeface="+mn-cs"/>
              </a:rPr>
              <a:t>3</a:t>
            </a:r>
          </a:p>
        </p:txBody>
      </p:sp>
      <p:sp>
        <p:nvSpPr>
          <p:cNvPr id="38" name="Rectangle 37"/>
          <p:cNvSpPr/>
          <p:nvPr/>
        </p:nvSpPr>
        <p:spPr bwMode="auto">
          <a:xfrm>
            <a:off x="4244018" y="1509481"/>
            <a:ext cx="6702778"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a:ln>
                  <a:noFill/>
                </a:ln>
                <a:solidFill>
                  <a:srgbClr val="0D5274"/>
                </a:solidFill>
                <a:effectLst/>
                <a:uLnTx/>
                <a:uFillTx/>
                <a:latin typeface="IQOS"/>
                <a:ea typeface="+mn-ea"/>
                <a:cs typeface="Arial" pitchFamily="34" charset="0"/>
              </a:rPr>
              <a:t>Smoking-Related Diseases</a:t>
            </a:r>
            <a:endParaRPr kumimoji="0" lang="en-US" sz="1600" b="1" i="0" u="none" strike="noStrike" kern="0" cap="none" spc="0" normalizeH="0" baseline="0" noProof="0">
              <a:ln>
                <a:noFill/>
              </a:ln>
              <a:solidFill>
                <a:srgbClr val="0D5274"/>
              </a:solidFill>
              <a:effectLst/>
              <a:uLnTx/>
              <a:uFillTx/>
              <a:latin typeface="IQOS"/>
              <a:ea typeface="+mn-ea"/>
              <a:cs typeface="Arial" pitchFamily="34" charset="0"/>
            </a:endParaRPr>
          </a:p>
          <a:p>
            <a:pPr marL="347663" marR="0" lvl="0" indent="0" algn="l" defTabSz="914400" rtl="0" eaLnBrk="1" fontAlgn="base"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Open Sans"/>
                <a:ea typeface="+mn-ea"/>
                <a:cs typeface="Arial" pitchFamily="34" charset="0"/>
              </a:rPr>
              <a:t>Smoking is addictive and causes a number of serious diseases</a:t>
            </a:r>
          </a:p>
        </p:txBody>
      </p:sp>
      <p:sp>
        <p:nvSpPr>
          <p:cNvPr id="39" name="Rectangle 38"/>
          <p:cNvSpPr/>
          <p:nvPr/>
        </p:nvSpPr>
        <p:spPr bwMode="auto">
          <a:xfrm>
            <a:off x="5224144" y="3338703"/>
            <a:ext cx="5911584"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a:ln>
                  <a:noFill/>
                </a:ln>
                <a:solidFill>
                  <a:srgbClr val="378BAD"/>
                </a:solidFill>
                <a:effectLst/>
                <a:uLnTx/>
                <a:uFillTx/>
                <a:latin typeface="IQOS"/>
                <a:ea typeface="+mn-ea"/>
                <a:cs typeface="Arial" pitchFamily="34" charset="0"/>
              </a:rPr>
              <a:t>Number of Smokers</a:t>
            </a:r>
          </a:p>
          <a:p>
            <a:pPr marL="347663" marR="0" lvl="0" indent="0" algn="l" defTabSz="914400" rtl="0" eaLnBrk="1" fontAlgn="base"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Open Sans"/>
                <a:ea typeface="+mn-ea"/>
                <a:cs typeface="Arial" pitchFamily="34" charset="0"/>
              </a:rPr>
              <a:t>Estimated that more than 1 billion people worldwide will continue to smoke in the foreseeable future</a:t>
            </a:r>
            <a:r>
              <a:rPr kumimoji="0" lang="en-US" sz="1600" b="0" i="0" u="none" strike="noStrike" kern="0" cap="none" spc="0" normalizeH="0" baseline="30000" noProof="0">
                <a:ln>
                  <a:noFill/>
                </a:ln>
                <a:solidFill>
                  <a:srgbClr val="000000"/>
                </a:solidFill>
                <a:effectLst/>
                <a:uLnTx/>
                <a:uFillTx/>
                <a:latin typeface="Open Sans"/>
                <a:ea typeface="+mn-ea"/>
                <a:cs typeface="Arial" pitchFamily="34" charset="0"/>
              </a:rPr>
              <a:t>*</a:t>
            </a:r>
          </a:p>
        </p:txBody>
      </p:sp>
      <p:sp>
        <p:nvSpPr>
          <p:cNvPr id="40" name="Rectangle 39"/>
          <p:cNvSpPr/>
          <p:nvPr/>
        </p:nvSpPr>
        <p:spPr bwMode="auto">
          <a:xfrm>
            <a:off x="4279014" y="5167925"/>
            <a:ext cx="6667782" cy="902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8900" tIns="38100" rIns="88900" bIns="38100" rtlCol="0" anchor="ctr"/>
          <a:lstStyle/>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1800" b="1" i="0" u="none" strike="noStrike" kern="0" cap="none" spc="0" normalizeH="0" baseline="0" noProof="0">
                <a:ln>
                  <a:noFill/>
                </a:ln>
                <a:solidFill>
                  <a:srgbClr val="67A0B0"/>
                </a:solidFill>
                <a:effectLst/>
                <a:uLnTx/>
                <a:uFillTx/>
                <a:latin typeface="IQOS"/>
                <a:ea typeface="+mn-ea"/>
                <a:cs typeface="Arial" pitchFamily="34" charset="0"/>
              </a:rPr>
              <a:t>Smoke-Free Alternatives</a:t>
            </a:r>
          </a:p>
          <a:p>
            <a:pPr marL="347663" marR="0" lvl="0" indent="0" algn="l" defTabSz="914400" rtl="0" eaLnBrk="1" fontAlgn="base" latinLnBrk="0" hangingPunct="1">
              <a:lnSpc>
                <a:spcPct val="90000"/>
              </a:lnSpc>
              <a:spcBef>
                <a:spcPts val="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Open Sans"/>
                <a:ea typeface="+mn-ea"/>
                <a:cs typeface="Arial" pitchFamily="34" charset="0"/>
              </a:rPr>
              <a:t>Offering smoke-free alternatives to adult smokers is a sensible, complementary addition to existing tobacco control strategies </a:t>
            </a:r>
          </a:p>
        </p:txBody>
      </p:sp>
      <p:grpSp>
        <p:nvGrpSpPr>
          <p:cNvPr id="21" name="World_2">
            <a:extLst>
              <a:ext uri="{FF2B5EF4-FFF2-40B4-BE49-F238E27FC236}">
                <a16:creationId xmlns:a16="http://schemas.microsoft.com/office/drawing/2014/main" id="{ACCF36E3-C232-4350-8F96-EA9D6F069C5A}"/>
              </a:ext>
            </a:extLst>
          </p:cNvPr>
          <p:cNvGrpSpPr>
            <a:grpSpLocks noChangeAspect="1"/>
          </p:cNvGrpSpPr>
          <p:nvPr/>
        </p:nvGrpSpPr>
        <p:grpSpPr>
          <a:xfrm>
            <a:off x="445354" y="2470988"/>
            <a:ext cx="3956942" cy="2440619"/>
            <a:chOff x="1177623" y="1241946"/>
            <a:chExt cx="7229398" cy="4778929"/>
          </a:xfrm>
          <a:solidFill>
            <a:schemeClr val="accent5">
              <a:lumMod val="40000"/>
              <a:lumOff val="60000"/>
            </a:schemeClr>
          </a:solidFill>
        </p:grpSpPr>
        <p:sp>
          <p:nvSpPr>
            <p:cNvPr id="22" name="Freeform 101">
              <a:extLst>
                <a:ext uri="{FF2B5EF4-FFF2-40B4-BE49-F238E27FC236}">
                  <a16:creationId xmlns:a16="http://schemas.microsoft.com/office/drawing/2014/main" id="{3AF9B774-FADF-4BF9-9377-AE58F0C6C663}"/>
                </a:ext>
              </a:extLst>
            </p:cNvPr>
            <p:cNvSpPr>
              <a:spLocks/>
            </p:cNvSpPr>
            <p:nvPr/>
          </p:nvSpPr>
          <p:spPr bwMode="auto">
            <a:xfrm>
              <a:off x="2802239" y="1922285"/>
              <a:ext cx="20344" cy="16557"/>
            </a:xfrm>
            <a:custGeom>
              <a:avLst/>
              <a:gdLst>
                <a:gd name="T0" fmla="*/ 3 w 6"/>
                <a:gd name="T1" fmla="*/ 0 h 5"/>
                <a:gd name="T2" fmla="*/ 1 w 6"/>
                <a:gd name="T3" fmla="*/ 4 h 5"/>
                <a:gd name="T4" fmla="*/ 6 w 6"/>
                <a:gd name="T5" fmla="*/ 3 h 5"/>
                <a:gd name="T6" fmla="*/ 3 w 6"/>
                <a:gd name="T7" fmla="*/ 0 h 5"/>
              </a:gdLst>
              <a:ahLst/>
              <a:cxnLst>
                <a:cxn ang="0">
                  <a:pos x="T0" y="T1"/>
                </a:cxn>
                <a:cxn ang="0">
                  <a:pos x="T2" y="T3"/>
                </a:cxn>
                <a:cxn ang="0">
                  <a:pos x="T4" y="T5"/>
                </a:cxn>
                <a:cxn ang="0">
                  <a:pos x="T6" y="T7"/>
                </a:cxn>
              </a:cxnLst>
              <a:rect l="0" t="0" r="r" b="b"/>
              <a:pathLst>
                <a:path w="6" h="5">
                  <a:moveTo>
                    <a:pt x="3" y="0"/>
                  </a:moveTo>
                  <a:cubicBezTo>
                    <a:pt x="2" y="2"/>
                    <a:pt x="0" y="2"/>
                    <a:pt x="1" y="4"/>
                  </a:cubicBezTo>
                  <a:cubicBezTo>
                    <a:pt x="2" y="5"/>
                    <a:pt x="5" y="5"/>
                    <a:pt x="6" y="3"/>
                  </a:cubicBezTo>
                  <a:cubicBezTo>
                    <a:pt x="4" y="3"/>
                    <a:pt x="5" y="0"/>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Freeform 102">
              <a:extLst>
                <a:ext uri="{FF2B5EF4-FFF2-40B4-BE49-F238E27FC236}">
                  <a16:creationId xmlns:a16="http://schemas.microsoft.com/office/drawing/2014/main" id="{D6D992E8-3322-4493-B235-1C7B302C1FF4}"/>
                </a:ext>
              </a:extLst>
            </p:cNvPr>
            <p:cNvSpPr>
              <a:spLocks/>
            </p:cNvSpPr>
            <p:nvPr/>
          </p:nvSpPr>
          <p:spPr bwMode="auto">
            <a:xfrm>
              <a:off x="5510902" y="2714007"/>
              <a:ext cx="300802" cy="189652"/>
            </a:xfrm>
            <a:custGeom>
              <a:avLst/>
              <a:gdLst>
                <a:gd name="T0" fmla="*/ 53 w 88"/>
                <a:gd name="T1" fmla="*/ 15 h 53"/>
                <a:gd name="T2" fmla="*/ 58 w 88"/>
                <a:gd name="T3" fmla="*/ 13 h 53"/>
                <a:gd name="T4" fmla="*/ 61 w 88"/>
                <a:gd name="T5" fmla="*/ 7 h 53"/>
                <a:gd name="T6" fmla="*/ 57 w 88"/>
                <a:gd name="T7" fmla="*/ 3 h 53"/>
                <a:gd name="T8" fmla="*/ 64 w 88"/>
                <a:gd name="T9" fmla="*/ 0 h 53"/>
                <a:gd name="T10" fmla="*/ 38 w 88"/>
                <a:gd name="T11" fmla="*/ 8 h 53"/>
                <a:gd name="T12" fmla="*/ 44 w 88"/>
                <a:gd name="T13" fmla="*/ 14 h 53"/>
                <a:gd name="T14" fmla="*/ 52 w 88"/>
                <a:gd name="T15" fmla="*/ 14 h 53"/>
                <a:gd name="T16" fmla="*/ 45 w 88"/>
                <a:gd name="T17" fmla="*/ 17 h 53"/>
                <a:gd name="T18" fmla="*/ 32 w 88"/>
                <a:gd name="T19" fmla="*/ 20 h 53"/>
                <a:gd name="T20" fmla="*/ 34 w 88"/>
                <a:gd name="T21" fmla="*/ 16 h 53"/>
                <a:gd name="T22" fmla="*/ 28 w 88"/>
                <a:gd name="T23" fmla="*/ 15 h 53"/>
                <a:gd name="T24" fmla="*/ 34 w 88"/>
                <a:gd name="T25" fmla="*/ 9 h 53"/>
                <a:gd name="T26" fmla="*/ 25 w 88"/>
                <a:gd name="T27" fmla="*/ 3 h 53"/>
                <a:gd name="T28" fmla="*/ 12 w 88"/>
                <a:gd name="T29" fmla="*/ 13 h 53"/>
                <a:gd name="T30" fmla="*/ 12 w 88"/>
                <a:gd name="T31" fmla="*/ 19 h 53"/>
                <a:gd name="T32" fmla="*/ 8 w 88"/>
                <a:gd name="T33" fmla="*/ 20 h 53"/>
                <a:gd name="T34" fmla="*/ 6 w 88"/>
                <a:gd name="T35" fmla="*/ 31 h 53"/>
                <a:gd name="T36" fmla="*/ 0 w 88"/>
                <a:gd name="T37" fmla="*/ 38 h 53"/>
                <a:gd name="T38" fmla="*/ 4 w 88"/>
                <a:gd name="T39" fmla="*/ 45 h 53"/>
                <a:gd name="T40" fmla="*/ 20 w 88"/>
                <a:gd name="T41" fmla="*/ 48 h 53"/>
                <a:gd name="T42" fmla="*/ 44 w 88"/>
                <a:gd name="T43" fmla="*/ 39 h 53"/>
                <a:gd name="T44" fmla="*/ 45 w 88"/>
                <a:gd name="T45" fmla="*/ 43 h 53"/>
                <a:gd name="T46" fmla="*/ 50 w 88"/>
                <a:gd name="T47" fmla="*/ 43 h 53"/>
                <a:gd name="T48" fmla="*/ 79 w 88"/>
                <a:gd name="T49" fmla="*/ 35 h 53"/>
                <a:gd name="T50" fmla="*/ 53 w 88"/>
                <a:gd name="T51"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53">
                  <a:moveTo>
                    <a:pt x="53" y="15"/>
                  </a:moveTo>
                  <a:cubicBezTo>
                    <a:pt x="55" y="14"/>
                    <a:pt x="55" y="13"/>
                    <a:pt x="58" y="13"/>
                  </a:cubicBezTo>
                  <a:cubicBezTo>
                    <a:pt x="58" y="10"/>
                    <a:pt x="59" y="8"/>
                    <a:pt x="61" y="7"/>
                  </a:cubicBezTo>
                  <a:cubicBezTo>
                    <a:pt x="59" y="6"/>
                    <a:pt x="58" y="5"/>
                    <a:pt x="57" y="3"/>
                  </a:cubicBezTo>
                  <a:cubicBezTo>
                    <a:pt x="60" y="2"/>
                    <a:pt x="63" y="2"/>
                    <a:pt x="64" y="0"/>
                  </a:cubicBezTo>
                  <a:cubicBezTo>
                    <a:pt x="54" y="1"/>
                    <a:pt x="47" y="6"/>
                    <a:pt x="38" y="8"/>
                  </a:cubicBezTo>
                  <a:cubicBezTo>
                    <a:pt x="40" y="10"/>
                    <a:pt x="44" y="10"/>
                    <a:pt x="44" y="14"/>
                  </a:cubicBezTo>
                  <a:cubicBezTo>
                    <a:pt x="46" y="13"/>
                    <a:pt x="51" y="12"/>
                    <a:pt x="52" y="14"/>
                  </a:cubicBezTo>
                  <a:cubicBezTo>
                    <a:pt x="52" y="19"/>
                    <a:pt x="48" y="16"/>
                    <a:pt x="45" y="17"/>
                  </a:cubicBezTo>
                  <a:cubicBezTo>
                    <a:pt x="39" y="19"/>
                    <a:pt x="37" y="25"/>
                    <a:pt x="32" y="20"/>
                  </a:cubicBezTo>
                  <a:cubicBezTo>
                    <a:pt x="33" y="20"/>
                    <a:pt x="33" y="18"/>
                    <a:pt x="34" y="16"/>
                  </a:cubicBezTo>
                  <a:cubicBezTo>
                    <a:pt x="32" y="14"/>
                    <a:pt x="29" y="15"/>
                    <a:pt x="28" y="15"/>
                  </a:cubicBezTo>
                  <a:cubicBezTo>
                    <a:pt x="26" y="12"/>
                    <a:pt x="33" y="11"/>
                    <a:pt x="34" y="9"/>
                  </a:cubicBezTo>
                  <a:cubicBezTo>
                    <a:pt x="29" y="9"/>
                    <a:pt x="23" y="8"/>
                    <a:pt x="25" y="3"/>
                  </a:cubicBezTo>
                  <a:cubicBezTo>
                    <a:pt x="18" y="3"/>
                    <a:pt x="17" y="10"/>
                    <a:pt x="12" y="13"/>
                  </a:cubicBezTo>
                  <a:cubicBezTo>
                    <a:pt x="15" y="14"/>
                    <a:pt x="12" y="16"/>
                    <a:pt x="12" y="19"/>
                  </a:cubicBezTo>
                  <a:cubicBezTo>
                    <a:pt x="12" y="19"/>
                    <a:pt x="10" y="20"/>
                    <a:pt x="8" y="20"/>
                  </a:cubicBezTo>
                  <a:cubicBezTo>
                    <a:pt x="7" y="23"/>
                    <a:pt x="5" y="26"/>
                    <a:pt x="6" y="31"/>
                  </a:cubicBezTo>
                  <a:cubicBezTo>
                    <a:pt x="1" y="30"/>
                    <a:pt x="4" y="37"/>
                    <a:pt x="0" y="38"/>
                  </a:cubicBezTo>
                  <a:cubicBezTo>
                    <a:pt x="3" y="39"/>
                    <a:pt x="3" y="43"/>
                    <a:pt x="4" y="45"/>
                  </a:cubicBezTo>
                  <a:cubicBezTo>
                    <a:pt x="10" y="47"/>
                    <a:pt x="14" y="47"/>
                    <a:pt x="20" y="48"/>
                  </a:cubicBezTo>
                  <a:cubicBezTo>
                    <a:pt x="25" y="40"/>
                    <a:pt x="37" y="42"/>
                    <a:pt x="44" y="39"/>
                  </a:cubicBezTo>
                  <a:cubicBezTo>
                    <a:pt x="43" y="41"/>
                    <a:pt x="45" y="41"/>
                    <a:pt x="45" y="43"/>
                  </a:cubicBezTo>
                  <a:cubicBezTo>
                    <a:pt x="47" y="44"/>
                    <a:pt x="47" y="42"/>
                    <a:pt x="50" y="43"/>
                  </a:cubicBezTo>
                  <a:cubicBezTo>
                    <a:pt x="55" y="51"/>
                    <a:pt x="88" y="53"/>
                    <a:pt x="79" y="35"/>
                  </a:cubicBezTo>
                  <a:cubicBezTo>
                    <a:pt x="69" y="30"/>
                    <a:pt x="60" y="23"/>
                    <a:pt x="53" y="1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Freeform 103">
              <a:extLst>
                <a:ext uri="{FF2B5EF4-FFF2-40B4-BE49-F238E27FC236}">
                  <a16:creationId xmlns:a16="http://schemas.microsoft.com/office/drawing/2014/main" id="{1E52CBDE-AAA4-49DF-ACFA-16E2E6481C78}"/>
                </a:ext>
              </a:extLst>
            </p:cNvPr>
            <p:cNvSpPr>
              <a:spLocks/>
            </p:cNvSpPr>
            <p:nvPr/>
          </p:nvSpPr>
          <p:spPr bwMode="auto">
            <a:xfrm>
              <a:off x="6015143" y="2864524"/>
              <a:ext cx="33423" cy="31609"/>
            </a:xfrm>
            <a:custGeom>
              <a:avLst/>
              <a:gdLst>
                <a:gd name="T0" fmla="*/ 10 w 10"/>
                <a:gd name="T1" fmla="*/ 6 h 9"/>
                <a:gd name="T2" fmla="*/ 6 w 10"/>
                <a:gd name="T3" fmla="*/ 0 h 9"/>
                <a:gd name="T4" fmla="*/ 1 w 10"/>
                <a:gd name="T5" fmla="*/ 1 h 9"/>
                <a:gd name="T6" fmla="*/ 1 w 10"/>
                <a:gd name="T7" fmla="*/ 8 h 9"/>
                <a:gd name="T8" fmla="*/ 7 w 10"/>
                <a:gd name="T9" fmla="*/ 9 h 9"/>
                <a:gd name="T10" fmla="*/ 10 w 10"/>
                <a:gd name="T11" fmla="*/ 6 h 9"/>
              </a:gdLst>
              <a:ahLst/>
              <a:cxnLst>
                <a:cxn ang="0">
                  <a:pos x="T0" y="T1"/>
                </a:cxn>
                <a:cxn ang="0">
                  <a:pos x="T2" y="T3"/>
                </a:cxn>
                <a:cxn ang="0">
                  <a:pos x="T4" y="T5"/>
                </a:cxn>
                <a:cxn ang="0">
                  <a:pos x="T6" y="T7"/>
                </a:cxn>
                <a:cxn ang="0">
                  <a:pos x="T8" y="T9"/>
                </a:cxn>
                <a:cxn ang="0">
                  <a:pos x="T10" y="T11"/>
                </a:cxn>
              </a:cxnLst>
              <a:rect l="0" t="0" r="r" b="b"/>
              <a:pathLst>
                <a:path w="10" h="9">
                  <a:moveTo>
                    <a:pt x="10" y="6"/>
                  </a:moveTo>
                  <a:cubicBezTo>
                    <a:pt x="7" y="5"/>
                    <a:pt x="5" y="3"/>
                    <a:pt x="6" y="0"/>
                  </a:cubicBezTo>
                  <a:cubicBezTo>
                    <a:pt x="4" y="0"/>
                    <a:pt x="2" y="0"/>
                    <a:pt x="1" y="1"/>
                  </a:cubicBezTo>
                  <a:cubicBezTo>
                    <a:pt x="0" y="4"/>
                    <a:pt x="1" y="6"/>
                    <a:pt x="1" y="8"/>
                  </a:cubicBezTo>
                  <a:cubicBezTo>
                    <a:pt x="4" y="6"/>
                    <a:pt x="4" y="8"/>
                    <a:pt x="7" y="9"/>
                  </a:cubicBezTo>
                  <a:cubicBezTo>
                    <a:pt x="6" y="6"/>
                    <a:pt x="10" y="8"/>
                    <a:pt x="10"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Freeform 104">
              <a:extLst>
                <a:ext uri="{FF2B5EF4-FFF2-40B4-BE49-F238E27FC236}">
                  <a16:creationId xmlns:a16="http://schemas.microsoft.com/office/drawing/2014/main" id="{A9AE19B7-5910-4F35-9FA1-07C4F74EDAF9}"/>
                </a:ext>
              </a:extLst>
            </p:cNvPr>
            <p:cNvSpPr>
              <a:spLocks/>
            </p:cNvSpPr>
            <p:nvPr/>
          </p:nvSpPr>
          <p:spPr bwMode="auto">
            <a:xfrm>
              <a:off x="5503636" y="2893123"/>
              <a:ext cx="30517" cy="21073"/>
            </a:xfrm>
            <a:custGeom>
              <a:avLst/>
              <a:gdLst>
                <a:gd name="T0" fmla="*/ 0 w 9"/>
                <a:gd name="T1" fmla="*/ 2 h 6"/>
                <a:gd name="T2" fmla="*/ 9 w 9"/>
                <a:gd name="T3" fmla="*/ 1 h 6"/>
                <a:gd name="T4" fmla="*/ 0 w 9"/>
                <a:gd name="T5" fmla="*/ 2 h 6"/>
              </a:gdLst>
              <a:ahLst/>
              <a:cxnLst>
                <a:cxn ang="0">
                  <a:pos x="T0" y="T1"/>
                </a:cxn>
                <a:cxn ang="0">
                  <a:pos x="T2" y="T3"/>
                </a:cxn>
                <a:cxn ang="0">
                  <a:pos x="T4" y="T5"/>
                </a:cxn>
              </a:cxnLst>
              <a:rect l="0" t="0" r="r" b="b"/>
              <a:pathLst>
                <a:path w="9" h="6">
                  <a:moveTo>
                    <a:pt x="0" y="2"/>
                  </a:moveTo>
                  <a:cubicBezTo>
                    <a:pt x="4" y="0"/>
                    <a:pt x="6" y="6"/>
                    <a:pt x="9" y="1"/>
                  </a:cubicBezTo>
                  <a:cubicBezTo>
                    <a:pt x="5" y="1"/>
                    <a:pt x="2" y="0"/>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Freeform 105">
              <a:extLst>
                <a:ext uri="{FF2B5EF4-FFF2-40B4-BE49-F238E27FC236}">
                  <a16:creationId xmlns:a16="http://schemas.microsoft.com/office/drawing/2014/main" id="{C4965145-3832-469B-AA48-9183F86302EF}"/>
                </a:ext>
              </a:extLst>
            </p:cNvPr>
            <p:cNvSpPr>
              <a:spLocks/>
            </p:cNvSpPr>
            <p:nvPr/>
          </p:nvSpPr>
          <p:spPr bwMode="auto">
            <a:xfrm>
              <a:off x="5894533" y="2718523"/>
              <a:ext cx="140956" cy="298024"/>
            </a:xfrm>
            <a:custGeom>
              <a:avLst/>
              <a:gdLst>
                <a:gd name="T0" fmla="*/ 36 w 41"/>
                <a:gd name="T1" fmla="*/ 61 h 84"/>
                <a:gd name="T2" fmla="*/ 37 w 41"/>
                <a:gd name="T3" fmla="*/ 57 h 84"/>
                <a:gd name="T4" fmla="*/ 33 w 41"/>
                <a:gd name="T5" fmla="*/ 55 h 84"/>
                <a:gd name="T6" fmla="*/ 33 w 41"/>
                <a:gd name="T7" fmla="*/ 35 h 84"/>
                <a:gd name="T8" fmla="*/ 19 w 41"/>
                <a:gd name="T9" fmla="*/ 23 h 84"/>
                <a:gd name="T10" fmla="*/ 24 w 41"/>
                <a:gd name="T11" fmla="*/ 19 h 84"/>
                <a:gd name="T12" fmla="*/ 33 w 41"/>
                <a:gd name="T13" fmla="*/ 12 h 84"/>
                <a:gd name="T14" fmla="*/ 36 w 41"/>
                <a:gd name="T15" fmla="*/ 1 h 84"/>
                <a:gd name="T16" fmla="*/ 26 w 41"/>
                <a:gd name="T17" fmla="*/ 0 h 84"/>
                <a:gd name="T18" fmla="*/ 0 w 41"/>
                <a:gd name="T19" fmla="*/ 20 h 84"/>
                <a:gd name="T20" fmla="*/ 6 w 41"/>
                <a:gd name="T21" fmla="*/ 26 h 84"/>
                <a:gd name="T22" fmla="*/ 16 w 41"/>
                <a:gd name="T23" fmla="*/ 51 h 84"/>
                <a:gd name="T24" fmla="*/ 21 w 41"/>
                <a:gd name="T25" fmla="*/ 55 h 84"/>
                <a:gd name="T26" fmla="*/ 16 w 41"/>
                <a:gd name="T27" fmla="*/ 55 h 84"/>
                <a:gd name="T28" fmla="*/ 12 w 41"/>
                <a:gd name="T29" fmla="*/ 75 h 84"/>
                <a:gd name="T30" fmla="*/ 18 w 41"/>
                <a:gd name="T31" fmla="*/ 75 h 84"/>
                <a:gd name="T32" fmla="*/ 41 w 41"/>
                <a:gd name="T33" fmla="*/ 80 h 84"/>
                <a:gd name="T34" fmla="*/ 41 w 41"/>
                <a:gd name="T35" fmla="*/ 64 h 84"/>
                <a:gd name="T36" fmla="*/ 36 w 41"/>
                <a:gd name="T37"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84">
                  <a:moveTo>
                    <a:pt x="36" y="61"/>
                  </a:moveTo>
                  <a:cubicBezTo>
                    <a:pt x="35" y="59"/>
                    <a:pt x="38" y="60"/>
                    <a:pt x="37" y="57"/>
                  </a:cubicBezTo>
                  <a:cubicBezTo>
                    <a:pt x="34" y="58"/>
                    <a:pt x="34" y="56"/>
                    <a:pt x="33" y="55"/>
                  </a:cubicBezTo>
                  <a:cubicBezTo>
                    <a:pt x="36" y="46"/>
                    <a:pt x="29" y="42"/>
                    <a:pt x="33" y="35"/>
                  </a:cubicBezTo>
                  <a:cubicBezTo>
                    <a:pt x="23" y="35"/>
                    <a:pt x="27" y="25"/>
                    <a:pt x="19" y="23"/>
                  </a:cubicBezTo>
                  <a:cubicBezTo>
                    <a:pt x="17" y="17"/>
                    <a:pt x="23" y="19"/>
                    <a:pt x="24" y="19"/>
                  </a:cubicBezTo>
                  <a:cubicBezTo>
                    <a:pt x="22" y="15"/>
                    <a:pt x="27" y="10"/>
                    <a:pt x="33" y="12"/>
                  </a:cubicBezTo>
                  <a:cubicBezTo>
                    <a:pt x="36" y="9"/>
                    <a:pt x="35" y="5"/>
                    <a:pt x="36" y="1"/>
                  </a:cubicBezTo>
                  <a:cubicBezTo>
                    <a:pt x="31" y="0"/>
                    <a:pt x="29" y="3"/>
                    <a:pt x="26" y="0"/>
                  </a:cubicBezTo>
                  <a:cubicBezTo>
                    <a:pt x="14" y="5"/>
                    <a:pt x="7" y="10"/>
                    <a:pt x="0" y="20"/>
                  </a:cubicBezTo>
                  <a:cubicBezTo>
                    <a:pt x="4" y="21"/>
                    <a:pt x="3" y="25"/>
                    <a:pt x="6" y="26"/>
                  </a:cubicBezTo>
                  <a:cubicBezTo>
                    <a:pt x="3" y="37"/>
                    <a:pt x="14" y="41"/>
                    <a:pt x="16" y="51"/>
                  </a:cubicBezTo>
                  <a:cubicBezTo>
                    <a:pt x="20" y="50"/>
                    <a:pt x="21" y="51"/>
                    <a:pt x="21" y="55"/>
                  </a:cubicBezTo>
                  <a:cubicBezTo>
                    <a:pt x="18" y="54"/>
                    <a:pt x="18" y="54"/>
                    <a:pt x="16" y="55"/>
                  </a:cubicBezTo>
                  <a:cubicBezTo>
                    <a:pt x="17" y="63"/>
                    <a:pt x="11" y="64"/>
                    <a:pt x="12" y="75"/>
                  </a:cubicBezTo>
                  <a:cubicBezTo>
                    <a:pt x="14" y="75"/>
                    <a:pt x="15" y="76"/>
                    <a:pt x="18" y="75"/>
                  </a:cubicBezTo>
                  <a:cubicBezTo>
                    <a:pt x="22" y="84"/>
                    <a:pt x="31" y="80"/>
                    <a:pt x="41" y="80"/>
                  </a:cubicBezTo>
                  <a:cubicBezTo>
                    <a:pt x="41" y="74"/>
                    <a:pt x="39" y="69"/>
                    <a:pt x="41" y="64"/>
                  </a:cubicBezTo>
                  <a:cubicBezTo>
                    <a:pt x="39" y="62"/>
                    <a:pt x="37" y="62"/>
                    <a:pt x="36" y="6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Freeform 106">
              <a:extLst>
                <a:ext uri="{FF2B5EF4-FFF2-40B4-BE49-F238E27FC236}">
                  <a16:creationId xmlns:a16="http://schemas.microsoft.com/office/drawing/2014/main" id="{CB021334-4F92-483B-AF88-BB8AD18C43A3}"/>
                </a:ext>
              </a:extLst>
            </p:cNvPr>
            <p:cNvSpPr>
              <a:spLocks/>
            </p:cNvSpPr>
            <p:nvPr/>
          </p:nvSpPr>
          <p:spPr bwMode="auto">
            <a:xfrm>
              <a:off x="3148088" y="1241946"/>
              <a:ext cx="1219189" cy="1867923"/>
            </a:xfrm>
            <a:custGeom>
              <a:avLst/>
              <a:gdLst>
                <a:gd name="T0" fmla="*/ 264 w 355"/>
                <a:gd name="T1" fmla="*/ 374 h 525"/>
                <a:gd name="T2" fmla="*/ 289 w 355"/>
                <a:gd name="T3" fmla="*/ 373 h 525"/>
                <a:gd name="T4" fmla="*/ 298 w 355"/>
                <a:gd name="T5" fmla="*/ 356 h 525"/>
                <a:gd name="T6" fmla="*/ 271 w 355"/>
                <a:gd name="T7" fmla="*/ 320 h 525"/>
                <a:gd name="T8" fmla="*/ 310 w 355"/>
                <a:gd name="T9" fmla="*/ 319 h 525"/>
                <a:gd name="T10" fmla="*/ 303 w 355"/>
                <a:gd name="T11" fmla="*/ 301 h 525"/>
                <a:gd name="T12" fmla="*/ 315 w 355"/>
                <a:gd name="T13" fmla="*/ 281 h 525"/>
                <a:gd name="T14" fmla="*/ 306 w 355"/>
                <a:gd name="T15" fmla="*/ 245 h 525"/>
                <a:gd name="T16" fmla="*/ 322 w 355"/>
                <a:gd name="T17" fmla="*/ 229 h 525"/>
                <a:gd name="T18" fmla="*/ 307 w 355"/>
                <a:gd name="T19" fmla="*/ 211 h 525"/>
                <a:gd name="T20" fmla="*/ 312 w 355"/>
                <a:gd name="T21" fmla="*/ 187 h 525"/>
                <a:gd name="T22" fmla="*/ 311 w 355"/>
                <a:gd name="T23" fmla="*/ 152 h 525"/>
                <a:gd name="T24" fmla="*/ 332 w 355"/>
                <a:gd name="T25" fmla="*/ 78 h 525"/>
                <a:gd name="T26" fmla="*/ 289 w 355"/>
                <a:gd name="T27" fmla="*/ 129 h 525"/>
                <a:gd name="T28" fmla="*/ 275 w 355"/>
                <a:gd name="T29" fmla="*/ 79 h 525"/>
                <a:gd name="T30" fmla="*/ 280 w 355"/>
                <a:gd name="T31" fmla="*/ 65 h 525"/>
                <a:gd name="T32" fmla="*/ 275 w 355"/>
                <a:gd name="T33" fmla="*/ 13 h 525"/>
                <a:gd name="T34" fmla="*/ 255 w 355"/>
                <a:gd name="T35" fmla="*/ 4 h 525"/>
                <a:gd name="T36" fmla="*/ 228 w 355"/>
                <a:gd name="T37" fmla="*/ 9 h 525"/>
                <a:gd name="T38" fmla="*/ 184 w 355"/>
                <a:gd name="T39" fmla="*/ 17 h 525"/>
                <a:gd name="T40" fmla="*/ 168 w 355"/>
                <a:gd name="T41" fmla="*/ 84 h 525"/>
                <a:gd name="T42" fmla="*/ 137 w 355"/>
                <a:gd name="T43" fmla="*/ 86 h 525"/>
                <a:gd name="T44" fmla="*/ 111 w 355"/>
                <a:gd name="T45" fmla="*/ 60 h 525"/>
                <a:gd name="T46" fmla="*/ 74 w 355"/>
                <a:gd name="T47" fmla="*/ 79 h 525"/>
                <a:gd name="T48" fmla="*/ 41 w 355"/>
                <a:gd name="T49" fmla="*/ 150 h 525"/>
                <a:gd name="T50" fmla="*/ 24 w 355"/>
                <a:gd name="T51" fmla="*/ 187 h 525"/>
                <a:gd name="T52" fmla="*/ 22 w 355"/>
                <a:gd name="T53" fmla="*/ 223 h 525"/>
                <a:gd name="T54" fmla="*/ 12 w 355"/>
                <a:gd name="T55" fmla="*/ 233 h 525"/>
                <a:gd name="T56" fmla="*/ 42 w 355"/>
                <a:gd name="T57" fmla="*/ 264 h 525"/>
                <a:gd name="T58" fmla="*/ 87 w 355"/>
                <a:gd name="T59" fmla="*/ 267 h 525"/>
                <a:gd name="T60" fmla="*/ 111 w 355"/>
                <a:gd name="T61" fmla="*/ 333 h 525"/>
                <a:gd name="T62" fmla="*/ 120 w 355"/>
                <a:gd name="T63" fmla="*/ 350 h 525"/>
                <a:gd name="T64" fmla="*/ 133 w 355"/>
                <a:gd name="T65" fmla="*/ 377 h 525"/>
                <a:gd name="T66" fmla="*/ 135 w 355"/>
                <a:gd name="T67" fmla="*/ 398 h 525"/>
                <a:gd name="T68" fmla="*/ 135 w 355"/>
                <a:gd name="T69" fmla="*/ 417 h 525"/>
                <a:gd name="T70" fmla="*/ 118 w 355"/>
                <a:gd name="T71" fmla="*/ 431 h 525"/>
                <a:gd name="T72" fmla="*/ 121 w 355"/>
                <a:gd name="T73" fmla="*/ 441 h 525"/>
                <a:gd name="T74" fmla="*/ 137 w 355"/>
                <a:gd name="T75" fmla="*/ 464 h 525"/>
                <a:gd name="T76" fmla="*/ 137 w 355"/>
                <a:gd name="T77" fmla="*/ 494 h 525"/>
                <a:gd name="T78" fmla="*/ 163 w 355"/>
                <a:gd name="T79" fmla="*/ 510 h 525"/>
                <a:gd name="T80" fmla="*/ 172 w 355"/>
                <a:gd name="T81" fmla="*/ 521 h 525"/>
                <a:gd name="T82" fmla="*/ 181 w 355"/>
                <a:gd name="T83" fmla="*/ 516 h 525"/>
                <a:gd name="T84" fmla="*/ 186 w 355"/>
                <a:gd name="T85" fmla="*/ 490 h 525"/>
                <a:gd name="T86" fmla="*/ 189 w 355"/>
                <a:gd name="T87" fmla="*/ 478 h 525"/>
                <a:gd name="T88" fmla="*/ 194 w 355"/>
                <a:gd name="T89" fmla="*/ 469 h 525"/>
                <a:gd name="T90" fmla="*/ 197 w 355"/>
                <a:gd name="T91" fmla="*/ 452 h 525"/>
                <a:gd name="T92" fmla="*/ 209 w 355"/>
                <a:gd name="T93" fmla="*/ 451 h 525"/>
                <a:gd name="T94" fmla="*/ 242 w 355"/>
                <a:gd name="T95" fmla="*/ 416 h 525"/>
                <a:gd name="T96" fmla="*/ 255 w 355"/>
                <a:gd name="T97" fmla="*/ 41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525">
                  <a:moveTo>
                    <a:pt x="299" y="380"/>
                  </a:moveTo>
                  <a:cubicBezTo>
                    <a:pt x="292" y="382"/>
                    <a:pt x="289" y="379"/>
                    <a:pt x="285" y="377"/>
                  </a:cubicBezTo>
                  <a:cubicBezTo>
                    <a:pt x="276" y="378"/>
                    <a:pt x="266" y="382"/>
                    <a:pt x="264" y="374"/>
                  </a:cubicBezTo>
                  <a:cubicBezTo>
                    <a:pt x="262" y="364"/>
                    <a:pt x="274" y="365"/>
                    <a:pt x="279" y="360"/>
                  </a:cubicBezTo>
                  <a:cubicBezTo>
                    <a:pt x="279" y="357"/>
                    <a:pt x="277" y="356"/>
                    <a:pt x="275" y="355"/>
                  </a:cubicBezTo>
                  <a:cubicBezTo>
                    <a:pt x="283" y="351"/>
                    <a:pt x="287" y="365"/>
                    <a:pt x="289" y="373"/>
                  </a:cubicBezTo>
                  <a:cubicBezTo>
                    <a:pt x="293" y="375"/>
                    <a:pt x="299" y="374"/>
                    <a:pt x="303" y="376"/>
                  </a:cubicBezTo>
                  <a:cubicBezTo>
                    <a:pt x="304" y="370"/>
                    <a:pt x="304" y="361"/>
                    <a:pt x="302" y="356"/>
                  </a:cubicBezTo>
                  <a:cubicBezTo>
                    <a:pt x="300" y="355"/>
                    <a:pt x="299" y="359"/>
                    <a:pt x="298" y="356"/>
                  </a:cubicBezTo>
                  <a:cubicBezTo>
                    <a:pt x="297" y="345"/>
                    <a:pt x="286" y="343"/>
                    <a:pt x="283" y="334"/>
                  </a:cubicBezTo>
                  <a:cubicBezTo>
                    <a:pt x="277" y="335"/>
                    <a:pt x="275" y="331"/>
                    <a:pt x="270" y="331"/>
                  </a:cubicBezTo>
                  <a:cubicBezTo>
                    <a:pt x="269" y="328"/>
                    <a:pt x="267" y="321"/>
                    <a:pt x="271" y="320"/>
                  </a:cubicBezTo>
                  <a:cubicBezTo>
                    <a:pt x="280" y="323"/>
                    <a:pt x="283" y="316"/>
                    <a:pt x="289" y="313"/>
                  </a:cubicBezTo>
                  <a:cubicBezTo>
                    <a:pt x="291" y="318"/>
                    <a:pt x="294" y="323"/>
                    <a:pt x="302" y="323"/>
                  </a:cubicBezTo>
                  <a:cubicBezTo>
                    <a:pt x="304" y="320"/>
                    <a:pt x="306" y="318"/>
                    <a:pt x="310" y="319"/>
                  </a:cubicBezTo>
                  <a:cubicBezTo>
                    <a:pt x="311" y="314"/>
                    <a:pt x="310" y="312"/>
                    <a:pt x="308" y="308"/>
                  </a:cubicBezTo>
                  <a:cubicBezTo>
                    <a:pt x="306" y="307"/>
                    <a:pt x="303" y="307"/>
                    <a:pt x="301" y="305"/>
                  </a:cubicBezTo>
                  <a:cubicBezTo>
                    <a:pt x="301" y="303"/>
                    <a:pt x="301" y="301"/>
                    <a:pt x="303" y="301"/>
                  </a:cubicBezTo>
                  <a:cubicBezTo>
                    <a:pt x="308" y="303"/>
                    <a:pt x="314" y="304"/>
                    <a:pt x="318" y="300"/>
                  </a:cubicBezTo>
                  <a:cubicBezTo>
                    <a:pt x="320" y="289"/>
                    <a:pt x="304" y="291"/>
                    <a:pt x="309" y="278"/>
                  </a:cubicBezTo>
                  <a:cubicBezTo>
                    <a:pt x="311" y="279"/>
                    <a:pt x="312" y="280"/>
                    <a:pt x="315" y="281"/>
                  </a:cubicBezTo>
                  <a:cubicBezTo>
                    <a:pt x="318" y="274"/>
                    <a:pt x="317" y="261"/>
                    <a:pt x="312" y="257"/>
                  </a:cubicBezTo>
                  <a:cubicBezTo>
                    <a:pt x="303" y="258"/>
                    <a:pt x="297" y="248"/>
                    <a:pt x="300" y="242"/>
                  </a:cubicBezTo>
                  <a:cubicBezTo>
                    <a:pt x="302" y="243"/>
                    <a:pt x="303" y="245"/>
                    <a:pt x="306" y="245"/>
                  </a:cubicBezTo>
                  <a:cubicBezTo>
                    <a:pt x="307" y="242"/>
                    <a:pt x="308" y="241"/>
                    <a:pt x="311" y="239"/>
                  </a:cubicBezTo>
                  <a:cubicBezTo>
                    <a:pt x="316" y="240"/>
                    <a:pt x="319" y="242"/>
                    <a:pt x="324" y="243"/>
                  </a:cubicBezTo>
                  <a:cubicBezTo>
                    <a:pt x="326" y="238"/>
                    <a:pt x="325" y="231"/>
                    <a:pt x="322" y="229"/>
                  </a:cubicBezTo>
                  <a:cubicBezTo>
                    <a:pt x="317" y="232"/>
                    <a:pt x="310" y="228"/>
                    <a:pt x="311" y="221"/>
                  </a:cubicBezTo>
                  <a:cubicBezTo>
                    <a:pt x="313" y="220"/>
                    <a:pt x="315" y="221"/>
                    <a:pt x="317" y="222"/>
                  </a:cubicBezTo>
                  <a:cubicBezTo>
                    <a:pt x="319" y="213"/>
                    <a:pt x="314" y="211"/>
                    <a:pt x="307" y="211"/>
                  </a:cubicBezTo>
                  <a:cubicBezTo>
                    <a:pt x="305" y="214"/>
                    <a:pt x="305" y="218"/>
                    <a:pt x="303" y="220"/>
                  </a:cubicBezTo>
                  <a:cubicBezTo>
                    <a:pt x="301" y="209"/>
                    <a:pt x="306" y="198"/>
                    <a:pt x="307" y="187"/>
                  </a:cubicBezTo>
                  <a:cubicBezTo>
                    <a:pt x="309" y="187"/>
                    <a:pt x="310" y="188"/>
                    <a:pt x="312" y="187"/>
                  </a:cubicBezTo>
                  <a:cubicBezTo>
                    <a:pt x="316" y="181"/>
                    <a:pt x="313" y="167"/>
                    <a:pt x="317" y="162"/>
                  </a:cubicBezTo>
                  <a:cubicBezTo>
                    <a:pt x="324" y="162"/>
                    <a:pt x="327" y="157"/>
                    <a:pt x="326" y="150"/>
                  </a:cubicBezTo>
                  <a:cubicBezTo>
                    <a:pt x="319" y="147"/>
                    <a:pt x="312" y="151"/>
                    <a:pt x="311" y="152"/>
                  </a:cubicBezTo>
                  <a:cubicBezTo>
                    <a:pt x="308" y="136"/>
                    <a:pt x="320" y="135"/>
                    <a:pt x="333" y="135"/>
                  </a:cubicBezTo>
                  <a:cubicBezTo>
                    <a:pt x="340" y="122"/>
                    <a:pt x="343" y="106"/>
                    <a:pt x="355" y="99"/>
                  </a:cubicBezTo>
                  <a:cubicBezTo>
                    <a:pt x="355" y="84"/>
                    <a:pt x="347" y="78"/>
                    <a:pt x="332" y="78"/>
                  </a:cubicBezTo>
                  <a:cubicBezTo>
                    <a:pt x="328" y="82"/>
                    <a:pt x="328" y="91"/>
                    <a:pt x="322" y="93"/>
                  </a:cubicBezTo>
                  <a:cubicBezTo>
                    <a:pt x="320" y="92"/>
                    <a:pt x="318" y="91"/>
                    <a:pt x="315" y="90"/>
                  </a:cubicBezTo>
                  <a:cubicBezTo>
                    <a:pt x="303" y="100"/>
                    <a:pt x="299" y="117"/>
                    <a:pt x="289" y="129"/>
                  </a:cubicBezTo>
                  <a:cubicBezTo>
                    <a:pt x="285" y="108"/>
                    <a:pt x="308" y="96"/>
                    <a:pt x="299" y="75"/>
                  </a:cubicBezTo>
                  <a:cubicBezTo>
                    <a:pt x="292" y="79"/>
                    <a:pt x="289" y="86"/>
                    <a:pt x="283" y="90"/>
                  </a:cubicBezTo>
                  <a:cubicBezTo>
                    <a:pt x="280" y="87"/>
                    <a:pt x="279" y="82"/>
                    <a:pt x="275" y="79"/>
                  </a:cubicBezTo>
                  <a:cubicBezTo>
                    <a:pt x="264" y="82"/>
                    <a:pt x="246" y="80"/>
                    <a:pt x="240" y="88"/>
                  </a:cubicBezTo>
                  <a:cubicBezTo>
                    <a:pt x="233" y="68"/>
                    <a:pt x="252" y="66"/>
                    <a:pt x="264" y="62"/>
                  </a:cubicBezTo>
                  <a:cubicBezTo>
                    <a:pt x="269" y="63"/>
                    <a:pt x="275" y="64"/>
                    <a:pt x="280" y="65"/>
                  </a:cubicBezTo>
                  <a:cubicBezTo>
                    <a:pt x="290" y="61"/>
                    <a:pt x="303" y="58"/>
                    <a:pt x="298" y="42"/>
                  </a:cubicBezTo>
                  <a:cubicBezTo>
                    <a:pt x="293" y="40"/>
                    <a:pt x="291" y="32"/>
                    <a:pt x="284" y="34"/>
                  </a:cubicBezTo>
                  <a:cubicBezTo>
                    <a:pt x="280" y="28"/>
                    <a:pt x="278" y="20"/>
                    <a:pt x="275" y="13"/>
                  </a:cubicBezTo>
                  <a:cubicBezTo>
                    <a:pt x="270" y="12"/>
                    <a:pt x="266" y="8"/>
                    <a:pt x="261" y="6"/>
                  </a:cubicBezTo>
                  <a:cubicBezTo>
                    <a:pt x="260" y="6"/>
                    <a:pt x="260" y="8"/>
                    <a:pt x="259" y="8"/>
                  </a:cubicBezTo>
                  <a:cubicBezTo>
                    <a:pt x="258" y="8"/>
                    <a:pt x="255" y="5"/>
                    <a:pt x="255" y="4"/>
                  </a:cubicBezTo>
                  <a:cubicBezTo>
                    <a:pt x="253" y="4"/>
                    <a:pt x="251" y="6"/>
                    <a:pt x="250" y="5"/>
                  </a:cubicBezTo>
                  <a:cubicBezTo>
                    <a:pt x="247" y="4"/>
                    <a:pt x="246" y="1"/>
                    <a:pt x="243" y="0"/>
                  </a:cubicBezTo>
                  <a:cubicBezTo>
                    <a:pt x="236" y="0"/>
                    <a:pt x="234" y="6"/>
                    <a:pt x="228" y="9"/>
                  </a:cubicBezTo>
                  <a:cubicBezTo>
                    <a:pt x="222" y="2"/>
                    <a:pt x="209" y="4"/>
                    <a:pt x="204" y="10"/>
                  </a:cubicBezTo>
                  <a:cubicBezTo>
                    <a:pt x="204" y="20"/>
                    <a:pt x="205" y="28"/>
                    <a:pt x="203" y="37"/>
                  </a:cubicBezTo>
                  <a:cubicBezTo>
                    <a:pt x="193" y="34"/>
                    <a:pt x="194" y="20"/>
                    <a:pt x="184" y="17"/>
                  </a:cubicBezTo>
                  <a:cubicBezTo>
                    <a:pt x="178" y="20"/>
                    <a:pt x="176" y="26"/>
                    <a:pt x="167" y="26"/>
                  </a:cubicBezTo>
                  <a:cubicBezTo>
                    <a:pt x="162" y="35"/>
                    <a:pt x="171" y="42"/>
                    <a:pt x="172" y="53"/>
                  </a:cubicBezTo>
                  <a:cubicBezTo>
                    <a:pt x="173" y="63"/>
                    <a:pt x="170" y="79"/>
                    <a:pt x="168" y="84"/>
                  </a:cubicBezTo>
                  <a:cubicBezTo>
                    <a:pt x="156" y="77"/>
                    <a:pt x="150" y="63"/>
                    <a:pt x="140" y="53"/>
                  </a:cubicBezTo>
                  <a:cubicBezTo>
                    <a:pt x="137" y="53"/>
                    <a:pt x="135" y="53"/>
                    <a:pt x="133" y="52"/>
                  </a:cubicBezTo>
                  <a:cubicBezTo>
                    <a:pt x="130" y="64"/>
                    <a:pt x="140" y="76"/>
                    <a:pt x="137" y="86"/>
                  </a:cubicBezTo>
                  <a:cubicBezTo>
                    <a:pt x="132" y="80"/>
                    <a:pt x="130" y="71"/>
                    <a:pt x="121" y="69"/>
                  </a:cubicBezTo>
                  <a:cubicBezTo>
                    <a:pt x="119" y="76"/>
                    <a:pt x="123" y="90"/>
                    <a:pt x="117" y="94"/>
                  </a:cubicBezTo>
                  <a:cubicBezTo>
                    <a:pt x="116" y="82"/>
                    <a:pt x="121" y="63"/>
                    <a:pt x="111" y="60"/>
                  </a:cubicBezTo>
                  <a:cubicBezTo>
                    <a:pt x="104" y="64"/>
                    <a:pt x="98" y="70"/>
                    <a:pt x="90" y="74"/>
                  </a:cubicBezTo>
                  <a:cubicBezTo>
                    <a:pt x="89" y="83"/>
                    <a:pt x="99" y="90"/>
                    <a:pt x="94" y="96"/>
                  </a:cubicBezTo>
                  <a:cubicBezTo>
                    <a:pt x="88" y="90"/>
                    <a:pt x="86" y="77"/>
                    <a:pt x="74" y="79"/>
                  </a:cubicBezTo>
                  <a:cubicBezTo>
                    <a:pt x="72" y="88"/>
                    <a:pt x="75" y="99"/>
                    <a:pt x="73" y="107"/>
                  </a:cubicBezTo>
                  <a:cubicBezTo>
                    <a:pt x="70" y="107"/>
                    <a:pt x="67" y="109"/>
                    <a:pt x="63" y="108"/>
                  </a:cubicBezTo>
                  <a:cubicBezTo>
                    <a:pt x="49" y="114"/>
                    <a:pt x="26" y="133"/>
                    <a:pt x="41" y="150"/>
                  </a:cubicBezTo>
                  <a:cubicBezTo>
                    <a:pt x="44" y="150"/>
                    <a:pt x="44" y="147"/>
                    <a:pt x="49" y="148"/>
                  </a:cubicBezTo>
                  <a:cubicBezTo>
                    <a:pt x="55" y="153"/>
                    <a:pt x="50" y="170"/>
                    <a:pt x="47" y="176"/>
                  </a:cubicBezTo>
                  <a:cubicBezTo>
                    <a:pt x="37" y="174"/>
                    <a:pt x="27" y="179"/>
                    <a:pt x="24" y="187"/>
                  </a:cubicBezTo>
                  <a:cubicBezTo>
                    <a:pt x="11" y="188"/>
                    <a:pt x="0" y="202"/>
                    <a:pt x="11" y="213"/>
                  </a:cubicBezTo>
                  <a:cubicBezTo>
                    <a:pt x="12" y="213"/>
                    <a:pt x="14" y="213"/>
                    <a:pt x="16" y="213"/>
                  </a:cubicBezTo>
                  <a:cubicBezTo>
                    <a:pt x="18" y="217"/>
                    <a:pt x="19" y="221"/>
                    <a:pt x="22" y="223"/>
                  </a:cubicBezTo>
                  <a:cubicBezTo>
                    <a:pt x="29" y="221"/>
                    <a:pt x="36" y="223"/>
                    <a:pt x="40" y="217"/>
                  </a:cubicBezTo>
                  <a:cubicBezTo>
                    <a:pt x="43" y="219"/>
                    <a:pt x="43" y="223"/>
                    <a:pt x="43" y="228"/>
                  </a:cubicBezTo>
                  <a:cubicBezTo>
                    <a:pt x="36" y="237"/>
                    <a:pt x="19" y="225"/>
                    <a:pt x="12" y="233"/>
                  </a:cubicBezTo>
                  <a:cubicBezTo>
                    <a:pt x="14" y="242"/>
                    <a:pt x="24" y="243"/>
                    <a:pt x="31" y="245"/>
                  </a:cubicBezTo>
                  <a:cubicBezTo>
                    <a:pt x="31" y="250"/>
                    <a:pt x="28" y="251"/>
                    <a:pt x="26" y="255"/>
                  </a:cubicBezTo>
                  <a:cubicBezTo>
                    <a:pt x="32" y="258"/>
                    <a:pt x="34" y="264"/>
                    <a:pt x="42" y="264"/>
                  </a:cubicBezTo>
                  <a:cubicBezTo>
                    <a:pt x="43" y="261"/>
                    <a:pt x="40" y="258"/>
                    <a:pt x="42" y="257"/>
                  </a:cubicBezTo>
                  <a:cubicBezTo>
                    <a:pt x="44" y="258"/>
                    <a:pt x="45" y="260"/>
                    <a:pt x="49" y="260"/>
                  </a:cubicBezTo>
                  <a:cubicBezTo>
                    <a:pt x="61" y="246"/>
                    <a:pt x="76" y="261"/>
                    <a:pt x="87" y="267"/>
                  </a:cubicBezTo>
                  <a:cubicBezTo>
                    <a:pt x="90" y="270"/>
                    <a:pt x="90" y="275"/>
                    <a:pt x="90" y="281"/>
                  </a:cubicBezTo>
                  <a:cubicBezTo>
                    <a:pt x="92" y="283"/>
                    <a:pt x="95" y="285"/>
                    <a:pt x="97" y="288"/>
                  </a:cubicBezTo>
                  <a:cubicBezTo>
                    <a:pt x="101" y="304"/>
                    <a:pt x="106" y="318"/>
                    <a:pt x="111" y="333"/>
                  </a:cubicBezTo>
                  <a:cubicBezTo>
                    <a:pt x="109" y="333"/>
                    <a:pt x="109" y="331"/>
                    <a:pt x="106" y="332"/>
                  </a:cubicBezTo>
                  <a:cubicBezTo>
                    <a:pt x="108" y="343"/>
                    <a:pt x="100" y="362"/>
                    <a:pt x="112" y="360"/>
                  </a:cubicBezTo>
                  <a:cubicBezTo>
                    <a:pt x="117" y="359"/>
                    <a:pt x="115" y="352"/>
                    <a:pt x="120" y="350"/>
                  </a:cubicBezTo>
                  <a:cubicBezTo>
                    <a:pt x="120" y="353"/>
                    <a:pt x="126" y="352"/>
                    <a:pt x="127" y="355"/>
                  </a:cubicBezTo>
                  <a:cubicBezTo>
                    <a:pt x="126" y="356"/>
                    <a:pt x="125" y="357"/>
                    <a:pt x="125" y="359"/>
                  </a:cubicBezTo>
                  <a:cubicBezTo>
                    <a:pt x="130" y="362"/>
                    <a:pt x="131" y="371"/>
                    <a:pt x="133" y="377"/>
                  </a:cubicBezTo>
                  <a:cubicBezTo>
                    <a:pt x="128" y="373"/>
                    <a:pt x="120" y="366"/>
                    <a:pt x="112" y="369"/>
                  </a:cubicBezTo>
                  <a:cubicBezTo>
                    <a:pt x="115" y="379"/>
                    <a:pt x="126" y="381"/>
                    <a:pt x="134" y="386"/>
                  </a:cubicBezTo>
                  <a:cubicBezTo>
                    <a:pt x="132" y="392"/>
                    <a:pt x="134" y="393"/>
                    <a:pt x="135" y="398"/>
                  </a:cubicBezTo>
                  <a:cubicBezTo>
                    <a:pt x="131" y="398"/>
                    <a:pt x="133" y="404"/>
                    <a:pt x="131" y="407"/>
                  </a:cubicBezTo>
                  <a:cubicBezTo>
                    <a:pt x="126" y="408"/>
                    <a:pt x="125" y="402"/>
                    <a:pt x="121" y="405"/>
                  </a:cubicBezTo>
                  <a:cubicBezTo>
                    <a:pt x="123" y="412"/>
                    <a:pt x="132" y="412"/>
                    <a:pt x="135" y="417"/>
                  </a:cubicBezTo>
                  <a:cubicBezTo>
                    <a:pt x="134" y="418"/>
                    <a:pt x="135" y="422"/>
                    <a:pt x="134" y="422"/>
                  </a:cubicBezTo>
                  <a:cubicBezTo>
                    <a:pt x="129" y="420"/>
                    <a:pt x="122" y="416"/>
                    <a:pt x="117" y="421"/>
                  </a:cubicBezTo>
                  <a:cubicBezTo>
                    <a:pt x="119" y="426"/>
                    <a:pt x="117" y="427"/>
                    <a:pt x="118" y="431"/>
                  </a:cubicBezTo>
                  <a:cubicBezTo>
                    <a:pt x="119" y="433"/>
                    <a:pt x="124" y="430"/>
                    <a:pt x="124" y="434"/>
                  </a:cubicBezTo>
                  <a:cubicBezTo>
                    <a:pt x="124" y="438"/>
                    <a:pt x="118" y="435"/>
                    <a:pt x="118" y="439"/>
                  </a:cubicBezTo>
                  <a:cubicBezTo>
                    <a:pt x="117" y="442"/>
                    <a:pt x="122" y="439"/>
                    <a:pt x="121" y="441"/>
                  </a:cubicBezTo>
                  <a:cubicBezTo>
                    <a:pt x="117" y="445"/>
                    <a:pt x="121" y="453"/>
                    <a:pt x="125" y="454"/>
                  </a:cubicBezTo>
                  <a:cubicBezTo>
                    <a:pt x="126" y="458"/>
                    <a:pt x="127" y="463"/>
                    <a:pt x="126" y="469"/>
                  </a:cubicBezTo>
                  <a:cubicBezTo>
                    <a:pt x="130" y="471"/>
                    <a:pt x="132" y="461"/>
                    <a:pt x="137" y="464"/>
                  </a:cubicBezTo>
                  <a:cubicBezTo>
                    <a:pt x="136" y="470"/>
                    <a:pt x="129" y="470"/>
                    <a:pt x="129" y="478"/>
                  </a:cubicBezTo>
                  <a:cubicBezTo>
                    <a:pt x="134" y="479"/>
                    <a:pt x="133" y="485"/>
                    <a:pt x="138" y="487"/>
                  </a:cubicBezTo>
                  <a:cubicBezTo>
                    <a:pt x="137" y="489"/>
                    <a:pt x="137" y="491"/>
                    <a:pt x="137" y="494"/>
                  </a:cubicBezTo>
                  <a:cubicBezTo>
                    <a:pt x="138" y="496"/>
                    <a:pt x="142" y="495"/>
                    <a:pt x="143" y="497"/>
                  </a:cubicBezTo>
                  <a:cubicBezTo>
                    <a:pt x="139" y="506"/>
                    <a:pt x="150" y="507"/>
                    <a:pt x="151" y="515"/>
                  </a:cubicBezTo>
                  <a:cubicBezTo>
                    <a:pt x="154" y="512"/>
                    <a:pt x="160" y="512"/>
                    <a:pt x="163" y="510"/>
                  </a:cubicBezTo>
                  <a:cubicBezTo>
                    <a:pt x="164" y="513"/>
                    <a:pt x="162" y="514"/>
                    <a:pt x="163" y="516"/>
                  </a:cubicBezTo>
                  <a:cubicBezTo>
                    <a:pt x="167" y="517"/>
                    <a:pt x="169" y="520"/>
                    <a:pt x="169" y="525"/>
                  </a:cubicBezTo>
                  <a:cubicBezTo>
                    <a:pt x="172" y="525"/>
                    <a:pt x="170" y="522"/>
                    <a:pt x="172" y="521"/>
                  </a:cubicBezTo>
                  <a:cubicBezTo>
                    <a:pt x="175" y="521"/>
                    <a:pt x="175" y="525"/>
                    <a:pt x="179" y="525"/>
                  </a:cubicBezTo>
                  <a:cubicBezTo>
                    <a:pt x="180" y="521"/>
                    <a:pt x="178" y="519"/>
                    <a:pt x="177" y="516"/>
                  </a:cubicBezTo>
                  <a:cubicBezTo>
                    <a:pt x="179" y="516"/>
                    <a:pt x="180" y="516"/>
                    <a:pt x="181" y="516"/>
                  </a:cubicBezTo>
                  <a:cubicBezTo>
                    <a:pt x="180" y="513"/>
                    <a:pt x="180" y="509"/>
                    <a:pt x="179" y="507"/>
                  </a:cubicBezTo>
                  <a:cubicBezTo>
                    <a:pt x="188" y="505"/>
                    <a:pt x="181" y="491"/>
                    <a:pt x="179" y="490"/>
                  </a:cubicBezTo>
                  <a:cubicBezTo>
                    <a:pt x="182" y="489"/>
                    <a:pt x="182" y="489"/>
                    <a:pt x="186" y="490"/>
                  </a:cubicBezTo>
                  <a:cubicBezTo>
                    <a:pt x="186" y="488"/>
                    <a:pt x="186" y="486"/>
                    <a:pt x="186" y="484"/>
                  </a:cubicBezTo>
                  <a:cubicBezTo>
                    <a:pt x="187" y="485"/>
                    <a:pt x="188" y="485"/>
                    <a:pt x="189" y="484"/>
                  </a:cubicBezTo>
                  <a:cubicBezTo>
                    <a:pt x="189" y="482"/>
                    <a:pt x="189" y="480"/>
                    <a:pt x="189" y="478"/>
                  </a:cubicBezTo>
                  <a:cubicBezTo>
                    <a:pt x="191" y="479"/>
                    <a:pt x="192" y="478"/>
                    <a:pt x="193" y="477"/>
                  </a:cubicBezTo>
                  <a:cubicBezTo>
                    <a:pt x="194" y="472"/>
                    <a:pt x="189" y="472"/>
                    <a:pt x="189" y="469"/>
                  </a:cubicBezTo>
                  <a:cubicBezTo>
                    <a:pt x="190" y="469"/>
                    <a:pt x="192" y="469"/>
                    <a:pt x="194" y="469"/>
                  </a:cubicBezTo>
                  <a:cubicBezTo>
                    <a:pt x="195" y="464"/>
                    <a:pt x="191" y="461"/>
                    <a:pt x="192" y="459"/>
                  </a:cubicBezTo>
                  <a:cubicBezTo>
                    <a:pt x="195" y="460"/>
                    <a:pt x="196" y="460"/>
                    <a:pt x="198" y="459"/>
                  </a:cubicBezTo>
                  <a:cubicBezTo>
                    <a:pt x="198" y="456"/>
                    <a:pt x="197" y="455"/>
                    <a:pt x="197" y="452"/>
                  </a:cubicBezTo>
                  <a:cubicBezTo>
                    <a:pt x="199" y="451"/>
                    <a:pt x="203" y="451"/>
                    <a:pt x="205" y="450"/>
                  </a:cubicBezTo>
                  <a:cubicBezTo>
                    <a:pt x="208" y="448"/>
                    <a:pt x="209" y="443"/>
                    <a:pt x="209" y="441"/>
                  </a:cubicBezTo>
                  <a:cubicBezTo>
                    <a:pt x="214" y="441"/>
                    <a:pt x="208" y="448"/>
                    <a:pt x="209" y="451"/>
                  </a:cubicBezTo>
                  <a:cubicBezTo>
                    <a:pt x="211" y="452"/>
                    <a:pt x="214" y="446"/>
                    <a:pt x="218" y="450"/>
                  </a:cubicBezTo>
                  <a:cubicBezTo>
                    <a:pt x="219" y="447"/>
                    <a:pt x="221" y="445"/>
                    <a:pt x="221" y="441"/>
                  </a:cubicBezTo>
                  <a:cubicBezTo>
                    <a:pt x="234" y="444"/>
                    <a:pt x="232" y="420"/>
                    <a:pt x="242" y="416"/>
                  </a:cubicBezTo>
                  <a:cubicBezTo>
                    <a:pt x="243" y="413"/>
                    <a:pt x="239" y="409"/>
                    <a:pt x="242" y="408"/>
                  </a:cubicBezTo>
                  <a:cubicBezTo>
                    <a:pt x="244" y="411"/>
                    <a:pt x="245" y="417"/>
                    <a:pt x="251" y="417"/>
                  </a:cubicBezTo>
                  <a:cubicBezTo>
                    <a:pt x="254" y="416"/>
                    <a:pt x="253" y="412"/>
                    <a:pt x="255" y="410"/>
                  </a:cubicBezTo>
                  <a:cubicBezTo>
                    <a:pt x="266" y="412"/>
                    <a:pt x="280" y="404"/>
                    <a:pt x="284" y="394"/>
                  </a:cubicBezTo>
                  <a:cubicBezTo>
                    <a:pt x="292" y="392"/>
                    <a:pt x="297" y="387"/>
                    <a:pt x="299" y="3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Freeform 107">
              <a:extLst>
                <a:ext uri="{FF2B5EF4-FFF2-40B4-BE49-F238E27FC236}">
                  <a16:creationId xmlns:a16="http://schemas.microsoft.com/office/drawing/2014/main" id="{CB903B22-B835-48C3-8168-1600189D2249}"/>
                </a:ext>
              </a:extLst>
            </p:cNvPr>
            <p:cNvSpPr>
              <a:spLocks/>
            </p:cNvSpPr>
            <p:nvPr/>
          </p:nvSpPr>
          <p:spPr bwMode="auto">
            <a:xfrm>
              <a:off x="2792067" y="1309679"/>
              <a:ext cx="607415" cy="850424"/>
            </a:xfrm>
            <a:custGeom>
              <a:avLst/>
              <a:gdLst>
                <a:gd name="T0" fmla="*/ 13 w 177"/>
                <a:gd name="T1" fmla="*/ 90 h 239"/>
                <a:gd name="T2" fmla="*/ 14 w 177"/>
                <a:gd name="T3" fmla="*/ 101 h 239"/>
                <a:gd name="T4" fmla="*/ 38 w 177"/>
                <a:gd name="T5" fmla="*/ 89 h 239"/>
                <a:gd name="T6" fmla="*/ 48 w 177"/>
                <a:gd name="T7" fmla="*/ 103 h 239"/>
                <a:gd name="T8" fmla="*/ 80 w 177"/>
                <a:gd name="T9" fmla="*/ 103 h 239"/>
                <a:gd name="T10" fmla="*/ 59 w 177"/>
                <a:gd name="T11" fmla="*/ 140 h 239"/>
                <a:gd name="T12" fmla="*/ 34 w 177"/>
                <a:gd name="T13" fmla="*/ 142 h 239"/>
                <a:gd name="T14" fmla="*/ 55 w 177"/>
                <a:gd name="T15" fmla="*/ 169 h 239"/>
                <a:gd name="T16" fmla="*/ 31 w 177"/>
                <a:gd name="T17" fmla="*/ 164 h 239"/>
                <a:gd name="T18" fmla="*/ 31 w 177"/>
                <a:gd name="T19" fmla="*/ 184 h 239"/>
                <a:gd name="T20" fmla="*/ 38 w 177"/>
                <a:gd name="T21" fmla="*/ 201 h 239"/>
                <a:gd name="T22" fmla="*/ 46 w 177"/>
                <a:gd name="T23" fmla="*/ 209 h 239"/>
                <a:gd name="T24" fmla="*/ 21 w 177"/>
                <a:gd name="T25" fmla="*/ 193 h 239"/>
                <a:gd name="T26" fmla="*/ 15 w 177"/>
                <a:gd name="T27" fmla="*/ 217 h 239"/>
                <a:gd name="T28" fmla="*/ 11 w 177"/>
                <a:gd name="T29" fmla="*/ 229 h 239"/>
                <a:gd name="T30" fmla="*/ 22 w 177"/>
                <a:gd name="T31" fmla="*/ 229 h 239"/>
                <a:gd name="T32" fmla="*/ 55 w 177"/>
                <a:gd name="T33" fmla="*/ 233 h 239"/>
                <a:gd name="T34" fmla="*/ 59 w 177"/>
                <a:gd name="T35" fmla="*/ 229 h 239"/>
                <a:gd name="T36" fmla="*/ 79 w 177"/>
                <a:gd name="T37" fmla="*/ 215 h 239"/>
                <a:gd name="T38" fmla="*/ 60 w 177"/>
                <a:gd name="T39" fmla="*/ 205 h 239"/>
                <a:gd name="T40" fmla="*/ 79 w 177"/>
                <a:gd name="T41" fmla="*/ 192 h 239"/>
                <a:gd name="T42" fmla="*/ 88 w 177"/>
                <a:gd name="T43" fmla="*/ 182 h 239"/>
                <a:gd name="T44" fmla="*/ 94 w 177"/>
                <a:gd name="T45" fmla="*/ 173 h 239"/>
                <a:gd name="T46" fmla="*/ 84 w 177"/>
                <a:gd name="T47" fmla="*/ 149 h 239"/>
                <a:gd name="T48" fmla="*/ 107 w 177"/>
                <a:gd name="T49" fmla="*/ 145 h 239"/>
                <a:gd name="T50" fmla="*/ 124 w 177"/>
                <a:gd name="T51" fmla="*/ 113 h 239"/>
                <a:gd name="T52" fmla="*/ 148 w 177"/>
                <a:gd name="T53" fmla="*/ 85 h 239"/>
                <a:gd name="T54" fmla="*/ 154 w 177"/>
                <a:gd name="T55" fmla="*/ 76 h 239"/>
                <a:gd name="T56" fmla="*/ 141 w 177"/>
                <a:gd name="T57" fmla="*/ 71 h 239"/>
                <a:gd name="T58" fmla="*/ 161 w 177"/>
                <a:gd name="T59" fmla="*/ 56 h 239"/>
                <a:gd name="T60" fmla="*/ 174 w 177"/>
                <a:gd name="T61" fmla="*/ 42 h 239"/>
                <a:gd name="T62" fmla="*/ 154 w 177"/>
                <a:gd name="T63" fmla="*/ 14 h 239"/>
                <a:gd name="T64" fmla="*/ 121 w 177"/>
                <a:gd name="T65" fmla="*/ 0 h 239"/>
                <a:gd name="T66" fmla="*/ 118 w 177"/>
                <a:gd name="T67" fmla="*/ 13 h 239"/>
                <a:gd name="T68" fmla="*/ 105 w 177"/>
                <a:gd name="T69" fmla="*/ 17 h 239"/>
                <a:gd name="T70" fmla="*/ 90 w 177"/>
                <a:gd name="T71" fmla="*/ 28 h 239"/>
                <a:gd name="T72" fmla="*/ 62 w 177"/>
                <a:gd name="T73" fmla="*/ 18 h 239"/>
                <a:gd name="T74" fmla="*/ 28 w 177"/>
                <a:gd name="T75" fmla="*/ 53 h 239"/>
                <a:gd name="T76" fmla="*/ 3 w 177"/>
                <a:gd name="T77" fmla="*/ 55 h 239"/>
                <a:gd name="T78" fmla="*/ 4 w 177"/>
                <a:gd name="T79" fmla="*/ 7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7" h="239">
                  <a:moveTo>
                    <a:pt x="11" y="79"/>
                  </a:moveTo>
                  <a:cubicBezTo>
                    <a:pt x="12" y="83"/>
                    <a:pt x="12" y="87"/>
                    <a:pt x="13" y="90"/>
                  </a:cubicBezTo>
                  <a:cubicBezTo>
                    <a:pt x="11" y="89"/>
                    <a:pt x="12" y="92"/>
                    <a:pt x="10" y="93"/>
                  </a:cubicBezTo>
                  <a:cubicBezTo>
                    <a:pt x="12" y="95"/>
                    <a:pt x="10" y="101"/>
                    <a:pt x="14" y="101"/>
                  </a:cubicBezTo>
                  <a:cubicBezTo>
                    <a:pt x="18" y="92"/>
                    <a:pt x="24" y="85"/>
                    <a:pt x="32" y="81"/>
                  </a:cubicBezTo>
                  <a:cubicBezTo>
                    <a:pt x="35" y="81"/>
                    <a:pt x="38" y="85"/>
                    <a:pt x="38" y="89"/>
                  </a:cubicBezTo>
                  <a:cubicBezTo>
                    <a:pt x="34" y="93"/>
                    <a:pt x="34" y="105"/>
                    <a:pt x="35" y="112"/>
                  </a:cubicBezTo>
                  <a:cubicBezTo>
                    <a:pt x="36" y="106"/>
                    <a:pt x="44" y="103"/>
                    <a:pt x="48" y="103"/>
                  </a:cubicBezTo>
                  <a:cubicBezTo>
                    <a:pt x="48" y="105"/>
                    <a:pt x="51" y="104"/>
                    <a:pt x="50" y="107"/>
                  </a:cubicBezTo>
                  <a:cubicBezTo>
                    <a:pt x="62" y="105"/>
                    <a:pt x="73" y="84"/>
                    <a:pt x="80" y="103"/>
                  </a:cubicBezTo>
                  <a:cubicBezTo>
                    <a:pt x="66" y="107"/>
                    <a:pt x="54" y="112"/>
                    <a:pt x="53" y="129"/>
                  </a:cubicBezTo>
                  <a:cubicBezTo>
                    <a:pt x="55" y="132"/>
                    <a:pt x="63" y="136"/>
                    <a:pt x="59" y="140"/>
                  </a:cubicBezTo>
                  <a:cubicBezTo>
                    <a:pt x="53" y="129"/>
                    <a:pt x="48" y="119"/>
                    <a:pt x="31" y="120"/>
                  </a:cubicBezTo>
                  <a:cubicBezTo>
                    <a:pt x="28" y="130"/>
                    <a:pt x="32" y="133"/>
                    <a:pt x="34" y="142"/>
                  </a:cubicBezTo>
                  <a:cubicBezTo>
                    <a:pt x="36" y="142"/>
                    <a:pt x="36" y="141"/>
                    <a:pt x="36" y="140"/>
                  </a:cubicBezTo>
                  <a:cubicBezTo>
                    <a:pt x="39" y="154"/>
                    <a:pt x="49" y="158"/>
                    <a:pt x="55" y="169"/>
                  </a:cubicBezTo>
                  <a:cubicBezTo>
                    <a:pt x="54" y="169"/>
                    <a:pt x="54" y="170"/>
                    <a:pt x="53" y="171"/>
                  </a:cubicBezTo>
                  <a:cubicBezTo>
                    <a:pt x="48" y="165"/>
                    <a:pt x="38" y="162"/>
                    <a:pt x="31" y="164"/>
                  </a:cubicBezTo>
                  <a:cubicBezTo>
                    <a:pt x="28" y="171"/>
                    <a:pt x="25" y="178"/>
                    <a:pt x="27" y="187"/>
                  </a:cubicBezTo>
                  <a:cubicBezTo>
                    <a:pt x="29" y="187"/>
                    <a:pt x="29" y="184"/>
                    <a:pt x="31" y="184"/>
                  </a:cubicBezTo>
                  <a:cubicBezTo>
                    <a:pt x="33" y="186"/>
                    <a:pt x="36" y="186"/>
                    <a:pt x="38" y="188"/>
                  </a:cubicBezTo>
                  <a:cubicBezTo>
                    <a:pt x="38" y="194"/>
                    <a:pt x="37" y="195"/>
                    <a:pt x="38" y="201"/>
                  </a:cubicBezTo>
                  <a:cubicBezTo>
                    <a:pt x="41" y="203"/>
                    <a:pt x="45" y="203"/>
                    <a:pt x="48" y="202"/>
                  </a:cubicBezTo>
                  <a:cubicBezTo>
                    <a:pt x="46" y="205"/>
                    <a:pt x="48" y="208"/>
                    <a:pt x="46" y="209"/>
                  </a:cubicBezTo>
                  <a:cubicBezTo>
                    <a:pt x="35" y="210"/>
                    <a:pt x="36" y="199"/>
                    <a:pt x="30" y="194"/>
                  </a:cubicBezTo>
                  <a:cubicBezTo>
                    <a:pt x="27" y="195"/>
                    <a:pt x="25" y="193"/>
                    <a:pt x="21" y="193"/>
                  </a:cubicBezTo>
                  <a:cubicBezTo>
                    <a:pt x="17" y="199"/>
                    <a:pt x="22" y="206"/>
                    <a:pt x="25" y="211"/>
                  </a:cubicBezTo>
                  <a:cubicBezTo>
                    <a:pt x="20" y="211"/>
                    <a:pt x="16" y="216"/>
                    <a:pt x="15" y="217"/>
                  </a:cubicBezTo>
                  <a:cubicBezTo>
                    <a:pt x="15" y="217"/>
                    <a:pt x="14" y="216"/>
                    <a:pt x="13" y="217"/>
                  </a:cubicBezTo>
                  <a:cubicBezTo>
                    <a:pt x="12" y="219"/>
                    <a:pt x="13" y="223"/>
                    <a:pt x="11" y="229"/>
                  </a:cubicBezTo>
                  <a:cubicBezTo>
                    <a:pt x="14" y="230"/>
                    <a:pt x="15" y="232"/>
                    <a:pt x="19" y="233"/>
                  </a:cubicBezTo>
                  <a:cubicBezTo>
                    <a:pt x="21" y="232"/>
                    <a:pt x="20" y="229"/>
                    <a:pt x="22" y="229"/>
                  </a:cubicBezTo>
                  <a:cubicBezTo>
                    <a:pt x="26" y="235"/>
                    <a:pt x="45" y="236"/>
                    <a:pt x="43" y="228"/>
                  </a:cubicBezTo>
                  <a:cubicBezTo>
                    <a:pt x="44" y="232"/>
                    <a:pt x="49" y="233"/>
                    <a:pt x="55" y="233"/>
                  </a:cubicBezTo>
                  <a:cubicBezTo>
                    <a:pt x="56" y="230"/>
                    <a:pt x="52" y="228"/>
                    <a:pt x="55" y="227"/>
                  </a:cubicBezTo>
                  <a:cubicBezTo>
                    <a:pt x="56" y="228"/>
                    <a:pt x="58" y="228"/>
                    <a:pt x="59" y="229"/>
                  </a:cubicBezTo>
                  <a:cubicBezTo>
                    <a:pt x="60" y="232"/>
                    <a:pt x="61" y="235"/>
                    <a:pt x="61" y="239"/>
                  </a:cubicBezTo>
                  <a:cubicBezTo>
                    <a:pt x="71" y="236"/>
                    <a:pt x="86" y="230"/>
                    <a:pt x="79" y="215"/>
                  </a:cubicBezTo>
                  <a:cubicBezTo>
                    <a:pt x="70" y="215"/>
                    <a:pt x="65" y="212"/>
                    <a:pt x="58" y="210"/>
                  </a:cubicBezTo>
                  <a:cubicBezTo>
                    <a:pt x="58" y="207"/>
                    <a:pt x="59" y="206"/>
                    <a:pt x="60" y="205"/>
                  </a:cubicBezTo>
                  <a:cubicBezTo>
                    <a:pt x="64" y="208"/>
                    <a:pt x="70" y="208"/>
                    <a:pt x="75" y="210"/>
                  </a:cubicBezTo>
                  <a:cubicBezTo>
                    <a:pt x="80" y="206"/>
                    <a:pt x="78" y="197"/>
                    <a:pt x="79" y="192"/>
                  </a:cubicBezTo>
                  <a:cubicBezTo>
                    <a:pt x="80" y="194"/>
                    <a:pt x="86" y="193"/>
                    <a:pt x="90" y="192"/>
                  </a:cubicBezTo>
                  <a:cubicBezTo>
                    <a:pt x="92" y="189"/>
                    <a:pt x="89" y="186"/>
                    <a:pt x="88" y="182"/>
                  </a:cubicBezTo>
                  <a:cubicBezTo>
                    <a:pt x="90" y="182"/>
                    <a:pt x="92" y="182"/>
                    <a:pt x="93" y="182"/>
                  </a:cubicBezTo>
                  <a:cubicBezTo>
                    <a:pt x="93" y="179"/>
                    <a:pt x="95" y="177"/>
                    <a:pt x="94" y="173"/>
                  </a:cubicBezTo>
                  <a:cubicBezTo>
                    <a:pt x="102" y="169"/>
                    <a:pt x="99" y="155"/>
                    <a:pt x="92" y="151"/>
                  </a:cubicBezTo>
                  <a:cubicBezTo>
                    <a:pt x="88" y="150"/>
                    <a:pt x="87" y="153"/>
                    <a:pt x="84" y="149"/>
                  </a:cubicBezTo>
                  <a:cubicBezTo>
                    <a:pt x="85" y="148"/>
                    <a:pt x="85" y="145"/>
                    <a:pt x="86" y="145"/>
                  </a:cubicBezTo>
                  <a:cubicBezTo>
                    <a:pt x="92" y="145"/>
                    <a:pt x="101" y="150"/>
                    <a:pt x="107" y="145"/>
                  </a:cubicBezTo>
                  <a:cubicBezTo>
                    <a:pt x="107" y="140"/>
                    <a:pt x="99" y="137"/>
                    <a:pt x="102" y="131"/>
                  </a:cubicBezTo>
                  <a:cubicBezTo>
                    <a:pt x="114" y="143"/>
                    <a:pt x="132" y="131"/>
                    <a:pt x="124" y="113"/>
                  </a:cubicBezTo>
                  <a:cubicBezTo>
                    <a:pt x="125" y="112"/>
                    <a:pt x="127" y="112"/>
                    <a:pt x="130" y="112"/>
                  </a:cubicBezTo>
                  <a:cubicBezTo>
                    <a:pt x="133" y="104"/>
                    <a:pt x="143" y="88"/>
                    <a:pt x="148" y="85"/>
                  </a:cubicBezTo>
                  <a:cubicBezTo>
                    <a:pt x="148" y="85"/>
                    <a:pt x="148" y="82"/>
                    <a:pt x="149" y="82"/>
                  </a:cubicBezTo>
                  <a:cubicBezTo>
                    <a:pt x="151" y="80"/>
                    <a:pt x="154" y="79"/>
                    <a:pt x="154" y="76"/>
                  </a:cubicBezTo>
                  <a:cubicBezTo>
                    <a:pt x="155" y="73"/>
                    <a:pt x="152" y="69"/>
                    <a:pt x="151" y="65"/>
                  </a:cubicBezTo>
                  <a:cubicBezTo>
                    <a:pt x="147" y="64"/>
                    <a:pt x="146" y="71"/>
                    <a:pt x="141" y="71"/>
                  </a:cubicBezTo>
                  <a:cubicBezTo>
                    <a:pt x="137" y="62"/>
                    <a:pt x="141" y="55"/>
                    <a:pt x="149" y="52"/>
                  </a:cubicBezTo>
                  <a:cubicBezTo>
                    <a:pt x="153" y="52"/>
                    <a:pt x="156" y="55"/>
                    <a:pt x="161" y="56"/>
                  </a:cubicBezTo>
                  <a:cubicBezTo>
                    <a:pt x="166" y="57"/>
                    <a:pt x="167" y="49"/>
                    <a:pt x="170" y="45"/>
                  </a:cubicBezTo>
                  <a:cubicBezTo>
                    <a:pt x="171" y="43"/>
                    <a:pt x="173" y="44"/>
                    <a:pt x="174" y="42"/>
                  </a:cubicBezTo>
                  <a:cubicBezTo>
                    <a:pt x="177" y="35"/>
                    <a:pt x="173" y="30"/>
                    <a:pt x="169" y="26"/>
                  </a:cubicBezTo>
                  <a:cubicBezTo>
                    <a:pt x="163" y="24"/>
                    <a:pt x="160" y="19"/>
                    <a:pt x="154" y="14"/>
                  </a:cubicBezTo>
                  <a:cubicBezTo>
                    <a:pt x="149" y="14"/>
                    <a:pt x="143" y="14"/>
                    <a:pt x="139" y="15"/>
                  </a:cubicBezTo>
                  <a:cubicBezTo>
                    <a:pt x="133" y="10"/>
                    <a:pt x="127" y="5"/>
                    <a:pt x="121" y="0"/>
                  </a:cubicBezTo>
                  <a:cubicBezTo>
                    <a:pt x="121" y="1"/>
                    <a:pt x="120" y="2"/>
                    <a:pt x="119" y="2"/>
                  </a:cubicBezTo>
                  <a:cubicBezTo>
                    <a:pt x="116" y="4"/>
                    <a:pt x="120" y="11"/>
                    <a:pt x="118" y="13"/>
                  </a:cubicBezTo>
                  <a:cubicBezTo>
                    <a:pt x="116" y="7"/>
                    <a:pt x="114" y="3"/>
                    <a:pt x="105" y="4"/>
                  </a:cubicBezTo>
                  <a:cubicBezTo>
                    <a:pt x="103" y="9"/>
                    <a:pt x="107" y="13"/>
                    <a:pt x="105" y="17"/>
                  </a:cubicBezTo>
                  <a:cubicBezTo>
                    <a:pt x="103" y="8"/>
                    <a:pt x="94" y="6"/>
                    <a:pt x="88" y="2"/>
                  </a:cubicBezTo>
                  <a:cubicBezTo>
                    <a:pt x="82" y="11"/>
                    <a:pt x="92" y="19"/>
                    <a:pt x="90" y="28"/>
                  </a:cubicBezTo>
                  <a:cubicBezTo>
                    <a:pt x="88" y="19"/>
                    <a:pt x="83" y="12"/>
                    <a:pt x="74" y="9"/>
                  </a:cubicBezTo>
                  <a:cubicBezTo>
                    <a:pt x="71" y="13"/>
                    <a:pt x="66" y="14"/>
                    <a:pt x="62" y="18"/>
                  </a:cubicBezTo>
                  <a:cubicBezTo>
                    <a:pt x="53" y="29"/>
                    <a:pt x="60" y="42"/>
                    <a:pt x="67" y="55"/>
                  </a:cubicBezTo>
                  <a:cubicBezTo>
                    <a:pt x="56" y="48"/>
                    <a:pt x="31" y="25"/>
                    <a:pt x="28" y="53"/>
                  </a:cubicBezTo>
                  <a:cubicBezTo>
                    <a:pt x="28" y="50"/>
                    <a:pt x="26" y="49"/>
                    <a:pt x="23" y="48"/>
                  </a:cubicBezTo>
                  <a:cubicBezTo>
                    <a:pt x="18" y="50"/>
                    <a:pt x="11" y="52"/>
                    <a:pt x="3" y="55"/>
                  </a:cubicBezTo>
                  <a:cubicBezTo>
                    <a:pt x="4" y="58"/>
                    <a:pt x="2" y="60"/>
                    <a:pt x="0" y="61"/>
                  </a:cubicBezTo>
                  <a:cubicBezTo>
                    <a:pt x="3" y="66"/>
                    <a:pt x="1" y="75"/>
                    <a:pt x="4" y="79"/>
                  </a:cubicBezTo>
                  <a:cubicBezTo>
                    <a:pt x="7" y="78"/>
                    <a:pt x="8" y="80"/>
                    <a:pt x="11" y="7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Freeform 108">
              <a:extLst>
                <a:ext uri="{FF2B5EF4-FFF2-40B4-BE49-F238E27FC236}">
                  <a16:creationId xmlns:a16="http://schemas.microsoft.com/office/drawing/2014/main" id="{71BD8C5C-13F7-485B-9104-8BB94AB61AF1}"/>
                </a:ext>
              </a:extLst>
            </p:cNvPr>
            <p:cNvSpPr>
              <a:spLocks/>
            </p:cNvSpPr>
            <p:nvPr/>
          </p:nvSpPr>
          <p:spPr bwMode="auto">
            <a:xfrm>
              <a:off x="2691800" y="1583621"/>
              <a:ext cx="229596" cy="391346"/>
            </a:xfrm>
            <a:custGeom>
              <a:avLst/>
              <a:gdLst>
                <a:gd name="T0" fmla="*/ 0 w 67"/>
                <a:gd name="T1" fmla="*/ 49 h 110"/>
                <a:gd name="T2" fmla="*/ 9 w 67"/>
                <a:gd name="T3" fmla="*/ 73 h 110"/>
                <a:gd name="T4" fmla="*/ 31 w 67"/>
                <a:gd name="T5" fmla="*/ 79 h 110"/>
                <a:gd name="T6" fmla="*/ 14 w 67"/>
                <a:gd name="T7" fmla="*/ 80 h 110"/>
                <a:gd name="T8" fmla="*/ 22 w 67"/>
                <a:gd name="T9" fmla="*/ 103 h 110"/>
                <a:gd name="T10" fmla="*/ 38 w 67"/>
                <a:gd name="T11" fmla="*/ 107 h 110"/>
                <a:gd name="T12" fmla="*/ 40 w 67"/>
                <a:gd name="T13" fmla="*/ 100 h 110"/>
                <a:gd name="T14" fmla="*/ 45 w 67"/>
                <a:gd name="T15" fmla="*/ 105 h 110"/>
                <a:gd name="T16" fmla="*/ 47 w 67"/>
                <a:gd name="T17" fmla="*/ 91 h 110"/>
                <a:gd name="T18" fmla="*/ 51 w 67"/>
                <a:gd name="T19" fmla="*/ 95 h 110"/>
                <a:gd name="T20" fmla="*/ 63 w 67"/>
                <a:gd name="T21" fmla="*/ 76 h 110"/>
                <a:gd name="T22" fmla="*/ 67 w 67"/>
                <a:gd name="T23" fmla="*/ 77 h 110"/>
                <a:gd name="T24" fmla="*/ 63 w 67"/>
                <a:gd name="T25" fmla="*/ 69 h 110"/>
                <a:gd name="T26" fmla="*/ 56 w 67"/>
                <a:gd name="T27" fmla="*/ 70 h 110"/>
                <a:gd name="T28" fmla="*/ 49 w 67"/>
                <a:gd name="T29" fmla="*/ 36 h 110"/>
                <a:gd name="T30" fmla="*/ 46 w 67"/>
                <a:gd name="T31" fmla="*/ 48 h 110"/>
                <a:gd name="T32" fmla="*/ 39 w 67"/>
                <a:gd name="T33" fmla="*/ 27 h 110"/>
                <a:gd name="T34" fmla="*/ 35 w 67"/>
                <a:gd name="T35" fmla="*/ 30 h 110"/>
                <a:gd name="T36" fmla="*/ 18 w 67"/>
                <a:gd name="T37" fmla="*/ 0 h 110"/>
                <a:gd name="T38" fmla="*/ 18 w 67"/>
                <a:gd name="T39" fmla="*/ 12 h 110"/>
                <a:gd name="T40" fmla="*/ 9 w 67"/>
                <a:gd name="T41" fmla="*/ 17 h 110"/>
                <a:gd name="T42" fmla="*/ 13 w 67"/>
                <a:gd name="T43" fmla="*/ 32 h 110"/>
                <a:gd name="T44" fmla="*/ 8 w 67"/>
                <a:gd name="T45" fmla="*/ 32 h 110"/>
                <a:gd name="T46" fmla="*/ 9 w 67"/>
                <a:gd name="T47" fmla="*/ 49 h 110"/>
                <a:gd name="T48" fmla="*/ 0 w 67"/>
                <a:gd name="T49" fmla="*/ 4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110">
                  <a:moveTo>
                    <a:pt x="0" y="49"/>
                  </a:moveTo>
                  <a:cubicBezTo>
                    <a:pt x="0" y="59"/>
                    <a:pt x="6" y="65"/>
                    <a:pt x="9" y="73"/>
                  </a:cubicBezTo>
                  <a:cubicBezTo>
                    <a:pt x="17" y="69"/>
                    <a:pt x="30" y="69"/>
                    <a:pt x="31" y="79"/>
                  </a:cubicBezTo>
                  <a:cubicBezTo>
                    <a:pt x="26" y="76"/>
                    <a:pt x="17" y="75"/>
                    <a:pt x="14" y="80"/>
                  </a:cubicBezTo>
                  <a:cubicBezTo>
                    <a:pt x="14" y="90"/>
                    <a:pt x="20" y="94"/>
                    <a:pt x="22" y="103"/>
                  </a:cubicBezTo>
                  <a:cubicBezTo>
                    <a:pt x="28" y="104"/>
                    <a:pt x="31" y="110"/>
                    <a:pt x="38" y="107"/>
                  </a:cubicBezTo>
                  <a:cubicBezTo>
                    <a:pt x="40" y="105"/>
                    <a:pt x="38" y="101"/>
                    <a:pt x="40" y="100"/>
                  </a:cubicBezTo>
                  <a:cubicBezTo>
                    <a:pt x="41" y="102"/>
                    <a:pt x="42" y="105"/>
                    <a:pt x="45" y="105"/>
                  </a:cubicBezTo>
                  <a:cubicBezTo>
                    <a:pt x="49" y="102"/>
                    <a:pt x="44" y="94"/>
                    <a:pt x="47" y="91"/>
                  </a:cubicBezTo>
                  <a:cubicBezTo>
                    <a:pt x="48" y="93"/>
                    <a:pt x="48" y="95"/>
                    <a:pt x="51" y="95"/>
                  </a:cubicBezTo>
                  <a:cubicBezTo>
                    <a:pt x="53" y="86"/>
                    <a:pt x="57" y="80"/>
                    <a:pt x="63" y="76"/>
                  </a:cubicBezTo>
                  <a:cubicBezTo>
                    <a:pt x="65" y="76"/>
                    <a:pt x="65" y="79"/>
                    <a:pt x="67" y="77"/>
                  </a:cubicBezTo>
                  <a:cubicBezTo>
                    <a:pt x="67" y="74"/>
                    <a:pt x="63" y="73"/>
                    <a:pt x="63" y="69"/>
                  </a:cubicBezTo>
                  <a:cubicBezTo>
                    <a:pt x="60" y="69"/>
                    <a:pt x="59" y="71"/>
                    <a:pt x="56" y="70"/>
                  </a:cubicBezTo>
                  <a:cubicBezTo>
                    <a:pt x="53" y="60"/>
                    <a:pt x="57" y="42"/>
                    <a:pt x="49" y="36"/>
                  </a:cubicBezTo>
                  <a:cubicBezTo>
                    <a:pt x="46" y="38"/>
                    <a:pt x="49" y="47"/>
                    <a:pt x="46" y="48"/>
                  </a:cubicBezTo>
                  <a:cubicBezTo>
                    <a:pt x="42" y="42"/>
                    <a:pt x="45" y="30"/>
                    <a:pt x="39" y="27"/>
                  </a:cubicBezTo>
                  <a:cubicBezTo>
                    <a:pt x="39" y="29"/>
                    <a:pt x="37" y="29"/>
                    <a:pt x="35" y="30"/>
                  </a:cubicBezTo>
                  <a:cubicBezTo>
                    <a:pt x="29" y="20"/>
                    <a:pt x="31" y="2"/>
                    <a:pt x="18" y="0"/>
                  </a:cubicBezTo>
                  <a:cubicBezTo>
                    <a:pt x="17" y="4"/>
                    <a:pt x="19" y="7"/>
                    <a:pt x="18" y="12"/>
                  </a:cubicBezTo>
                  <a:cubicBezTo>
                    <a:pt x="13" y="10"/>
                    <a:pt x="11" y="14"/>
                    <a:pt x="9" y="17"/>
                  </a:cubicBezTo>
                  <a:cubicBezTo>
                    <a:pt x="9" y="23"/>
                    <a:pt x="13" y="26"/>
                    <a:pt x="13" y="32"/>
                  </a:cubicBezTo>
                  <a:cubicBezTo>
                    <a:pt x="11" y="30"/>
                    <a:pt x="10" y="32"/>
                    <a:pt x="8" y="32"/>
                  </a:cubicBezTo>
                  <a:cubicBezTo>
                    <a:pt x="3" y="37"/>
                    <a:pt x="6" y="45"/>
                    <a:pt x="9" y="49"/>
                  </a:cubicBezTo>
                  <a:cubicBezTo>
                    <a:pt x="6" y="51"/>
                    <a:pt x="3" y="51"/>
                    <a:pt x="0" y="4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Freeform 109">
              <a:extLst>
                <a:ext uri="{FF2B5EF4-FFF2-40B4-BE49-F238E27FC236}">
                  <a16:creationId xmlns:a16="http://schemas.microsoft.com/office/drawing/2014/main" id="{D08B7527-6C6D-4917-B52A-709D5627CBDD}"/>
                </a:ext>
              </a:extLst>
            </p:cNvPr>
            <p:cNvSpPr>
              <a:spLocks/>
            </p:cNvSpPr>
            <p:nvPr/>
          </p:nvSpPr>
          <p:spPr bwMode="auto">
            <a:xfrm>
              <a:off x="4977597" y="1682962"/>
              <a:ext cx="186003" cy="192663"/>
            </a:xfrm>
            <a:custGeom>
              <a:avLst/>
              <a:gdLst>
                <a:gd name="T0" fmla="*/ 21 w 54"/>
                <a:gd name="T1" fmla="*/ 35 h 54"/>
                <a:gd name="T2" fmla="*/ 15 w 54"/>
                <a:gd name="T3" fmla="*/ 52 h 54"/>
                <a:gd name="T4" fmla="*/ 34 w 54"/>
                <a:gd name="T5" fmla="*/ 54 h 54"/>
                <a:gd name="T6" fmla="*/ 54 w 54"/>
                <a:gd name="T7" fmla="*/ 28 h 54"/>
                <a:gd name="T8" fmla="*/ 41 w 54"/>
                <a:gd name="T9" fmla="*/ 19 h 54"/>
                <a:gd name="T10" fmla="*/ 37 w 54"/>
                <a:gd name="T11" fmla="*/ 9 h 54"/>
                <a:gd name="T12" fmla="*/ 30 w 54"/>
                <a:gd name="T13" fmla="*/ 21 h 54"/>
                <a:gd name="T14" fmla="*/ 29 w 54"/>
                <a:gd name="T15" fmla="*/ 3 h 54"/>
                <a:gd name="T16" fmla="*/ 23 w 54"/>
                <a:gd name="T17" fmla="*/ 18 h 54"/>
                <a:gd name="T18" fmla="*/ 15 w 54"/>
                <a:gd name="T19" fmla="*/ 14 h 54"/>
                <a:gd name="T20" fmla="*/ 9 w 54"/>
                <a:gd name="T21" fmla="*/ 0 h 54"/>
                <a:gd name="T22" fmla="*/ 0 w 54"/>
                <a:gd name="T23" fmla="*/ 30 h 54"/>
                <a:gd name="T24" fmla="*/ 21 w 54"/>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1" y="35"/>
                  </a:moveTo>
                  <a:cubicBezTo>
                    <a:pt x="21" y="42"/>
                    <a:pt x="14" y="43"/>
                    <a:pt x="15" y="52"/>
                  </a:cubicBezTo>
                  <a:cubicBezTo>
                    <a:pt x="21" y="53"/>
                    <a:pt x="27" y="53"/>
                    <a:pt x="34" y="54"/>
                  </a:cubicBezTo>
                  <a:cubicBezTo>
                    <a:pt x="41" y="45"/>
                    <a:pt x="50" y="39"/>
                    <a:pt x="54" y="28"/>
                  </a:cubicBezTo>
                  <a:cubicBezTo>
                    <a:pt x="53" y="20"/>
                    <a:pt x="49" y="16"/>
                    <a:pt x="41" y="19"/>
                  </a:cubicBezTo>
                  <a:cubicBezTo>
                    <a:pt x="41" y="14"/>
                    <a:pt x="40" y="11"/>
                    <a:pt x="37" y="9"/>
                  </a:cubicBezTo>
                  <a:cubicBezTo>
                    <a:pt x="32" y="10"/>
                    <a:pt x="33" y="17"/>
                    <a:pt x="30" y="21"/>
                  </a:cubicBezTo>
                  <a:cubicBezTo>
                    <a:pt x="29" y="15"/>
                    <a:pt x="33" y="6"/>
                    <a:pt x="29" y="3"/>
                  </a:cubicBezTo>
                  <a:cubicBezTo>
                    <a:pt x="25" y="6"/>
                    <a:pt x="26" y="14"/>
                    <a:pt x="23" y="18"/>
                  </a:cubicBezTo>
                  <a:cubicBezTo>
                    <a:pt x="23" y="13"/>
                    <a:pt x="18" y="15"/>
                    <a:pt x="15" y="14"/>
                  </a:cubicBezTo>
                  <a:cubicBezTo>
                    <a:pt x="13" y="10"/>
                    <a:pt x="13" y="3"/>
                    <a:pt x="9" y="0"/>
                  </a:cubicBezTo>
                  <a:cubicBezTo>
                    <a:pt x="8" y="12"/>
                    <a:pt x="3" y="20"/>
                    <a:pt x="0" y="30"/>
                  </a:cubicBezTo>
                  <a:cubicBezTo>
                    <a:pt x="4" y="38"/>
                    <a:pt x="13" y="31"/>
                    <a:pt x="21" y="3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Freeform 110">
              <a:extLst>
                <a:ext uri="{FF2B5EF4-FFF2-40B4-BE49-F238E27FC236}">
                  <a16:creationId xmlns:a16="http://schemas.microsoft.com/office/drawing/2014/main" id="{AAA3CFA6-90FC-4C2F-8773-32597EDD26BE}"/>
                </a:ext>
              </a:extLst>
            </p:cNvPr>
            <p:cNvSpPr>
              <a:spLocks/>
            </p:cNvSpPr>
            <p:nvPr/>
          </p:nvSpPr>
          <p:spPr bwMode="auto">
            <a:xfrm>
              <a:off x="4820658" y="1765746"/>
              <a:ext cx="219426" cy="347696"/>
            </a:xfrm>
            <a:custGeom>
              <a:avLst/>
              <a:gdLst>
                <a:gd name="T0" fmla="*/ 12 w 64"/>
                <a:gd name="T1" fmla="*/ 30 h 98"/>
                <a:gd name="T2" fmla="*/ 20 w 64"/>
                <a:gd name="T3" fmla="*/ 57 h 98"/>
                <a:gd name="T4" fmla="*/ 29 w 64"/>
                <a:gd name="T5" fmla="*/ 43 h 98"/>
                <a:gd name="T6" fmla="*/ 36 w 64"/>
                <a:gd name="T7" fmla="*/ 50 h 98"/>
                <a:gd name="T8" fmla="*/ 21 w 64"/>
                <a:gd name="T9" fmla="*/ 62 h 98"/>
                <a:gd name="T10" fmla="*/ 22 w 64"/>
                <a:gd name="T11" fmla="*/ 71 h 98"/>
                <a:gd name="T12" fmla="*/ 36 w 64"/>
                <a:gd name="T13" fmla="*/ 68 h 98"/>
                <a:gd name="T14" fmla="*/ 26 w 64"/>
                <a:gd name="T15" fmla="*/ 75 h 98"/>
                <a:gd name="T16" fmla="*/ 41 w 64"/>
                <a:gd name="T17" fmla="*/ 98 h 98"/>
                <a:gd name="T18" fmla="*/ 49 w 64"/>
                <a:gd name="T19" fmla="*/ 77 h 98"/>
                <a:gd name="T20" fmla="*/ 54 w 64"/>
                <a:gd name="T21" fmla="*/ 48 h 98"/>
                <a:gd name="T22" fmla="*/ 64 w 64"/>
                <a:gd name="T23" fmla="*/ 40 h 98"/>
                <a:gd name="T24" fmla="*/ 50 w 64"/>
                <a:gd name="T25" fmla="*/ 15 h 98"/>
                <a:gd name="T26" fmla="*/ 45 w 64"/>
                <a:gd name="T27" fmla="*/ 21 h 98"/>
                <a:gd name="T28" fmla="*/ 45 w 64"/>
                <a:gd name="T29" fmla="*/ 6 h 98"/>
                <a:gd name="T30" fmla="*/ 35 w 64"/>
                <a:gd name="T31" fmla="*/ 0 h 98"/>
                <a:gd name="T32" fmla="*/ 34 w 64"/>
                <a:gd name="T33" fmla="*/ 27 h 98"/>
                <a:gd name="T34" fmla="*/ 26 w 64"/>
                <a:gd name="T35" fmla="*/ 7 h 98"/>
                <a:gd name="T36" fmla="*/ 22 w 64"/>
                <a:gd name="T37" fmla="*/ 21 h 98"/>
                <a:gd name="T38" fmla="*/ 18 w 64"/>
                <a:gd name="T39" fmla="*/ 7 h 98"/>
                <a:gd name="T40" fmla="*/ 6 w 64"/>
                <a:gd name="T41" fmla="*/ 30 h 98"/>
                <a:gd name="T42" fmla="*/ 12 w 64"/>
                <a:gd name="T43" fmla="*/ 3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8">
                  <a:moveTo>
                    <a:pt x="12" y="30"/>
                  </a:moveTo>
                  <a:cubicBezTo>
                    <a:pt x="5" y="40"/>
                    <a:pt x="12" y="52"/>
                    <a:pt x="20" y="57"/>
                  </a:cubicBezTo>
                  <a:cubicBezTo>
                    <a:pt x="26" y="55"/>
                    <a:pt x="25" y="47"/>
                    <a:pt x="29" y="43"/>
                  </a:cubicBezTo>
                  <a:cubicBezTo>
                    <a:pt x="30" y="47"/>
                    <a:pt x="34" y="48"/>
                    <a:pt x="36" y="50"/>
                  </a:cubicBezTo>
                  <a:cubicBezTo>
                    <a:pt x="32" y="55"/>
                    <a:pt x="28" y="60"/>
                    <a:pt x="21" y="62"/>
                  </a:cubicBezTo>
                  <a:cubicBezTo>
                    <a:pt x="21" y="66"/>
                    <a:pt x="21" y="68"/>
                    <a:pt x="22" y="71"/>
                  </a:cubicBezTo>
                  <a:cubicBezTo>
                    <a:pt x="28" y="72"/>
                    <a:pt x="33" y="67"/>
                    <a:pt x="36" y="68"/>
                  </a:cubicBezTo>
                  <a:cubicBezTo>
                    <a:pt x="36" y="74"/>
                    <a:pt x="31" y="75"/>
                    <a:pt x="26" y="75"/>
                  </a:cubicBezTo>
                  <a:cubicBezTo>
                    <a:pt x="22" y="85"/>
                    <a:pt x="30" y="96"/>
                    <a:pt x="41" y="98"/>
                  </a:cubicBezTo>
                  <a:cubicBezTo>
                    <a:pt x="44" y="92"/>
                    <a:pt x="41" y="79"/>
                    <a:pt x="49" y="77"/>
                  </a:cubicBezTo>
                  <a:cubicBezTo>
                    <a:pt x="51" y="68"/>
                    <a:pt x="51" y="57"/>
                    <a:pt x="54" y="48"/>
                  </a:cubicBezTo>
                  <a:cubicBezTo>
                    <a:pt x="58" y="46"/>
                    <a:pt x="62" y="44"/>
                    <a:pt x="64" y="40"/>
                  </a:cubicBezTo>
                  <a:cubicBezTo>
                    <a:pt x="60" y="30"/>
                    <a:pt x="50" y="27"/>
                    <a:pt x="50" y="15"/>
                  </a:cubicBezTo>
                  <a:cubicBezTo>
                    <a:pt x="46" y="15"/>
                    <a:pt x="47" y="19"/>
                    <a:pt x="45" y="21"/>
                  </a:cubicBezTo>
                  <a:cubicBezTo>
                    <a:pt x="46" y="17"/>
                    <a:pt x="46" y="10"/>
                    <a:pt x="45" y="6"/>
                  </a:cubicBezTo>
                  <a:cubicBezTo>
                    <a:pt x="40" y="6"/>
                    <a:pt x="40" y="0"/>
                    <a:pt x="35" y="0"/>
                  </a:cubicBezTo>
                  <a:cubicBezTo>
                    <a:pt x="29" y="7"/>
                    <a:pt x="35" y="20"/>
                    <a:pt x="34" y="27"/>
                  </a:cubicBezTo>
                  <a:cubicBezTo>
                    <a:pt x="31" y="21"/>
                    <a:pt x="32" y="11"/>
                    <a:pt x="26" y="7"/>
                  </a:cubicBezTo>
                  <a:cubicBezTo>
                    <a:pt x="21" y="9"/>
                    <a:pt x="23" y="17"/>
                    <a:pt x="22" y="21"/>
                  </a:cubicBezTo>
                  <a:cubicBezTo>
                    <a:pt x="17" y="20"/>
                    <a:pt x="21" y="11"/>
                    <a:pt x="18" y="7"/>
                  </a:cubicBezTo>
                  <a:cubicBezTo>
                    <a:pt x="6" y="6"/>
                    <a:pt x="0" y="18"/>
                    <a:pt x="6" y="30"/>
                  </a:cubicBezTo>
                  <a:cubicBezTo>
                    <a:pt x="8" y="33"/>
                    <a:pt x="10" y="25"/>
                    <a:pt x="12"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Freeform 111">
              <a:extLst>
                <a:ext uri="{FF2B5EF4-FFF2-40B4-BE49-F238E27FC236}">
                  <a16:creationId xmlns:a16="http://schemas.microsoft.com/office/drawing/2014/main" id="{8B866EC5-91E2-46E8-8B55-D640C6E408E3}"/>
                </a:ext>
              </a:extLst>
            </p:cNvPr>
            <p:cNvSpPr>
              <a:spLocks/>
            </p:cNvSpPr>
            <p:nvPr/>
          </p:nvSpPr>
          <p:spPr bwMode="auto">
            <a:xfrm>
              <a:off x="2507251" y="1833481"/>
              <a:ext cx="161300" cy="183631"/>
            </a:xfrm>
            <a:custGeom>
              <a:avLst/>
              <a:gdLst>
                <a:gd name="T0" fmla="*/ 14 w 47"/>
                <a:gd name="T1" fmla="*/ 26 h 52"/>
                <a:gd name="T2" fmla="*/ 6 w 47"/>
                <a:gd name="T3" fmla="*/ 23 h 52"/>
                <a:gd name="T4" fmla="*/ 29 w 47"/>
                <a:gd name="T5" fmla="*/ 39 h 52"/>
                <a:gd name="T6" fmla="*/ 36 w 47"/>
                <a:gd name="T7" fmla="*/ 51 h 52"/>
                <a:gd name="T8" fmla="*/ 32 w 47"/>
                <a:gd name="T9" fmla="*/ 18 h 52"/>
                <a:gd name="T10" fmla="*/ 16 w 47"/>
                <a:gd name="T11" fmla="*/ 2 h 52"/>
                <a:gd name="T12" fmla="*/ 2 w 47"/>
                <a:gd name="T13" fmla="*/ 2 h 52"/>
                <a:gd name="T14" fmla="*/ 14 w 47"/>
                <a:gd name="T15" fmla="*/ 26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2">
                  <a:moveTo>
                    <a:pt x="14" y="26"/>
                  </a:moveTo>
                  <a:cubicBezTo>
                    <a:pt x="11" y="26"/>
                    <a:pt x="11" y="22"/>
                    <a:pt x="6" y="23"/>
                  </a:cubicBezTo>
                  <a:cubicBezTo>
                    <a:pt x="0" y="38"/>
                    <a:pt x="19" y="37"/>
                    <a:pt x="29" y="39"/>
                  </a:cubicBezTo>
                  <a:cubicBezTo>
                    <a:pt x="30" y="44"/>
                    <a:pt x="30" y="52"/>
                    <a:pt x="36" y="51"/>
                  </a:cubicBezTo>
                  <a:cubicBezTo>
                    <a:pt x="47" y="50"/>
                    <a:pt x="36" y="23"/>
                    <a:pt x="32" y="18"/>
                  </a:cubicBezTo>
                  <a:cubicBezTo>
                    <a:pt x="22" y="18"/>
                    <a:pt x="18" y="11"/>
                    <a:pt x="16" y="2"/>
                  </a:cubicBezTo>
                  <a:cubicBezTo>
                    <a:pt x="11" y="0"/>
                    <a:pt x="7" y="0"/>
                    <a:pt x="2" y="2"/>
                  </a:cubicBezTo>
                  <a:cubicBezTo>
                    <a:pt x="1" y="16"/>
                    <a:pt x="16" y="12"/>
                    <a:pt x="14"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Freeform 112">
              <a:extLst>
                <a:ext uri="{FF2B5EF4-FFF2-40B4-BE49-F238E27FC236}">
                  <a16:creationId xmlns:a16="http://schemas.microsoft.com/office/drawing/2014/main" id="{9C868D1C-F029-4805-8369-556C47D6519C}"/>
                </a:ext>
              </a:extLst>
            </p:cNvPr>
            <p:cNvSpPr>
              <a:spLocks/>
            </p:cNvSpPr>
            <p:nvPr/>
          </p:nvSpPr>
          <p:spPr bwMode="auto">
            <a:xfrm>
              <a:off x="2630768" y="1899708"/>
              <a:ext cx="95907" cy="96331"/>
            </a:xfrm>
            <a:custGeom>
              <a:avLst/>
              <a:gdLst>
                <a:gd name="T0" fmla="*/ 16 w 28"/>
                <a:gd name="T1" fmla="*/ 26 h 27"/>
                <a:gd name="T2" fmla="*/ 27 w 28"/>
                <a:gd name="T3" fmla="*/ 22 h 27"/>
                <a:gd name="T4" fmla="*/ 28 w 28"/>
                <a:gd name="T5" fmla="*/ 13 h 27"/>
                <a:gd name="T6" fmla="*/ 13 w 28"/>
                <a:gd name="T7" fmla="*/ 1 h 27"/>
                <a:gd name="T8" fmla="*/ 16 w 28"/>
                <a:gd name="T9" fmla="*/ 26 h 27"/>
              </a:gdLst>
              <a:ahLst/>
              <a:cxnLst>
                <a:cxn ang="0">
                  <a:pos x="T0" y="T1"/>
                </a:cxn>
                <a:cxn ang="0">
                  <a:pos x="T2" y="T3"/>
                </a:cxn>
                <a:cxn ang="0">
                  <a:pos x="T4" y="T5"/>
                </a:cxn>
                <a:cxn ang="0">
                  <a:pos x="T6" y="T7"/>
                </a:cxn>
                <a:cxn ang="0">
                  <a:pos x="T8" y="T9"/>
                </a:cxn>
              </a:cxnLst>
              <a:rect l="0" t="0" r="r" b="b"/>
              <a:pathLst>
                <a:path w="28" h="27">
                  <a:moveTo>
                    <a:pt x="16" y="26"/>
                  </a:moveTo>
                  <a:cubicBezTo>
                    <a:pt x="20" y="27"/>
                    <a:pt x="22" y="24"/>
                    <a:pt x="27" y="22"/>
                  </a:cubicBezTo>
                  <a:cubicBezTo>
                    <a:pt x="27" y="18"/>
                    <a:pt x="28" y="17"/>
                    <a:pt x="28" y="13"/>
                  </a:cubicBezTo>
                  <a:cubicBezTo>
                    <a:pt x="22" y="9"/>
                    <a:pt x="20" y="1"/>
                    <a:pt x="13" y="1"/>
                  </a:cubicBezTo>
                  <a:cubicBezTo>
                    <a:pt x="0" y="0"/>
                    <a:pt x="10" y="24"/>
                    <a:pt x="1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Freeform 113">
              <a:extLst>
                <a:ext uri="{FF2B5EF4-FFF2-40B4-BE49-F238E27FC236}">
                  <a16:creationId xmlns:a16="http://schemas.microsoft.com/office/drawing/2014/main" id="{E2CA3A42-6F50-4D11-B4FE-B3DEE7976036}"/>
                </a:ext>
              </a:extLst>
            </p:cNvPr>
            <p:cNvSpPr>
              <a:spLocks/>
            </p:cNvSpPr>
            <p:nvPr/>
          </p:nvSpPr>
          <p:spPr bwMode="auto">
            <a:xfrm>
              <a:off x="2341593" y="1977977"/>
              <a:ext cx="93001" cy="67733"/>
            </a:xfrm>
            <a:custGeom>
              <a:avLst/>
              <a:gdLst>
                <a:gd name="T0" fmla="*/ 22 w 27"/>
                <a:gd name="T1" fmla="*/ 17 h 19"/>
                <a:gd name="T2" fmla="*/ 27 w 27"/>
                <a:gd name="T3" fmla="*/ 4 h 19"/>
                <a:gd name="T4" fmla="*/ 6 w 27"/>
                <a:gd name="T5" fmla="*/ 15 h 19"/>
                <a:gd name="T6" fmla="*/ 22 w 27"/>
                <a:gd name="T7" fmla="*/ 17 h 19"/>
              </a:gdLst>
              <a:ahLst/>
              <a:cxnLst>
                <a:cxn ang="0">
                  <a:pos x="T0" y="T1"/>
                </a:cxn>
                <a:cxn ang="0">
                  <a:pos x="T2" y="T3"/>
                </a:cxn>
                <a:cxn ang="0">
                  <a:pos x="T4" y="T5"/>
                </a:cxn>
                <a:cxn ang="0">
                  <a:pos x="T6" y="T7"/>
                </a:cxn>
              </a:cxnLst>
              <a:rect l="0" t="0" r="r" b="b"/>
              <a:pathLst>
                <a:path w="27" h="19">
                  <a:moveTo>
                    <a:pt x="22" y="17"/>
                  </a:moveTo>
                  <a:cubicBezTo>
                    <a:pt x="23" y="11"/>
                    <a:pt x="27" y="9"/>
                    <a:pt x="27" y="4"/>
                  </a:cubicBezTo>
                  <a:cubicBezTo>
                    <a:pt x="17" y="1"/>
                    <a:pt x="0" y="0"/>
                    <a:pt x="6" y="15"/>
                  </a:cubicBezTo>
                  <a:cubicBezTo>
                    <a:pt x="10" y="19"/>
                    <a:pt x="16" y="18"/>
                    <a:pt x="22"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Freeform 114">
              <a:extLst>
                <a:ext uri="{FF2B5EF4-FFF2-40B4-BE49-F238E27FC236}">
                  <a16:creationId xmlns:a16="http://schemas.microsoft.com/office/drawing/2014/main" id="{549F4717-F4A5-40DF-B4A5-31D35BD25553}"/>
                </a:ext>
              </a:extLst>
            </p:cNvPr>
            <p:cNvSpPr>
              <a:spLocks/>
            </p:cNvSpPr>
            <p:nvPr/>
          </p:nvSpPr>
          <p:spPr bwMode="auto">
            <a:xfrm>
              <a:off x="2167214" y="2021625"/>
              <a:ext cx="151128" cy="159549"/>
            </a:xfrm>
            <a:custGeom>
              <a:avLst/>
              <a:gdLst>
                <a:gd name="T0" fmla="*/ 10 w 44"/>
                <a:gd name="T1" fmla="*/ 38 h 45"/>
                <a:gd name="T2" fmla="*/ 15 w 44"/>
                <a:gd name="T3" fmla="*/ 45 h 45"/>
                <a:gd name="T4" fmla="*/ 26 w 44"/>
                <a:gd name="T5" fmla="*/ 22 h 45"/>
                <a:gd name="T6" fmla="*/ 29 w 44"/>
                <a:gd name="T7" fmla="*/ 34 h 45"/>
                <a:gd name="T8" fmla="*/ 40 w 44"/>
                <a:gd name="T9" fmla="*/ 25 h 45"/>
                <a:gd name="T10" fmla="*/ 39 w 44"/>
                <a:gd name="T11" fmla="*/ 13 h 45"/>
                <a:gd name="T12" fmla="*/ 44 w 44"/>
                <a:gd name="T13" fmla="*/ 9 h 45"/>
                <a:gd name="T14" fmla="*/ 32 w 44"/>
                <a:gd name="T15" fmla="*/ 6 h 45"/>
                <a:gd name="T16" fmla="*/ 0 w 44"/>
                <a:gd name="T17" fmla="*/ 30 h 45"/>
                <a:gd name="T18" fmla="*/ 3 w 44"/>
                <a:gd name="T19" fmla="*/ 41 h 45"/>
                <a:gd name="T20" fmla="*/ 10 w 44"/>
                <a:gd name="T2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5">
                  <a:moveTo>
                    <a:pt x="10" y="38"/>
                  </a:moveTo>
                  <a:cubicBezTo>
                    <a:pt x="11" y="41"/>
                    <a:pt x="11" y="44"/>
                    <a:pt x="15" y="45"/>
                  </a:cubicBezTo>
                  <a:cubicBezTo>
                    <a:pt x="23" y="42"/>
                    <a:pt x="21" y="28"/>
                    <a:pt x="26" y="22"/>
                  </a:cubicBezTo>
                  <a:cubicBezTo>
                    <a:pt x="27" y="26"/>
                    <a:pt x="28" y="30"/>
                    <a:pt x="29" y="34"/>
                  </a:cubicBezTo>
                  <a:cubicBezTo>
                    <a:pt x="38" y="36"/>
                    <a:pt x="32" y="23"/>
                    <a:pt x="40" y="25"/>
                  </a:cubicBezTo>
                  <a:cubicBezTo>
                    <a:pt x="40" y="21"/>
                    <a:pt x="39" y="18"/>
                    <a:pt x="39" y="13"/>
                  </a:cubicBezTo>
                  <a:cubicBezTo>
                    <a:pt x="41" y="12"/>
                    <a:pt x="42" y="10"/>
                    <a:pt x="44" y="9"/>
                  </a:cubicBezTo>
                  <a:cubicBezTo>
                    <a:pt x="43" y="3"/>
                    <a:pt x="35" y="0"/>
                    <a:pt x="32" y="6"/>
                  </a:cubicBezTo>
                  <a:cubicBezTo>
                    <a:pt x="12" y="5"/>
                    <a:pt x="13" y="24"/>
                    <a:pt x="0" y="30"/>
                  </a:cubicBezTo>
                  <a:cubicBezTo>
                    <a:pt x="0" y="35"/>
                    <a:pt x="2" y="38"/>
                    <a:pt x="3" y="41"/>
                  </a:cubicBezTo>
                  <a:cubicBezTo>
                    <a:pt x="6" y="41"/>
                    <a:pt x="8" y="39"/>
                    <a:pt x="10" y="3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Freeform 115">
              <a:extLst>
                <a:ext uri="{FF2B5EF4-FFF2-40B4-BE49-F238E27FC236}">
                  <a16:creationId xmlns:a16="http://schemas.microsoft.com/office/drawing/2014/main" id="{DDC873DD-1318-4303-9BBC-5F44EC3AD7B6}"/>
                </a:ext>
              </a:extLst>
            </p:cNvPr>
            <p:cNvSpPr>
              <a:spLocks/>
            </p:cNvSpPr>
            <p:nvPr/>
          </p:nvSpPr>
          <p:spPr bwMode="auto">
            <a:xfrm>
              <a:off x="2681628" y="2071296"/>
              <a:ext cx="75564" cy="70743"/>
            </a:xfrm>
            <a:custGeom>
              <a:avLst/>
              <a:gdLst>
                <a:gd name="T0" fmla="*/ 19 w 22"/>
                <a:gd name="T1" fmla="*/ 20 h 20"/>
                <a:gd name="T2" fmla="*/ 18 w 22"/>
                <a:gd name="T3" fmla="*/ 6 h 20"/>
                <a:gd name="T4" fmla="*/ 2 w 22"/>
                <a:gd name="T5" fmla="*/ 2 h 20"/>
                <a:gd name="T6" fmla="*/ 7 w 22"/>
                <a:gd name="T7" fmla="*/ 19 h 20"/>
                <a:gd name="T8" fmla="*/ 19 w 22"/>
                <a:gd name="T9" fmla="*/ 20 h 20"/>
              </a:gdLst>
              <a:ahLst/>
              <a:cxnLst>
                <a:cxn ang="0">
                  <a:pos x="T0" y="T1"/>
                </a:cxn>
                <a:cxn ang="0">
                  <a:pos x="T2" y="T3"/>
                </a:cxn>
                <a:cxn ang="0">
                  <a:pos x="T4" y="T5"/>
                </a:cxn>
                <a:cxn ang="0">
                  <a:pos x="T6" y="T7"/>
                </a:cxn>
                <a:cxn ang="0">
                  <a:pos x="T8" y="T9"/>
                </a:cxn>
              </a:cxnLst>
              <a:rect l="0" t="0" r="r" b="b"/>
              <a:pathLst>
                <a:path w="22" h="20">
                  <a:moveTo>
                    <a:pt x="19" y="20"/>
                  </a:moveTo>
                  <a:cubicBezTo>
                    <a:pt x="22" y="16"/>
                    <a:pt x="21" y="10"/>
                    <a:pt x="18" y="6"/>
                  </a:cubicBezTo>
                  <a:cubicBezTo>
                    <a:pt x="11" y="6"/>
                    <a:pt x="10" y="0"/>
                    <a:pt x="2" y="2"/>
                  </a:cubicBezTo>
                  <a:cubicBezTo>
                    <a:pt x="0" y="9"/>
                    <a:pt x="7" y="12"/>
                    <a:pt x="7" y="19"/>
                  </a:cubicBezTo>
                  <a:cubicBezTo>
                    <a:pt x="12" y="17"/>
                    <a:pt x="14" y="20"/>
                    <a:pt x="19"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Freeform 116">
              <a:extLst>
                <a:ext uri="{FF2B5EF4-FFF2-40B4-BE49-F238E27FC236}">
                  <a16:creationId xmlns:a16="http://schemas.microsoft.com/office/drawing/2014/main" id="{F65BB3E8-DA5C-41A5-B78D-C6C137E577D9}"/>
                </a:ext>
              </a:extLst>
            </p:cNvPr>
            <p:cNvSpPr>
              <a:spLocks/>
            </p:cNvSpPr>
            <p:nvPr/>
          </p:nvSpPr>
          <p:spPr bwMode="auto">
            <a:xfrm>
              <a:off x="5688186" y="2071296"/>
              <a:ext cx="322599" cy="313076"/>
            </a:xfrm>
            <a:custGeom>
              <a:avLst/>
              <a:gdLst>
                <a:gd name="T0" fmla="*/ 12 w 94"/>
                <a:gd name="T1" fmla="*/ 84 h 88"/>
                <a:gd name="T2" fmla="*/ 19 w 94"/>
                <a:gd name="T3" fmla="*/ 88 h 88"/>
                <a:gd name="T4" fmla="*/ 23 w 94"/>
                <a:gd name="T5" fmla="*/ 71 h 88"/>
                <a:gd name="T6" fmla="*/ 27 w 94"/>
                <a:gd name="T7" fmla="*/ 73 h 88"/>
                <a:gd name="T8" fmla="*/ 30 w 94"/>
                <a:gd name="T9" fmla="*/ 61 h 88"/>
                <a:gd name="T10" fmla="*/ 37 w 94"/>
                <a:gd name="T11" fmla="*/ 61 h 88"/>
                <a:gd name="T12" fmla="*/ 40 w 94"/>
                <a:gd name="T13" fmla="*/ 49 h 88"/>
                <a:gd name="T14" fmla="*/ 60 w 94"/>
                <a:gd name="T15" fmla="*/ 38 h 88"/>
                <a:gd name="T16" fmla="*/ 86 w 94"/>
                <a:gd name="T17" fmla="*/ 22 h 88"/>
                <a:gd name="T18" fmla="*/ 72 w 94"/>
                <a:gd name="T19" fmla="*/ 8 h 88"/>
                <a:gd name="T20" fmla="*/ 69 w 94"/>
                <a:gd name="T21" fmla="*/ 16 h 88"/>
                <a:gd name="T22" fmla="*/ 51 w 94"/>
                <a:gd name="T23" fmla="*/ 24 h 88"/>
                <a:gd name="T24" fmla="*/ 43 w 94"/>
                <a:gd name="T25" fmla="*/ 21 h 88"/>
                <a:gd name="T26" fmla="*/ 39 w 94"/>
                <a:gd name="T27" fmla="*/ 30 h 88"/>
                <a:gd name="T28" fmla="*/ 22 w 94"/>
                <a:gd name="T29" fmla="*/ 44 h 88"/>
                <a:gd name="T30" fmla="*/ 18 w 94"/>
                <a:gd name="T31" fmla="*/ 44 h 88"/>
                <a:gd name="T32" fmla="*/ 15 w 94"/>
                <a:gd name="T33" fmla="*/ 59 h 88"/>
                <a:gd name="T34" fmla="*/ 12 w 94"/>
                <a:gd name="T35" fmla="*/ 71 h 88"/>
                <a:gd name="T36" fmla="*/ 0 w 94"/>
                <a:gd name="T37" fmla="*/ 80 h 88"/>
                <a:gd name="T38" fmla="*/ 4 w 94"/>
                <a:gd name="T39" fmla="*/ 86 h 88"/>
                <a:gd name="T40" fmla="*/ 12 w 94"/>
                <a:gd name="T41"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8">
                  <a:moveTo>
                    <a:pt x="12" y="84"/>
                  </a:moveTo>
                  <a:cubicBezTo>
                    <a:pt x="15" y="85"/>
                    <a:pt x="15" y="88"/>
                    <a:pt x="19" y="88"/>
                  </a:cubicBezTo>
                  <a:cubicBezTo>
                    <a:pt x="24" y="85"/>
                    <a:pt x="26" y="75"/>
                    <a:pt x="23" y="71"/>
                  </a:cubicBezTo>
                  <a:cubicBezTo>
                    <a:pt x="25" y="72"/>
                    <a:pt x="24" y="74"/>
                    <a:pt x="27" y="73"/>
                  </a:cubicBezTo>
                  <a:cubicBezTo>
                    <a:pt x="30" y="70"/>
                    <a:pt x="30" y="65"/>
                    <a:pt x="30" y="61"/>
                  </a:cubicBezTo>
                  <a:cubicBezTo>
                    <a:pt x="32" y="61"/>
                    <a:pt x="35" y="61"/>
                    <a:pt x="37" y="61"/>
                  </a:cubicBezTo>
                  <a:cubicBezTo>
                    <a:pt x="39" y="58"/>
                    <a:pt x="42" y="54"/>
                    <a:pt x="40" y="49"/>
                  </a:cubicBezTo>
                  <a:cubicBezTo>
                    <a:pt x="48" y="45"/>
                    <a:pt x="52" y="42"/>
                    <a:pt x="60" y="38"/>
                  </a:cubicBezTo>
                  <a:cubicBezTo>
                    <a:pt x="69" y="33"/>
                    <a:pt x="82" y="28"/>
                    <a:pt x="86" y="22"/>
                  </a:cubicBezTo>
                  <a:cubicBezTo>
                    <a:pt x="94" y="10"/>
                    <a:pt x="85" y="0"/>
                    <a:pt x="72" y="8"/>
                  </a:cubicBezTo>
                  <a:cubicBezTo>
                    <a:pt x="71" y="10"/>
                    <a:pt x="70" y="13"/>
                    <a:pt x="69" y="16"/>
                  </a:cubicBezTo>
                  <a:cubicBezTo>
                    <a:pt x="62" y="18"/>
                    <a:pt x="57" y="21"/>
                    <a:pt x="51" y="24"/>
                  </a:cubicBezTo>
                  <a:cubicBezTo>
                    <a:pt x="49" y="21"/>
                    <a:pt x="45" y="22"/>
                    <a:pt x="43" y="21"/>
                  </a:cubicBezTo>
                  <a:cubicBezTo>
                    <a:pt x="42" y="24"/>
                    <a:pt x="42" y="29"/>
                    <a:pt x="39" y="30"/>
                  </a:cubicBezTo>
                  <a:cubicBezTo>
                    <a:pt x="30" y="29"/>
                    <a:pt x="25" y="38"/>
                    <a:pt x="22" y="44"/>
                  </a:cubicBezTo>
                  <a:cubicBezTo>
                    <a:pt x="20" y="43"/>
                    <a:pt x="20" y="43"/>
                    <a:pt x="18" y="44"/>
                  </a:cubicBezTo>
                  <a:cubicBezTo>
                    <a:pt x="17" y="49"/>
                    <a:pt x="12" y="54"/>
                    <a:pt x="15" y="59"/>
                  </a:cubicBezTo>
                  <a:cubicBezTo>
                    <a:pt x="9" y="60"/>
                    <a:pt x="9" y="66"/>
                    <a:pt x="12" y="71"/>
                  </a:cubicBezTo>
                  <a:cubicBezTo>
                    <a:pt x="4" y="70"/>
                    <a:pt x="3" y="75"/>
                    <a:pt x="0" y="80"/>
                  </a:cubicBezTo>
                  <a:cubicBezTo>
                    <a:pt x="1" y="82"/>
                    <a:pt x="3" y="84"/>
                    <a:pt x="4" y="86"/>
                  </a:cubicBezTo>
                  <a:cubicBezTo>
                    <a:pt x="6" y="85"/>
                    <a:pt x="9" y="85"/>
                    <a:pt x="12" y="8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9" name="Freeform 117">
              <a:extLst>
                <a:ext uri="{FF2B5EF4-FFF2-40B4-BE49-F238E27FC236}">
                  <a16:creationId xmlns:a16="http://schemas.microsoft.com/office/drawing/2014/main" id="{1FCBEB85-633B-4362-A460-46A80FF342DA}"/>
                </a:ext>
              </a:extLst>
            </p:cNvPr>
            <p:cNvSpPr>
              <a:spLocks/>
            </p:cNvSpPr>
            <p:nvPr/>
          </p:nvSpPr>
          <p:spPr bwMode="auto">
            <a:xfrm>
              <a:off x="2273295" y="2092369"/>
              <a:ext cx="257207" cy="248355"/>
            </a:xfrm>
            <a:custGeom>
              <a:avLst/>
              <a:gdLst>
                <a:gd name="T0" fmla="*/ 12 w 75"/>
                <a:gd name="T1" fmla="*/ 29 h 70"/>
                <a:gd name="T2" fmla="*/ 0 w 75"/>
                <a:gd name="T3" fmla="*/ 37 h 70"/>
                <a:gd name="T4" fmla="*/ 5 w 75"/>
                <a:gd name="T5" fmla="*/ 42 h 70"/>
                <a:gd name="T6" fmla="*/ 14 w 75"/>
                <a:gd name="T7" fmla="*/ 44 h 70"/>
                <a:gd name="T8" fmla="*/ 37 w 75"/>
                <a:gd name="T9" fmla="*/ 40 h 70"/>
                <a:gd name="T10" fmla="*/ 36 w 75"/>
                <a:gd name="T11" fmla="*/ 43 h 70"/>
                <a:gd name="T12" fmla="*/ 19 w 75"/>
                <a:gd name="T13" fmla="*/ 49 h 70"/>
                <a:gd name="T14" fmla="*/ 51 w 75"/>
                <a:gd name="T15" fmla="*/ 44 h 70"/>
                <a:gd name="T16" fmla="*/ 69 w 75"/>
                <a:gd name="T17" fmla="*/ 45 h 70"/>
                <a:gd name="T18" fmla="*/ 63 w 75"/>
                <a:gd name="T19" fmla="*/ 19 h 70"/>
                <a:gd name="T20" fmla="*/ 62 w 75"/>
                <a:gd name="T21" fmla="*/ 26 h 70"/>
                <a:gd name="T22" fmla="*/ 51 w 75"/>
                <a:gd name="T23" fmla="*/ 0 h 70"/>
                <a:gd name="T24" fmla="*/ 42 w 75"/>
                <a:gd name="T25" fmla="*/ 12 h 70"/>
                <a:gd name="T26" fmla="*/ 49 w 75"/>
                <a:gd name="T27" fmla="*/ 29 h 70"/>
                <a:gd name="T28" fmla="*/ 37 w 75"/>
                <a:gd name="T29" fmla="*/ 30 h 70"/>
                <a:gd name="T30" fmla="*/ 28 w 75"/>
                <a:gd name="T31" fmla="*/ 17 h 70"/>
                <a:gd name="T32" fmla="*/ 23 w 75"/>
                <a:gd name="T33" fmla="*/ 19 h 70"/>
                <a:gd name="T34" fmla="*/ 20 w 75"/>
                <a:gd name="T35" fmla="*/ 11 h 70"/>
                <a:gd name="T36" fmla="*/ 7 w 75"/>
                <a:gd name="T37" fmla="*/ 16 h 70"/>
                <a:gd name="T38" fmla="*/ 12 w 75"/>
                <a:gd name="T39"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70">
                  <a:moveTo>
                    <a:pt x="12" y="29"/>
                  </a:moveTo>
                  <a:cubicBezTo>
                    <a:pt x="5" y="29"/>
                    <a:pt x="1" y="32"/>
                    <a:pt x="0" y="37"/>
                  </a:cubicBezTo>
                  <a:cubicBezTo>
                    <a:pt x="2" y="39"/>
                    <a:pt x="3" y="41"/>
                    <a:pt x="5" y="42"/>
                  </a:cubicBezTo>
                  <a:cubicBezTo>
                    <a:pt x="9" y="39"/>
                    <a:pt x="10" y="44"/>
                    <a:pt x="14" y="44"/>
                  </a:cubicBezTo>
                  <a:cubicBezTo>
                    <a:pt x="22" y="44"/>
                    <a:pt x="29" y="34"/>
                    <a:pt x="37" y="40"/>
                  </a:cubicBezTo>
                  <a:cubicBezTo>
                    <a:pt x="35" y="40"/>
                    <a:pt x="36" y="42"/>
                    <a:pt x="36" y="43"/>
                  </a:cubicBezTo>
                  <a:cubicBezTo>
                    <a:pt x="31" y="45"/>
                    <a:pt x="25" y="46"/>
                    <a:pt x="19" y="49"/>
                  </a:cubicBezTo>
                  <a:cubicBezTo>
                    <a:pt x="22" y="70"/>
                    <a:pt x="46" y="49"/>
                    <a:pt x="51" y="44"/>
                  </a:cubicBezTo>
                  <a:cubicBezTo>
                    <a:pt x="57" y="48"/>
                    <a:pt x="62" y="47"/>
                    <a:pt x="69" y="45"/>
                  </a:cubicBezTo>
                  <a:cubicBezTo>
                    <a:pt x="72" y="36"/>
                    <a:pt x="75" y="20"/>
                    <a:pt x="63" y="19"/>
                  </a:cubicBezTo>
                  <a:cubicBezTo>
                    <a:pt x="62" y="21"/>
                    <a:pt x="62" y="24"/>
                    <a:pt x="62" y="26"/>
                  </a:cubicBezTo>
                  <a:cubicBezTo>
                    <a:pt x="51" y="24"/>
                    <a:pt x="57" y="6"/>
                    <a:pt x="51" y="0"/>
                  </a:cubicBezTo>
                  <a:cubicBezTo>
                    <a:pt x="45" y="2"/>
                    <a:pt x="44" y="8"/>
                    <a:pt x="42" y="12"/>
                  </a:cubicBezTo>
                  <a:cubicBezTo>
                    <a:pt x="44" y="17"/>
                    <a:pt x="49" y="21"/>
                    <a:pt x="49" y="29"/>
                  </a:cubicBezTo>
                  <a:cubicBezTo>
                    <a:pt x="46" y="32"/>
                    <a:pt x="40" y="30"/>
                    <a:pt x="37" y="30"/>
                  </a:cubicBezTo>
                  <a:cubicBezTo>
                    <a:pt x="34" y="26"/>
                    <a:pt x="32" y="21"/>
                    <a:pt x="28" y="17"/>
                  </a:cubicBezTo>
                  <a:cubicBezTo>
                    <a:pt x="26" y="17"/>
                    <a:pt x="26" y="19"/>
                    <a:pt x="23" y="19"/>
                  </a:cubicBezTo>
                  <a:cubicBezTo>
                    <a:pt x="22" y="16"/>
                    <a:pt x="22" y="13"/>
                    <a:pt x="20" y="11"/>
                  </a:cubicBezTo>
                  <a:cubicBezTo>
                    <a:pt x="13" y="10"/>
                    <a:pt x="12" y="15"/>
                    <a:pt x="7" y="16"/>
                  </a:cubicBezTo>
                  <a:cubicBezTo>
                    <a:pt x="5" y="24"/>
                    <a:pt x="11" y="27"/>
                    <a:pt x="12" y="2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0" name="Freeform 118">
              <a:extLst>
                <a:ext uri="{FF2B5EF4-FFF2-40B4-BE49-F238E27FC236}">
                  <a16:creationId xmlns:a16="http://schemas.microsoft.com/office/drawing/2014/main" id="{863680DA-CBDB-4538-B7F3-B5967EEB62DB}"/>
                </a:ext>
              </a:extLst>
            </p:cNvPr>
            <p:cNvSpPr>
              <a:spLocks/>
            </p:cNvSpPr>
            <p:nvPr/>
          </p:nvSpPr>
          <p:spPr bwMode="auto">
            <a:xfrm>
              <a:off x="2571189" y="2105914"/>
              <a:ext cx="123517" cy="153527"/>
            </a:xfrm>
            <a:custGeom>
              <a:avLst/>
              <a:gdLst>
                <a:gd name="T0" fmla="*/ 11 w 36"/>
                <a:gd name="T1" fmla="*/ 3 h 43"/>
                <a:gd name="T2" fmla="*/ 16 w 36"/>
                <a:gd name="T3" fmla="*/ 17 h 43"/>
                <a:gd name="T4" fmla="*/ 5 w 36"/>
                <a:gd name="T5" fmla="*/ 5 h 43"/>
                <a:gd name="T6" fmla="*/ 5 w 36"/>
                <a:gd name="T7" fmla="*/ 16 h 43"/>
                <a:gd name="T8" fmla="*/ 0 w 36"/>
                <a:gd name="T9" fmla="*/ 22 h 43"/>
                <a:gd name="T10" fmla="*/ 4 w 36"/>
                <a:gd name="T11" fmla="*/ 29 h 43"/>
                <a:gd name="T12" fmla="*/ 15 w 36"/>
                <a:gd name="T13" fmla="*/ 25 h 43"/>
                <a:gd name="T14" fmla="*/ 12 w 36"/>
                <a:gd name="T15" fmla="*/ 38 h 43"/>
                <a:gd name="T16" fmla="*/ 27 w 36"/>
                <a:gd name="T17" fmla="*/ 41 h 43"/>
                <a:gd name="T18" fmla="*/ 23 w 36"/>
                <a:gd name="T19" fmla="*/ 1 h 43"/>
                <a:gd name="T20" fmla="*/ 20 w 36"/>
                <a:gd name="T21" fmla="*/ 7 h 43"/>
                <a:gd name="T22" fmla="*/ 11 w 36"/>
                <a:gd name="T23"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3">
                  <a:moveTo>
                    <a:pt x="11" y="3"/>
                  </a:moveTo>
                  <a:cubicBezTo>
                    <a:pt x="11" y="9"/>
                    <a:pt x="14" y="12"/>
                    <a:pt x="16" y="17"/>
                  </a:cubicBezTo>
                  <a:cubicBezTo>
                    <a:pt x="11" y="14"/>
                    <a:pt x="11" y="6"/>
                    <a:pt x="5" y="5"/>
                  </a:cubicBezTo>
                  <a:cubicBezTo>
                    <a:pt x="4" y="8"/>
                    <a:pt x="4" y="13"/>
                    <a:pt x="5" y="16"/>
                  </a:cubicBezTo>
                  <a:cubicBezTo>
                    <a:pt x="4" y="19"/>
                    <a:pt x="1" y="19"/>
                    <a:pt x="0" y="22"/>
                  </a:cubicBezTo>
                  <a:cubicBezTo>
                    <a:pt x="0" y="26"/>
                    <a:pt x="2" y="27"/>
                    <a:pt x="4" y="29"/>
                  </a:cubicBezTo>
                  <a:cubicBezTo>
                    <a:pt x="8" y="28"/>
                    <a:pt x="10" y="25"/>
                    <a:pt x="15" y="25"/>
                  </a:cubicBezTo>
                  <a:cubicBezTo>
                    <a:pt x="17" y="31"/>
                    <a:pt x="11" y="32"/>
                    <a:pt x="12" y="38"/>
                  </a:cubicBezTo>
                  <a:cubicBezTo>
                    <a:pt x="15" y="43"/>
                    <a:pt x="22" y="39"/>
                    <a:pt x="27" y="41"/>
                  </a:cubicBezTo>
                  <a:cubicBezTo>
                    <a:pt x="26" y="30"/>
                    <a:pt x="36" y="7"/>
                    <a:pt x="23" y="1"/>
                  </a:cubicBezTo>
                  <a:cubicBezTo>
                    <a:pt x="22" y="3"/>
                    <a:pt x="22" y="6"/>
                    <a:pt x="20" y="7"/>
                  </a:cubicBezTo>
                  <a:cubicBezTo>
                    <a:pt x="19" y="3"/>
                    <a:pt x="15" y="0"/>
                    <a:pt x="11"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1" name="Freeform 119">
              <a:extLst>
                <a:ext uri="{FF2B5EF4-FFF2-40B4-BE49-F238E27FC236}">
                  <a16:creationId xmlns:a16="http://schemas.microsoft.com/office/drawing/2014/main" id="{1D7501BC-AB5C-491E-A125-84C0E513FC7E}"/>
                </a:ext>
              </a:extLst>
            </p:cNvPr>
            <p:cNvSpPr>
              <a:spLocks/>
            </p:cNvSpPr>
            <p:nvPr/>
          </p:nvSpPr>
          <p:spPr bwMode="auto">
            <a:xfrm>
              <a:off x="2757192" y="2105914"/>
              <a:ext cx="305160" cy="195673"/>
            </a:xfrm>
            <a:custGeom>
              <a:avLst/>
              <a:gdLst>
                <a:gd name="T0" fmla="*/ 27 w 89"/>
                <a:gd name="T1" fmla="*/ 44 h 55"/>
                <a:gd name="T2" fmla="*/ 29 w 89"/>
                <a:gd name="T3" fmla="*/ 52 h 55"/>
                <a:gd name="T4" fmla="*/ 43 w 89"/>
                <a:gd name="T5" fmla="*/ 48 h 55"/>
                <a:gd name="T6" fmla="*/ 58 w 89"/>
                <a:gd name="T7" fmla="*/ 50 h 55"/>
                <a:gd name="T8" fmla="*/ 58 w 89"/>
                <a:gd name="T9" fmla="*/ 43 h 55"/>
                <a:gd name="T10" fmla="*/ 60 w 89"/>
                <a:gd name="T11" fmla="*/ 52 h 55"/>
                <a:gd name="T12" fmla="*/ 76 w 89"/>
                <a:gd name="T13" fmla="*/ 52 h 55"/>
                <a:gd name="T14" fmla="*/ 75 w 89"/>
                <a:gd name="T15" fmla="*/ 43 h 55"/>
                <a:gd name="T16" fmla="*/ 69 w 89"/>
                <a:gd name="T17" fmla="*/ 21 h 55"/>
                <a:gd name="T18" fmla="*/ 41 w 89"/>
                <a:gd name="T19" fmla="*/ 32 h 55"/>
                <a:gd name="T20" fmla="*/ 35 w 89"/>
                <a:gd name="T21" fmla="*/ 25 h 55"/>
                <a:gd name="T22" fmla="*/ 26 w 89"/>
                <a:gd name="T23" fmla="*/ 31 h 55"/>
                <a:gd name="T24" fmla="*/ 14 w 89"/>
                <a:gd name="T25" fmla="*/ 18 h 55"/>
                <a:gd name="T26" fmla="*/ 21 w 89"/>
                <a:gd name="T27" fmla="*/ 10 h 55"/>
                <a:gd name="T28" fmla="*/ 1 w 89"/>
                <a:gd name="T29" fmla="*/ 5 h 55"/>
                <a:gd name="T30" fmla="*/ 6 w 89"/>
                <a:gd name="T31" fmla="*/ 22 h 55"/>
                <a:gd name="T32" fmla="*/ 9 w 89"/>
                <a:gd name="T33" fmla="*/ 48 h 55"/>
                <a:gd name="T34" fmla="*/ 14 w 89"/>
                <a:gd name="T35" fmla="*/ 46 h 55"/>
                <a:gd name="T36" fmla="*/ 22 w 89"/>
                <a:gd name="T37" fmla="*/ 52 h 55"/>
                <a:gd name="T38" fmla="*/ 27 w 89"/>
                <a:gd name="T39"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 h="55">
                  <a:moveTo>
                    <a:pt x="27" y="44"/>
                  </a:moveTo>
                  <a:cubicBezTo>
                    <a:pt x="29" y="46"/>
                    <a:pt x="28" y="51"/>
                    <a:pt x="29" y="52"/>
                  </a:cubicBezTo>
                  <a:cubicBezTo>
                    <a:pt x="35" y="55"/>
                    <a:pt x="41" y="52"/>
                    <a:pt x="43" y="48"/>
                  </a:cubicBezTo>
                  <a:cubicBezTo>
                    <a:pt x="45" y="53"/>
                    <a:pt x="53" y="52"/>
                    <a:pt x="58" y="50"/>
                  </a:cubicBezTo>
                  <a:cubicBezTo>
                    <a:pt x="59" y="47"/>
                    <a:pt x="56" y="43"/>
                    <a:pt x="58" y="43"/>
                  </a:cubicBezTo>
                  <a:cubicBezTo>
                    <a:pt x="59" y="45"/>
                    <a:pt x="59" y="49"/>
                    <a:pt x="60" y="52"/>
                  </a:cubicBezTo>
                  <a:cubicBezTo>
                    <a:pt x="65" y="55"/>
                    <a:pt x="69" y="52"/>
                    <a:pt x="76" y="52"/>
                  </a:cubicBezTo>
                  <a:cubicBezTo>
                    <a:pt x="77" y="48"/>
                    <a:pt x="75" y="46"/>
                    <a:pt x="75" y="43"/>
                  </a:cubicBezTo>
                  <a:cubicBezTo>
                    <a:pt x="89" y="35"/>
                    <a:pt x="73" y="27"/>
                    <a:pt x="69" y="21"/>
                  </a:cubicBezTo>
                  <a:cubicBezTo>
                    <a:pt x="55" y="20"/>
                    <a:pt x="45" y="22"/>
                    <a:pt x="41" y="32"/>
                  </a:cubicBezTo>
                  <a:cubicBezTo>
                    <a:pt x="38" y="30"/>
                    <a:pt x="37" y="27"/>
                    <a:pt x="35" y="25"/>
                  </a:cubicBezTo>
                  <a:cubicBezTo>
                    <a:pt x="31" y="26"/>
                    <a:pt x="26" y="27"/>
                    <a:pt x="26" y="31"/>
                  </a:cubicBezTo>
                  <a:cubicBezTo>
                    <a:pt x="24" y="25"/>
                    <a:pt x="22" y="18"/>
                    <a:pt x="14" y="18"/>
                  </a:cubicBezTo>
                  <a:cubicBezTo>
                    <a:pt x="13" y="12"/>
                    <a:pt x="21" y="15"/>
                    <a:pt x="21" y="10"/>
                  </a:cubicBezTo>
                  <a:cubicBezTo>
                    <a:pt x="21" y="5"/>
                    <a:pt x="8" y="0"/>
                    <a:pt x="1" y="5"/>
                  </a:cubicBezTo>
                  <a:cubicBezTo>
                    <a:pt x="0" y="13"/>
                    <a:pt x="5" y="16"/>
                    <a:pt x="6" y="22"/>
                  </a:cubicBezTo>
                  <a:cubicBezTo>
                    <a:pt x="7" y="31"/>
                    <a:pt x="3" y="41"/>
                    <a:pt x="9" y="48"/>
                  </a:cubicBezTo>
                  <a:cubicBezTo>
                    <a:pt x="13" y="49"/>
                    <a:pt x="12" y="48"/>
                    <a:pt x="14" y="46"/>
                  </a:cubicBezTo>
                  <a:cubicBezTo>
                    <a:pt x="15" y="50"/>
                    <a:pt x="17" y="52"/>
                    <a:pt x="22" y="52"/>
                  </a:cubicBezTo>
                  <a:cubicBezTo>
                    <a:pt x="26" y="51"/>
                    <a:pt x="24" y="45"/>
                    <a:pt x="27"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2" name="Freeform 120">
              <a:extLst>
                <a:ext uri="{FF2B5EF4-FFF2-40B4-BE49-F238E27FC236}">
                  <a16:creationId xmlns:a16="http://schemas.microsoft.com/office/drawing/2014/main" id="{F0EDDAE3-58E9-46ED-9456-9596ADD1A7D0}"/>
                </a:ext>
              </a:extLst>
            </p:cNvPr>
            <p:cNvSpPr>
              <a:spLocks/>
            </p:cNvSpPr>
            <p:nvPr/>
          </p:nvSpPr>
          <p:spPr bwMode="auto">
            <a:xfrm>
              <a:off x="2104730" y="2288042"/>
              <a:ext cx="213613" cy="248355"/>
            </a:xfrm>
            <a:custGeom>
              <a:avLst/>
              <a:gdLst>
                <a:gd name="T0" fmla="*/ 14 w 62"/>
                <a:gd name="T1" fmla="*/ 68 h 70"/>
                <a:gd name="T2" fmla="*/ 20 w 62"/>
                <a:gd name="T3" fmla="*/ 69 h 70"/>
                <a:gd name="T4" fmla="*/ 32 w 62"/>
                <a:gd name="T5" fmla="*/ 62 h 70"/>
                <a:gd name="T6" fmla="*/ 34 w 62"/>
                <a:gd name="T7" fmla="*/ 48 h 70"/>
                <a:gd name="T8" fmla="*/ 62 w 62"/>
                <a:gd name="T9" fmla="*/ 20 h 70"/>
                <a:gd name="T10" fmla="*/ 39 w 62"/>
                <a:gd name="T11" fmla="*/ 10 h 70"/>
                <a:gd name="T12" fmla="*/ 27 w 62"/>
                <a:gd name="T13" fmla="*/ 0 h 70"/>
                <a:gd name="T14" fmla="*/ 6 w 62"/>
                <a:gd name="T15" fmla="*/ 3 h 70"/>
                <a:gd name="T16" fmla="*/ 4 w 62"/>
                <a:gd name="T17" fmla="*/ 34 h 70"/>
                <a:gd name="T18" fmla="*/ 5 w 62"/>
                <a:gd name="T19" fmla="*/ 43 h 70"/>
                <a:gd name="T20" fmla="*/ 0 w 62"/>
                <a:gd name="T21" fmla="*/ 51 h 70"/>
                <a:gd name="T22" fmla="*/ 14 w 62"/>
                <a:gd name="T23"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70">
                  <a:moveTo>
                    <a:pt x="14" y="68"/>
                  </a:moveTo>
                  <a:cubicBezTo>
                    <a:pt x="17" y="68"/>
                    <a:pt x="17" y="70"/>
                    <a:pt x="20" y="69"/>
                  </a:cubicBezTo>
                  <a:cubicBezTo>
                    <a:pt x="23" y="65"/>
                    <a:pt x="27" y="63"/>
                    <a:pt x="32" y="62"/>
                  </a:cubicBezTo>
                  <a:cubicBezTo>
                    <a:pt x="33" y="58"/>
                    <a:pt x="34" y="54"/>
                    <a:pt x="34" y="48"/>
                  </a:cubicBezTo>
                  <a:cubicBezTo>
                    <a:pt x="42" y="38"/>
                    <a:pt x="50" y="28"/>
                    <a:pt x="62" y="20"/>
                  </a:cubicBezTo>
                  <a:cubicBezTo>
                    <a:pt x="57" y="15"/>
                    <a:pt x="51" y="4"/>
                    <a:pt x="39" y="10"/>
                  </a:cubicBezTo>
                  <a:cubicBezTo>
                    <a:pt x="35" y="6"/>
                    <a:pt x="32" y="2"/>
                    <a:pt x="27" y="0"/>
                  </a:cubicBezTo>
                  <a:cubicBezTo>
                    <a:pt x="22" y="3"/>
                    <a:pt x="12" y="1"/>
                    <a:pt x="6" y="3"/>
                  </a:cubicBezTo>
                  <a:cubicBezTo>
                    <a:pt x="11" y="13"/>
                    <a:pt x="12" y="26"/>
                    <a:pt x="4" y="34"/>
                  </a:cubicBezTo>
                  <a:cubicBezTo>
                    <a:pt x="3" y="38"/>
                    <a:pt x="5" y="40"/>
                    <a:pt x="5" y="43"/>
                  </a:cubicBezTo>
                  <a:cubicBezTo>
                    <a:pt x="4" y="46"/>
                    <a:pt x="1" y="48"/>
                    <a:pt x="0" y="51"/>
                  </a:cubicBezTo>
                  <a:cubicBezTo>
                    <a:pt x="5" y="56"/>
                    <a:pt x="15" y="56"/>
                    <a:pt x="14" y="6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3" name="Freeform 121">
              <a:extLst>
                <a:ext uri="{FF2B5EF4-FFF2-40B4-BE49-F238E27FC236}">
                  <a16:creationId xmlns:a16="http://schemas.microsoft.com/office/drawing/2014/main" id="{BB372BDC-08BA-4A88-BFB8-F63D136800C4}"/>
                </a:ext>
              </a:extLst>
            </p:cNvPr>
            <p:cNvSpPr>
              <a:spLocks/>
            </p:cNvSpPr>
            <p:nvPr/>
          </p:nvSpPr>
          <p:spPr bwMode="auto">
            <a:xfrm>
              <a:off x="2694706" y="2309114"/>
              <a:ext cx="123517" cy="164065"/>
            </a:xfrm>
            <a:custGeom>
              <a:avLst/>
              <a:gdLst>
                <a:gd name="T0" fmla="*/ 27 w 36"/>
                <a:gd name="T1" fmla="*/ 32 h 46"/>
                <a:gd name="T2" fmla="*/ 36 w 36"/>
                <a:gd name="T3" fmla="*/ 8 h 46"/>
                <a:gd name="T4" fmla="*/ 23 w 36"/>
                <a:gd name="T5" fmla="*/ 6 h 46"/>
                <a:gd name="T6" fmla="*/ 8 w 36"/>
                <a:gd name="T7" fmla="*/ 11 h 46"/>
                <a:gd name="T8" fmla="*/ 8 w 36"/>
                <a:gd name="T9" fmla="*/ 42 h 46"/>
                <a:gd name="T10" fmla="*/ 17 w 36"/>
                <a:gd name="T11" fmla="*/ 37 h 46"/>
                <a:gd name="T12" fmla="*/ 15 w 36"/>
                <a:gd name="T13" fmla="*/ 31 h 46"/>
                <a:gd name="T14" fmla="*/ 27 w 36"/>
                <a:gd name="T15" fmla="*/ 3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46">
                  <a:moveTo>
                    <a:pt x="27" y="32"/>
                  </a:moveTo>
                  <a:cubicBezTo>
                    <a:pt x="30" y="24"/>
                    <a:pt x="34" y="17"/>
                    <a:pt x="36" y="8"/>
                  </a:cubicBezTo>
                  <a:cubicBezTo>
                    <a:pt x="34" y="4"/>
                    <a:pt x="28" y="5"/>
                    <a:pt x="23" y="6"/>
                  </a:cubicBezTo>
                  <a:cubicBezTo>
                    <a:pt x="20" y="2"/>
                    <a:pt x="3" y="0"/>
                    <a:pt x="8" y="11"/>
                  </a:cubicBezTo>
                  <a:cubicBezTo>
                    <a:pt x="0" y="17"/>
                    <a:pt x="6" y="34"/>
                    <a:pt x="8" y="42"/>
                  </a:cubicBezTo>
                  <a:cubicBezTo>
                    <a:pt x="12" y="46"/>
                    <a:pt x="17" y="43"/>
                    <a:pt x="17" y="37"/>
                  </a:cubicBezTo>
                  <a:cubicBezTo>
                    <a:pt x="18" y="35"/>
                    <a:pt x="13" y="32"/>
                    <a:pt x="15" y="31"/>
                  </a:cubicBezTo>
                  <a:cubicBezTo>
                    <a:pt x="19" y="31"/>
                    <a:pt x="22" y="32"/>
                    <a:pt x="27" y="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4" name="Freeform 122">
              <a:extLst>
                <a:ext uri="{FF2B5EF4-FFF2-40B4-BE49-F238E27FC236}">
                  <a16:creationId xmlns:a16="http://schemas.microsoft.com/office/drawing/2014/main" id="{94816D2B-DB92-49C9-8556-BDEC30723457}"/>
                </a:ext>
              </a:extLst>
            </p:cNvPr>
            <p:cNvSpPr>
              <a:spLocks/>
            </p:cNvSpPr>
            <p:nvPr/>
          </p:nvSpPr>
          <p:spPr bwMode="auto">
            <a:xfrm>
              <a:off x="2568283" y="2330186"/>
              <a:ext cx="140956" cy="192663"/>
            </a:xfrm>
            <a:custGeom>
              <a:avLst/>
              <a:gdLst>
                <a:gd name="T0" fmla="*/ 27 w 41"/>
                <a:gd name="T1" fmla="*/ 20 h 54"/>
                <a:gd name="T2" fmla="*/ 26 w 41"/>
                <a:gd name="T3" fmla="*/ 18 h 54"/>
                <a:gd name="T4" fmla="*/ 35 w 41"/>
                <a:gd name="T5" fmla="*/ 5 h 54"/>
                <a:gd name="T6" fmla="*/ 32 w 41"/>
                <a:gd name="T7" fmla="*/ 2 h 54"/>
                <a:gd name="T8" fmla="*/ 22 w 41"/>
                <a:gd name="T9" fmla="*/ 6 h 54"/>
                <a:gd name="T10" fmla="*/ 10 w 41"/>
                <a:gd name="T11" fmla="*/ 3 h 54"/>
                <a:gd name="T12" fmla="*/ 16 w 41"/>
                <a:gd name="T13" fmla="*/ 17 h 54"/>
                <a:gd name="T14" fmla="*/ 11 w 41"/>
                <a:gd name="T15" fmla="*/ 25 h 54"/>
                <a:gd name="T16" fmla="*/ 3 w 41"/>
                <a:gd name="T17" fmla="*/ 17 h 54"/>
                <a:gd name="T18" fmla="*/ 0 w 41"/>
                <a:gd name="T19" fmla="*/ 25 h 54"/>
                <a:gd name="T20" fmla="*/ 15 w 41"/>
                <a:gd name="T21" fmla="*/ 39 h 54"/>
                <a:gd name="T22" fmla="*/ 25 w 41"/>
                <a:gd name="T23" fmla="*/ 54 h 54"/>
                <a:gd name="T24" fmla="*/ 29 w 41"/>
                <a:gd name="T25" fmla="*/ 47 h 54"/>
                <a:gd name="T26" fmla="*/ 33 w 41"/>
                <a:gd name="T27" fmla="*/ 48 h 54"/>
                <a:gd name="T28" fmla="*/ 27 w 41"/>
                <a:gd name="T2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4">
                  <a:moveTo>
                    <a:pt x="27" y="20"/>
                  </a:moveTo>
                  <a:cubicBezTo>
                    <a:pt x="27" y="19"/>
                    <a:pt x="27" y="19"/>
                    <a:pt x="26" y="18"/>
                  </a:cubicBezTo>
                  <a:cubicBezTo>
                    <a:pt x="29" y="14"/>
                    <a:pt x="34" y="12"/>
                    <a:pt x="35" y="5"/>
                  </a:cubicBezTo>
                  <a:cubicBezTo>
                    <a:pt x="34" y="3"/>
                    <a:pt x="32" y="3"/>
                    <a:pt x="32" y="2"/>
                  </a:cubicBezTo>
                  <a:cubicBezTo>
                    <a:pt x="27" y="1"/>
                    <a:pt x="24" y="3"/>
                    <a:pt x="22" y="6"/>
                  </a:cubicBezTo>
                  <a:cubicBezTo>
                    <a:pt x="20" y="0"/>
                    <a:pt x="17" y="3"/>
                    <a:pt x="10" y="3"/>
                  </a:cubicBezTo>
                  <a:cubicBezTo>
                    <a:pt x="10" y="10"/>
                    <a:pt x="15" y="11"/>
                    <a:pt x="16" y="17"/>
                  </a:cubicBezTo>
                  <a:cubicBezTo>
                    <a:pt x="14" y="19"/>
                    <a:pt x="14" y="24"/>
                    <a:pt x="11" y="25"/>
                  </a:cubicBezTo>
                  <a:cubicBezTo>
                    <a:pt x="7" y="23"/>
                    <a:pt x="7" y="18"/>
                    <a:pt x="3" y="17"/>
                  </a:cubicBezTo>
                  <a:cubicBezTo>
                    <a:pt x="2" y="20"/>
                    <a:pt x="1" y="22"/>
                    <a:pt x="0" y="25"/>
                  </a:cubicBezTo>
                  <a:cubicBezTo>
                    <a:pt x="4" y="30"/>
                    <a:pt x="7" y="37"/>
                    <a:pt x="15" y="39"/>
                  </a:cubicBezTo>
                  <a:cubicBezTo>
                    <a:pt x="18" y="45"/>
                    <a:pt x="19" y="51"/>
                    <a:pt x="25" y="54"/>
                  </a:cubicBezTo>
                  <a:cubicBezTo>
                    <a:pt x="28" y="53"/>
                    <a:pt x="29" y="49"/>
                    <a:pt x="29" y="47"/>
                  </a:cubicBezTo>
                  <a:cubicBezTo>
                    <a:pt x="30" y="48"/>
                    <a:pt x="31" y="48"/>
                    <a:pt x="33" y="48"/>
                  </a:cubicBezTo>
                  <a:cubicBezTo>
                    <a:pt x="39" y="38"/>
                    <a:pt x="41" y="20"/>
                    <a:pt x="27" y="2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5" name="Freeform 123">
              <a:extLst>
                <a:ext uri="{FF2B5EF4-FFF2-40B4-BE49-F238E27FC236}">
                  <a16:creationId xmlns:a16="http://schemas.microsoft.com/office/drawing/2014/main" id="{7746EDCF-9B33-458C-A558-E39BC147E00F}"/>
                </a:ext>
              </a:extLst>
            </p:cNvPr>
            <p:cNvSpPr>
              <a:spLocks/>
            </p:cNvSpPr>
            <p:nvPr/>
          </p:nvSpPr>
          <p:spPr bwMode="auto">
            <a:xfrm>
              <a:off x="2242778" y="2376847"/>
              <a:ext cx="370552" cy="323613"/>
            </a:xfrm>
            <a:custGeom>
              <a:avLst/>
              <a:gdLst>
                <a:gd name="T0" fmla="*/ 99 w 108"/>
                <a:gd name="T1" fmla="*/ 67 h 91"/>
                <a:gd name="T2" fmla="*/ 107 w 108"/>
                <a:gd name="T3" fmla="*/ 70 h 91"/>
                <a:gd name="T4" fmla="*/ 85 w 108"/>
                <a:gd name="T5" fmla="*/ 42 h 91"/>
                <a:gd name="T6" fmla="*/ 87 w 108"/>
                <a:gd name="T7" fmla="*/ 35 h 91"/>
                <a:gd name="T8" fmla="*/ 64 w 108"/>
                <a:gd name="T9" fmla="*/ 0 h 91"/>
                <a:gd name="T10" fmla="*/ 65 w 108"/>
                <a:gd name="T11" fmla="*/ 31 h 91"/>
                <a:gd name="T12" fmla="*/ 61 w 108"/>
                <a:gd name="T13" fmla="*/ 14 h 91"/>
                <a:gd name="T14" fmla="*/ 50 w 108"/>
                <a:gd name="T15" fmla="*/ 8 h 91"/>
                <a:gd name="T16" fmla="*/ 52 w 108"/>
                <a:gd name="T17" fmla="*/ 17 h 91"/>
                <a:gd name="T18" fmla="*/ 44 w 108"/>
                <a:gd name="T19" fmla="*/ 20 h 91"/>
                <a:gd name="T20" fmla="*/ 34 w 108"/>
                <a:gd name="T21" fmla="*/ 9 h 91"/>
                <a:gd name="T22" fmla="*/ 28 w 108"/>
                <a:gd name="T23" fmla="*/ 14 h 91"/>
                <a:gd name="T24" fmla="*/ 30 w 108"/>
                <a:gd name="T25" fmla="*/ 3 h 91"/>
                <a:gd name="T26" fmla="*/ 27 w 108"/>
                <a:gd name="T27" fmla="*/ 0 h 91"/>
                <a:gd name="T28" fmla="*/ 0 w 108"/>
                <a:gd name="T29" fmla="*/ 29 h 91"/>
                <a:gd name="T30" fmla="*/ 11 w 108"/>
                <a:gd name="T31" fmla="*/ 38 h 91"/>
                <a:gd name="T32" fmla="*/ 20 w 108"/>
                <a:gd name="T33" fmla="*/ 37 h 91"/>
                <a:gd name="T34" fmla="*/ 3 w 108"/>
                <a:gd name="T35" fmla="*/ 45 h 91"/>
                <a:gd name="T36" fmla="*/ 43 w 108"/>
                <a:gd name="T37" fmla="*/ 58 h 91"/>
                <a:gd name="T38" fmla="*/ 9 w 108"/>
                <a:gd name="T39" fmla="*/ 63 h 91"/>
                <a:gd name="T40" fmla="*/ 30 w 108"/>
                <a:gd name="T41" fmla="*/ 76 h 91"/>
                <a:gd name="T42" fmla="*/ 32 w 108"/>
                <a:gd name="T43" fmla="*/ 79 h 91"/>
                <a:gd name="T44" fmla="*/ 32 w 108"/>
                <a:gd name="T45" fmla="*/ 86 h 91"/>
                <a:gd name="T46" fmla="*/ 74 w 108"/>
                <a:gd name="T47" fmla="*/ 73 h 91"/>
                <a:gd name="T48" fmla="*/ 100 w 108"/>
                <a:gd name="T49" fmla="*/ 71 h 91"/>
                <a:gd name="T50" fmla="*/ 93 w 108"/>
                <a:gd name="T51" fmla="*/ 73 h 91"/>
                <a:gd name="T52" fmla="*/ 93 w 108"/>
                <a:gd name="T53" fmla="*/ 70 h 91"/>
                <a:gd name="T54" fmla="*/ 99 w 108"/>
                <a:gd name="T55" fmla="*/ 6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8" h="91">
                  <a:moveTo>
                    <a:pt x="99" y="67"/>
                  </a:moveTo>
                  <a:cubicBezTo>
                    <a:pt x="102" y="68"/>
                    <a:pt x="103" y="71"/>
                    <a:pt x="107" y="70"/>
                  </a:cubicBezTo>
                  <a:cubicBezTo>
                    <a:pt x="108" y="53"/>
                    <a:pt x="88" y="57"/>
                    <a:pt x="85" y="42"/>
                  </a:cubicBezTo>
                  <a:cubicBezTo>
                    <a:pt x="86" y="40"/>
                    <a:pt x="86" y="38"/>
                    <a:pt x="87" y="35"/>
                  </a:cubicBezTo>
                  <a:cubicBezTo>
                    <a:pt x="81" y="21"/>
                    <a:pt x="82" y="1"/>
                    <a:pt x="64" y="0"/>
                  </a:cubicBezTo>
                  <a:cubicBezTo>
                    <a:pt x="59" y="11"/>
                    <a:pt x="70" y="24"/>
                    <a:pt x="65" y="31"/>
                  </a:cubicBezTo>
                  <a:cubicBezTo>
                    <a:pt x="64" y="25"/>
                    <a:pt x="60" y="22"/>
                    <a:pt x="61" y="14"/>
                  </a:cubicBezTo>
                  <a:cubicBezTo>
                    <a:pt x="59" y="11"/>
                    <a:pt x="54" y="7"/>
                    <a:pt x="50" y="8"/>
                  </a:cubicBezTo>
                  <a:cubicBezTo>
                    <a:pt x="50" y="11"/>
                    <a:pt x="52" y="13"/>
                    <a:pt x="52" y="17"/>
                  </a:cubicBezTo>
                  <a:cubicBezTo>
                    <a:pt x="48" y="16"/>
                    <a:pt x="48" y="20"/>
                    <a:pt x="44" y="20"/>
                  </a:cubicBezTo>
                  <a:cubicBezTo>
                    <a:pt x="46" y="13"/>
                    <a:pt x="42" y="9"/>
                    <a:pt x="34" y="9"/>
                  </a:cubicBezTo>
                  <a:cubicBezTo>
                    <a:pt x="32" y="10"/>
                    <a:pt x="33" y="15"/>
                    <a:pt x="28" y="14"/>
                  </a:cubicBezTo>
                  <a:cubicBezTo>
                    <a:pt x="27" y="9"/>
                    <a:pt x="30" y="7"/>
                    <a:pt x="30" y="3"/>
                  </a:cubicBezTo>
                  <a:cubicBezTo>
                    <a:pt x="29" y="2"/>
                    <a:pt x="27" y="1"/>
                    <a:pt x="27" y="0"/>
                  </a:cubicBezTo>
                  <a:cubicBezTo>
                    <a:pt x="14" y="7"/>
                    <a:pt x="3" y="14"/>
                    <a:pt x="0" y="29"/>
                  </a:cubicBezTo>
                  <a:cubicBezTo>
                    <a:pt x="4" y="32"/>
                    <a:pt x="7" y="36"/>
                    <a:pt x="11" y="38"/>
                  </a:cubicBezTo>
                  <a:cubicBezTo>
                    <a:pt x="14" y="38"/>
                    <a:pt x="18" y="35"/>
                    <a:pt x="20" y="37"/>
                  </a:cubicBezTo>
                  <a:cubicBezTo>
                    <a:pt x="18" y="44"/>
                    <a:pt x="6" y="40"/>
                    <a:pt x="3" y="45"/>
                  </a:cubicBezTo>
                  <a:cubicBezTo>
                    <a:pt x="7" y="59"/>
                    <a:pt x="37" y="45"/>
                    <a:pt x="43" y="58"/>
                  </a:cubicBezTo>
                  <a:cubicBezTo>
                    <a:pt x="30" y="58"/>
                    <a:pt x="16" y="57"/>
                    <a:pt x="9" y="63"/>
                  </a:cubicBezTo>
                  <a:cubicBezTo>
                    <a:pt x="12" y="71"/>
                    <a:pt x="17" y="78"/>
                    <a:pt x="30" y="76"/>
                  </a:cubicBezTo>
                  <a:cubicBezTo>
                    <a:pt x="30" y="77"/>
                    <a:pt x="31" y="78"/>
                    <a:pt x="32" y="79"/>
                  </a:cubicBezTo>
                  <a:cubicBezTo>
                    <a:pt x="32" y="81"/>
                    <a:pt x="32" y="84"/>
                    <a:pt x="32" y="86"/>
                  </a:cubicBezTo>
                  <a:cubicBezTo>
                    <a:pt x="47" y="91"/>
                    <a:pt x="66" y="82"/>
                    <a:pt x="74" y="73"/>
                  </a:cubicBezTo>
                  <a:cubicBezTo>
                    <a:pt x="76" y="84"/>
                    <a:pt x="108" y="88"/>
                    <a:pt x="100" y="71"/>
                  </a:cubicBezTo>
                  <a:cubicBezTo>
                    <a:pt x="97" y="70"/>
                    <a:pt x="95" y="75"/>
                    <a:pt x="93" y="73"/>
                  </a:cubicBezTo>
                  <a:cubicBezTo>
                    <a:pt x="93" y="71"/>
                    <a:pt x="93" y="70"/>
                    <a:pt x="93" y="70"/>
                  </a:cubicBezTo>
                  <a:cubicBezTo>
                    <a:pt x="97" y="71"/>
                    <a:pt x="96" y="67"/>
                    <a:pt x="99" y="6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 name="Freeform 124">
              <a:extLst>
                <a:ext uri="{FF2B5EF4-FFF2-40B4-BE49-F238E27FC236}">
                  <a16:creationId xmlns:a16="http://schemas.microsoft.com/office/drawing/2014/main" id="{92429FD0-6D3A-4AAB-BF92-C2C159F43CAE}"/>
                </a:ext>
              </a:extLst>
            </p:cNvPr>
            <p:cNvSpPr>
              <a:spLocks/>
            </p:cNvSpPr>
            <p:nvPr/>
          </p:nvSpPr>
          <p:spPr bwMode="auto">
            <a:xfrm>
              <a:off x="5637325" y="2369323"/>
              <a:ext cx="130783" cy="206209"/>
            </a:xfrm>
            <a:custGeom>
              <a:avLst/>
              <a:gdLst>
                <a:gd name="T0" fmla="*/ 10 w 38"/>
                <a:gd name="T1" fmla="*/ 39 h 58"/>
                <a:gd name="T2" fmla="*/ 17 w 38"/>
                <a:gd name="T3" fmla="*/ 46 h 58"/>
                <a:gd name="T4" fmla="*/ 14 w 38"/>
                <a:gd name="T5" fmla="*/ 53 h 58"/>
                <a:gd name="T6" fmla="*/ 20 w 38"/>
                <a:gd name="T7" fmla="*/ 53 h 58"/>
                <a:gd name="T8" fmla="*/ 21 w 38"/>
                <a:gd name="T9" fmla="*/ 58 h 58"/>
                <a:gd name="T10" fmla="*/ 37 w 38"/>
                <a:gd name="T11" fmla="*/ 54 h 58"/>
                <a:gd name="T12" fmla="*/ 33 w 38"/>
                <a:gd name="T13" fmla="*/ 47 h 58"/>
                <a:gd name="T14" fmla="*/ 27 w 38"/>
                <a:gd name="T15" fmla="*/ 17 h 58"/>
                <a:gd name="T16" fmla="*/ 32 w 38"/>
                <a:gd name="T17" fmla="*/ 6 h 58"/>
                <a:gd name="T18" fmla="*/ 13 w 38"/>
                <a:gd name="T19" fmla="*/ 6 h 58"/>
                <a:gd name="T20" fmla="*/ 8 w 38"/>
                <a:gd name="T21" fmla="*/ 16 h 58"/>
                <a:gd name="T22" fmla="*/ 10 w 38"/>
                <a:gd name="T23" fmla="*/ 20 h 58"/>
                <a:gd name="T24" fmla="*/ 6 w 38"/>
                <a:gd name="T25" fmla="*/ 28 h 58"/>
                <a:gd name="T26" fmla="*/ 2 w 38"/>
                <a:gd name="T27" fmla="*/ 28 h 58"/>
                <a:gd name="T28" fmla="*/ 3 w 38"/>
                <a:gd name="T29" fmla="*/ 40 h 58"/>
                <a:gd name="T30" fmla="*/ 10 w 38"/>
                <a:gd name="T31"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58">
                  <a:moveTo>
                    <a:pt x="10" y="39"/>
                  </a:moveTo>
                  <a:cubicBezTo>
                    <a:pt x="13" y="41"/>
                    <a:pt x="16" y="42"/>
                    <a:pt x="17" y="46"/>
                  </a:cubicBezTo>
                  <a:cubicBezTo>
                    <a:pt x="15" y="48"/>
                    <a:pt x="13" y="48"/>
                    <a:pt x="14" y="53"/>
                  </a:cubicBezTo>
                  <a:cubicBezTo>
                    <a:pt x="16" y="54"/>
                    <a:pt x="16" y="54"/>
                    <a:pt x="20" y="53"/>
                  </a:cubicBezTo>
                  <a:cubicBezTo>
                    <a:pt x="19" y="56"/>
                    <a:pt x="21" y="56"/>
                    <a:pt x="21" y="58"/>
                  </a:cubicBezTo>
                  <a:cubicBezTo>
                    <a:pt x="25" y="56"/>
                    <a:pt x="29" y="53"/>
                    <a:pt x="37" y="54"/>
                  </a:cubicBezTo>
                  <a:cubicBezTo>
                    <a:pt x="38" y="49"/>
                    <a:pt x="34" y="50"/>
                    <a:pt x="33" y="47"/>
                  </a:cubicBezTo>
                  <a:cubicBezTo>
                    <a:pt x="28" y="40"/>
                    <a:pt x="25" y="28"/>
                    <a:pt x="27" y="17"/>
                  </a:cubicBezTo>
                  <a:cubicBezTo>
                    <a:pt x="31" y="15"/>
                    <a:pt x="32" y="11"/>
                    <a:pt x="32" y="6"/>
                  </a:cubicBezTo>
                  <a:cubicBezTo>
                    <a:pt x="26" y="0"/>
                    <a:pt x="20" y="6"/>
                    <a:pt x="13" y="6"/>
                  </a:cubicBezTo>
                  <a:cubicBezTo>
                    <a:pt x="12" y="11"/>
                    <a:pt x="8" y="12"/>
                    <a:pt x="8" y="16"/>
                  </a:cubicBezTo>
                  <a:cubicBezTo>
                    <a:pt x="8" y="19"/>
                    <a:pt x="11" y="17"/>
                    <a:pt x="10" y="20"/>
                  </a:cubicBezTo>
                  <a:cubicBezTo>
                    <a:pt x="9" y="22"/>
                    <a:pt x="8" y="26"/>
                    <a:pt x="6" y="28"/>
                  </a:cubicBezTo>
                  <a:cubicBezTo>
                    <a:pt x="5" y="27"/>
                    <a:pt x="3" y="27"/>
                    <a:pt x="2" y="28"/>
                  </a:cubicBezTo>
                  <a:cubicBezTo>
                    <a:pt x="0" y="32"/>
                    <a:pt x="1" y="37"/>
                    <a:pt x="3" y="40"/>
                  </a:cubicBezTo>
                  <a:cubicBezTo>
                    <a:pt x="7" y="41"/>
                    <a:pt x="8" y="39"/>
                    <a:pt x="10"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Freeform 125">
              <a:extLst>
                <a:ext uri="{FF2B5EF4-FFF2-40B4-BE49-F238E27FC236}">
                  <a16:creationId xmlns:a16="http://schemas.microsoft.com/office/drawing/2014/main" id="{CEECE7FD-EC26-4D63-BB07-2B8C787C4B7B}"/>
                </a:ext>
              </a:extLst>
            </p:cNvPr>
            <p:cNvSpPr>
              <a:spLocks/>
            </p:cNvSpPr>
            <p:nvPr/>
          </p:nvSpPr>
          <p:spPr bwMode="auto">
            <a:xfrm>
              <a:off x="4140586" y="2426518"/>
              <a:ext cx="50861" cy="49672"/>
            </a:xfrm>
            <a:custGeom>
              <a:avLst/>
              <a:gdLst>
                <a:gd name="T0" fmla="*/ 12 w 15"/>
                <a:gd name="T1" fmla="*/ 14 h 14"/>
                <a:gd name="T2" fmla="*/ 0 w 15"/>
                <a:gd name="T3" fmla="*/ 0 h 14"/>
                <a:gd name="T4" fmla="*/ 12 w 15"/>
                <a:gd name="T5" fmla="*/ 14 h 14"/>
              </a:gdLst>
              <a:ahLst/>
              <a:cxnLst>
                <a:cxn ang="0">
                  <a:pos x="T0" y="T1"/>
                </a:cxn>
                <a:cxn ang="0">
                  <a:pos x="T2" y="T3"/>
                </a:cxn>
                <a:cxn ang="0">
                  <a:pos x="T4" y="T5"/>
                </a:cxn>
              </a:cxnLst>
              <a:rect l="0" t="0" r="r" b="b"/>
              <a:pathLst>
                <a:path w="15" h="14">
                  <a:moveTo>
                    <a:pt x="12" y="14"/>
                  </a:moveTo>
                  <a:cubicBezTo>
                    <a:pt x="15" y="6"/>
                    <a:pt x="9" y="0"/>
                    <a:pt x="0" y="0"/>
                  </a:cubicBezTo>
                  <a:cubicBezTo>
                    <a:pt x="1" y="8"/>
                    <a:pt x="7" y="11"/>
                    <a:pt x="12"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Freeform 126">
              <a:extLst>
                <a:ext uri="{FF2B5EF4-FFF2-40B4-BE49-F238E27FC236}">
                  <a16:creationId xmlns:a16="http://schemas.microsoft.com/office/drawing/2014/main" id="{CCD07FA1-DA81-44CD-B64E-633E76C5E26B}"/>
                </a:ext>
              </a:extLst>
            </p:cNvPr>
            <p:cNvSpPr>
              <a:spLocks/>
            </p:cNvSpPr>
            <p:nvPr/>
          </p:nvSpPr>
          <p:spPr bwMode="auto">
            <a:xfrm>
              <a:off x="3518639" y="2586066"/>
              <a:ext cx="69752" cy="57197"/>
            </a:xfrm>
            <a:custGeom>
              <a:avLst/>
              <a:gdLst>
                <a:gd name="T0" fmla="*/ 20 w 20"/>
                <a:gd name="T1" fmla="*/ 12 h 16"/>
                <a:gd name="T2" fmla="*/ 2 w 20"/>
                <a:gd name="T3" fmla="*/ 0 h 16"/>
                <a:gd name="T4" fmla="*/ 10 w 20"/>
                <a:gd name="T5" fmla="*/ 16 h 16"/>
                <a:gd name="T6" fmla="*/ 20 w 20"/>
                <a:gd name="T7" fmla="*/ 12 h 16"/>
              </a:gdLst>
              <a:ahLst/>
              <a:cxnLst>
                <a:cxn ang="0">
                  <a:pos x="T0" y="T1"/>
                </a:cxn>
                <a:cxn ang="0">
                  <a:pos x="T2" y="T3"/>
                </a:cxn>
                <a:cxn ang="0">
                  <a:pos x="T4" y="T5"/>
                </a:cxn>
                <a:cxn ang="0">
                  <a:pos x="T6" y="T7"/>
                </a:cxn>
              </a:cxnLst>
              <a:rect l="0" t="0" r="r" b="b"/>
              <a:pathLst>
                <a:path w="20" h="16">
                  <a:moveTo>
                    <a:pt x="20" y="12"/>
                  </a:moveTo>
                  <a:cubicBezTo>
                    <a:pt x="17" y="5"/>
                    <a:pt x="11" y="1"/>
                    <a:pt x="2" y="0"/>
                  </a:cubicBezTo>
                  <a:cubicBezTo>
                    <a:pt x="0" y="8"/>
                    <a:pt x="4" y="15"/>
                    <a:pt x="10" y="16"/>
                  </a:cubicBezTo>
                  <a:cubicBezTo>
                    <a:pt x="13" y="15"/>
                    <a:pt x="16" y="14"/>
                    <a:pt x="20"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Freeform 127">
              <a:extLst>
                <a:ext uri="{FF2B5EF4-FFF2-40B4-BE49-F238E27FC236}">
                  <a16:creationId xmlns:a16="http://schemas.microsoft.com/office/drawing/2014/main" id="{DF854B70-B8C3-4CFF-B14A-6159ED0DD714}"/>
                </a:ext>
              </a:extLst>
            </p:cNvPr>
            <p:cNvSpPr>
              <a:spLocks/>
            </p:cNvSpPr>
            <p:nvPr/>
          </p:nvSpPr>
          <p:spPr bwMode="auto">
            <a:xfrm>
              <a:off x="2633675" y="2608643"/>
              <a:ext cx="85736" cy="109879"/>
            </a:xfrm>
            <a:custGeom>
              <a:avLst/>
              <a:gdLst>
                <a:gd name="T0" fmla="*/ 0 w 25"/>
                <a:gd name="T1" fmla="*/ 16 h 31"/>
                <a:gd name="T2" fmla="*/ 25 w 25"/>
                <a:gd name="T3" fmla="*/ 18 h 31"/>
                <a:gd name="T4" fmla="*/ 10 w 25"/>
                <a:gd name="T5" fmla="*/ 0 h 31"/>
                <a:gd name="T6" fmla="*/ 0 w 25"/>
                <a:gd name="T7" fmla="*/ 16 h 31"/>
              </a:gdLst>
              <a:ahLst/>
              <a:cxnLst>
                <a:cxn ang="0">
                  <a:pos x="T0" y="T1"/>
                </a:cxn>
                <a:cxn ang="0">
                  <a:pos x="T2" y="T3"/>
                </a:cxn>
                <a:cxn ang="0">
                  <a:pos x="T4" y="T5"/>
                </a:cxn>
                <a:cxn ang="0">
                  <a:pos x="T6" y="T7"/>
                </a:cxn>
              </a:cxnLst>
              <a:rect l="0" t="0" r="r" b="b"/>
              <a:pathLst>
                <a:path w="25" h="31">
                  <a:moveTo>
                    <a:pt x="0" y="16"/>
                  </a:moveTo>
                  <a:cubicBezTo>
                    <a:pt x="8" y="19"/>
                    <a:pt x="20" y="31"/>
                    <a:pt x="25" y="18"/>
                  </a:cubicBezTo>
                  <a:cubicBezTo>
                    <a:pt x="20" y="12"/>
                    <a:pt x="18" y="3"/>
                    <a:pt x="10" y="0"/>
                  </a:cubicBezTo>
                  <a:cubicBezTo>
                    <a:pt x="6" y="5"/>
                    <a:pt x="4" y="11"/>
                    <a:pt x="0" y="1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Freeform 128">
              <a:extLst>
                <a:ext uri="{FF2B5EF4-FFF2-40B4-BE49-F238E27FC236}">
                  <a16:creationId xmlns:a16="http://schemas.microsoft.com/office/drawing/2014/main" id="{F573CAE4-1F82-471D-8F16-1005631B3CBA}"/>
                </a:ext>
              </a:extLst>
            </p:cNvPr>
            <p:cNvSpPr>
              <a:spLocks/>
            </p:cNvSpPr>
            <p:nvPr/>
          </p:nvSpPr>
          <p:spPr bwMode="auto">
            <a:xfrm>
              <a:off x="3069618" y="2664337"/>
              <a:ext cx="75564" cy="121919"/>
            </a:xfrm>
            <a:custGeom>
              <a:avLst/>
              <a:gdLst>
                <a:gd name="T0" fmla="*/ 5 w 22"/>
                <a:gd name="T1" fmla="*/ 11 h 34"/>
                <a:gd name="T2" fmla="*/ 3 w 22"/>
                <a:gd name="T3" fmla="*/ 27 h 34"/>
                <a:gd name="T4" fmla="*/ 5 w 22"/>
                <a:gd name="T5" fmla="*/ 11 h 34"/>
              </a:gdLst>
              <a:ahLst/>
              <a:cxnLst>
                <a:cxn ang="0">
                  <a:pos x="T0" y="T1"/>
                </a:cxn>
                <a:cxn ang="0">
                  <a:pos x="T2" y="T3"/>
                </a:cxn>
                <a:cxn ang="0">
                  <a:pos x="T4" y="T5"/>
                </a:cxn>
              </a:cxnLst>
              <a:rect l="0" t="0" r="r" b="b"/>
              <a:pathLst>
                <a:path w="22" h="34">
                  <a:moveTo>
                    <a:pt x="5" y="11"/>
                  </a:moveTo>
                  <a:cubicBezTo>
                    <a:pt x="1" y="14"/>
                    <a:pt x="0" y="22"/>
                    <a:pt x="3" y="27"/>
                  </a:cubicBezTo>
                  <a:cubicBezTo>
                    <a:pt x="22" y="34"/>
                    <a:pt x="18" y="0"/>
                    <a:pt x="5"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Freeform 129">
              <a:extLst>
                <a:ext uri="{FF2B5EF4-FFF2-40B4-BE49-F238E27FC236}">
                  <a16:creationId xmlns:a16="http://schemas.microsoft.com/office/drawing/2014/main" id="{3DA2D4BB-3110-4EBC-9EC2-9321DFCD007D}"/>
                </a:ext>
              </a:extLst>
            </p:cNvPr>
            <p:cNvSpPr>
              <a:spLocks/>
            </p:cNvSpPr>
            <p:nvPr/>
          </p:nvSpPr>
          <p:spPr bwMode="auto">
            <a:xfrm>
              <a:off x="4130414" y="2799801"/>
              <a:ext cx="229596" cy="156539"/>
            </a:xfrm>
            <a:custGeom>
              <a:avLst/>
              <a:gdLst>
                <a:gd name="T0" fmla="*/ 64 w 67"/>
                <a:gd name="T1" fmla="*/ 14 h 44"/>
                <a:gd name="T2" fmla="*/ 57 w 67"/>
                <a:gd name="T3" fmla="*/ 11 h 44"/>
                <a:gd name="T4" fmla="*/ 58 w 67"/>
                <a:gd name="T5" fmla="*/ 7 h 44"/>
                <a:gd name="T6" fmla="*/ 50 w 67"/>
                <a:gd name="T7" fmla="*/ 0 h 44"/>
                <a:gd name="T8" fmla="*/ 46 w 67"/>
                <a:gd name="T9" fmla="*/ 0 h 44"/>
                <a:gd name="T10" fmla="*/ 45 w 67"/>
                <a:gd name="T11" fmla="*/ 7 h 44"/>
                <a:gd name="T12" fmla="*/ 37 w 67"/>
                <a:gd name="T13" fmla="*/ 6 h 44"/>
                <a:gd name="T14" fmla="*/ 38 w 67"/>
                <a:gd name="T15" fmla="*/ 10 h 44"/>
                <a:gd name="T16" fmla="*/ 32 w 67"/>
                <a:gd name="T17" fmla="*/ 5 h 44"/>
                <a:gd name="T18" fmla="*/ 29 w 67"/>
                <a:gd name="T19" fmla="*/ 11 h 44"/>
                <a:gd name="T20" fmla="*/ 26 w 67"/>
                <a:gd name="T21" fmla="*/ 5 h 44"/>
                <a:gd name="T22" fmla="*/ 24 w 67"/>
                <a:gd name="T23" fmla="*/ 13 h 44"/>
                <a:gd name="T24" fmla="*/ 19 w 67"/>
                <a:gd name="T25" fmla="*/ 17 h 44"/>
                <a:gd name="T26" fmla="*/ 10 w 67"/>
                <a:gd name="T27" fmla="*/ 1 h 44"/>
                <a:gd name="T28" fmla="*/ 10 w 67"/>
                <a:gd name="T29" fmla="*/ 7 h 44"/>
                <a:gd name="T30" fmla="*/ 5 w 67"/>
                <a:gd name="T31" fmla="*/ 5 h 44"/>
                <a:gd name="T32" fmla="*/ 6 w 67"/>
                <a:gd name="T33" fmla="*/ 11 h 44"/>
                <a:gd name="T34" fmla="*/ 1 w 67"/>
                <a:gd name="T35" fmla="*/ 12 h 44"/>
                <a:gd name="T36" fmla="*/ 3 w 67"/>
                <a:gd name="T37" fmla="*/ 17 h 44"/>
                <a:gd name="T38" fmla="*/ 15 w 67"/>
                <a:gd name="T39" fmla="*/ 18 h 44"/>
                <a:gd name="T40" fmla="*/ 15 w 67"/>
                <a:gd name="T41" fmla="*/ 21 h 44"/>
                <a:gd name="T42" fmla="*/ 4 w 67"/>
                <a:gd name="T43" fmla="*/ 27 h 44"/>
                <a:gd name="T44" fmla="*/ 12 w 67"/>
                <a:gd name="T45" fmla="*/ 26 h 44"/>
                <a:gd name="T46" fmla="*/ 17 w 67"/>
                <a:gd name="T47" fmla="*/ 31 h 44"/>
                <a:gd name="T48" fmla="*/ 11 w 67"/>
                <a:gd name="T49" fmla="*/ 37 h 44"/>
                <a:gd name="T50" fmla="*/ 35 w 67"/>
                <a:gd name="T51" fmla="*/ 44 h 44"/>
                <a:gd name="T52" fmla="*/ 57 w 67"/>
                <a:gd name="T53" fmla="*/ 32 h 44"/>
                <a:gd name="T54" fmla="*/ 64 w 67"/>
                <a:gd name="T55"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44">
                  <a:moveTo>
                    <a:pt x="64" y="14"/>
                  </a:moveTo>
                  <a:cubicBezTo>
                    <a:pt x="62" y="13"/>
                    <a:pt x="57" y="14"/>
                    <a:pt x="57" y="11"/>
                  </a:cubicBezTo>
                  <a:cubicBezTo>
                    <a:pt x="58" y="10"/>
                    <a:pt x="58" y="9"/>
                    <a:pt x="58" y="7"/>
                  </a:cubicBezTo>
                  <a:cubicBezTo>
                    <a:pt x="55" y="5"/>
                    <a:pt x="51" y="4"/>
                    <a:pt x="50" y="0"/>
                  </a:cubicBezTo>
                  <a:cubicBezTo>
                    <a:pt x="49" y="0"/>
                    <a:pt x="48" y="0"/>
                    <a:pt x="46" y="0"/>
                  </a:cubicBezTo>
                  <a:cubicBezTo>
                    <a:pt x="46" y="3"/>
                    <a:pt x="47" y="6"/>
                    <a:pt x="45" y="7"/>
                  </a:cubicBezTo>
                  <a:cubicBezTo>
                    <a:pt x="41" y="7"/>
                    <a:pt x="40" y="6"/>
                    <a:pt x="37" y="6"/>
                  </a:cubicBezTo>
                  <a:cubicBezTo>
                    <a:pt x="37" y="8"/>
                    <a:pt x="39" y="8"/>
                    <a:pt x="38" y="10"/>
                  </a:cubicBezTo>
                  <a:cubicBezTo>
                    <a:pt x="35" y="9"/>
                    <a:pt x="36" y="5"/>
                    <a:pt x="32" y="5"/>
                  </a:cubicBezTo>
                  <a:cubicBezTo>
                    <a:pt x="30" y="6"/>
                    <a:pt x="30" y="9"/>
                    <a:pt x="29" y="11"/>
                  </a:cubicBezTo>
                  <a:cubicBezTo>
                    <a:pt x="28" y="9"/>
                    <a:pt x="27" y="6"/>
                    <a:pt x="26" y="5"/>
                  </a:cubicBezTo>
                  <a:cubicBezTo>
                    <a:pt x="24" y="6"/>
                    <a:pt x="24" y="10"/>
                    <a:pt x="24" y="13"/>
                  </a:cubicBezTo>
                  <a:cubicBezTo>
                    <a:pt x="22" y="14"/>
                    <a:pt x="21" y="16"/>
                    <a:pt x="19" y="17"/>
                  </a:cubicBezTo>
                  <a:cubicBezTo>
                    <a:pt x="18" y="11"/>
                    <a:pt x="20" y="1"/>
                    <a:pt x="10" y="1"/>
                  </a:cubicBezTo>
                  <a:cubicBezTo>
                    <a:pt x="7" y="3"/>
                    <a:pt x="12" y="6"/>
                    <a:pt x="10" y="7"/>
                  </a:cubicBezTo>
                  <a:cubicBezTo>
                    <a:pt x="8" y="7"/>
                    <a:pt x="7" y="3"/>
                    <a:pt x="5" y="5"/>
                  </a:cubicBezTo>
                  <a:cubicBezTo>
                    <a:pt x="3" y="7"/>
                    <a:pt x="5" y="9"/>
                    <a:pt x="6" y="11"/>
                  </a:cubicBezTo>
                  <a:cubicBezTo>
                    <a:pt x="3" y="10"/>
                    <a:pt x="3" y="12"/>
                    <a:pt x="1" y="12"/>
                  </a:cubicBezTo>
                  <a:cubicBezTo>
                    <a:pt x="0" y="14"/>
                    <a:pt x="2" y="15"/>
                    <a:pt x="3" y="17"/>
                  </a:cubicBezTo>
                  <a:cubicBezTo>
                    <a:pt x="7" y="17"/>
                    <a:pt x="13" y="12"/>
                    <a:pt x="15" y="18"/>
                  </a:cubicBezTo>
                  <a:cubicBezTo>
                    <a:pt x="15" y="19"/>
                    <a:pt x="15" y="20"/>
                    <a:pt x="15" y="21"/>
                  </a:cubicBezTo>
                  <a:cubicBezTo>
                    <a:pt x="12" y="23"/>
                    <a:pt x="3" y="20"/>
                    <a:pt x="4" y="27"/>
                  </a:cubicBezTo>
                  <a:cubicBezTo>
                    <a:pt x="7" y="28"/>
                    <a:pt x="9" y="26"/>
                    <a:pt x="12" y="26"/>
                  </a:cubicBezTo>
                  <a:cubicBezTo>
                    <a:pt x="13" y="28"/>
                    <a:pt x="15" y="30"/>
                    <a:pt x="17" y="31"/>
                  </a:cubicBezTo>
                  <a:cubicBezTo>
                    <a:pt x="15" y="33"/>
                    <a:pt x="11" y="33"/>
                    <a:pt x="11" y="37"/>
                  </a:cubicBezTo>
                  <a:cubicBezTo>
                    <a:pt x="22" y="37"/>
                    <a:pt x="25" y="43"/>
                    <a:pt x="35" y="44"/>
                  </a:cubicBezTo>
                  <a:cubicBezTo>
                    <a:pt x="42" y="39"/>
                    <a:pt x="49" y="35"/>
                    <a:pt x="57" y="32"/>
                  </a:cubicBezTo>
                  <a:cubicBezTo>
                    <a:pt x="59" y="26"/>
                    <a:pt x="67" y="23"/>
                    <a:pt x="64"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Freeform 130">
              <a:extLst>
                <a:ext uri="{FF2B5EF4-FFF2-40B4-BE49-F238E27FC236}">
                  <a16:creationId xmlns:a16="http://schemas.microsoft.com/office/drawing/2014/main" id="{3114FA3D-D0D1-4C8D-A4DB-564FBE91A405}"/>
                </a:ext>
              </a:extLst>
            </p:cNvPr>
            <p:cNvSpPr>
              <a:spLocks/>
            </p:cNvSpPr>
            <p:nvPr/>
          </p:nvSpPr>
          <p:spPr bwMode="auto">
            <a:xfrm>
              <a:off x="2873443" y="2825389"/>
              <a:ext cx="151128" cy="141486"/>
            </a:xfrm>
            <a:custGeom>
              <a:avLst/>
              <a:gdLst>
                <a:gd name="T0" fmla="*/ 25 w 44"/>
                <a:gd name="T1" fmla="*/ 27 h 40"/>
                <a:gd name="T2" fmla="*/ 44 w 44"/>
                <a:gd name="T3" fmla="*/ 32 h 40"/>
                <a:gd name="T4" fmla="*/ 41 w 44"/>
                <a:gd name="T5" fmla="*/ 27 h 40"/>
                <a:gd name="T6" fmla="*/ 34 w 44"/>
                <a:gd name="T7" fmla="*/ 26 h 40"/>
                <a:gd name="T8" fmla="*/ 34 w 44"/>
                <a:gd name="T9" fmla="*/ 19 h 40"/>
                <a:gd name="T10" fmla="*/ 17 w 44"/>
                <a:gd name="T11" fmla="*/ 7 h 40"/>
                <a:gd name="T12" fmla="*/ 16 w 44"/>
                <a:gd name="T13" fmla="*/ 10 h 40"/>
                <a:gd name="T14" fmla="*/ 11 w 44"/>
                <a:gd name="T15" fmla="*/ 0 h 40"/>
                <a:gd name="T16" fmla="*/ 7 w 44"/>
                <a:gd name="T17" fmla="*/ 24 h 40"/>
                <a:gd name="T18" fmla="*/ 1 w 44"/>
                <a:gd name="T19" fmla="*/ 35 h 40"/>
                <a:gd name="T20" fmla="*/ 11 w 44"/>
                <a:gd name="T21" fmla="*/ 33 h 40"/>
                <a:gd name="T22" fmla="*/ 12 w 44"/>
                <a:gd name="T23" fmla="*/ 39 h 40"/>
                <a:gd name="T24" fmla="*/ 25 w 44"/>
                <a:gd name="T25" fmla="*/ 32 h 40"/>
                <a:gd name="T26" fmla="*/ 25 w 44"/>
                <a:gd name="T27"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0">
                  <a:moveTo>
                    <a:pt x="25" y="27"/>
                  </a:moveTo>
                  <a:cubicBezTo>
                    <a:pt x="27" y="29"/>
                    <a:pt x="38" y="40"/>
                    <a:pt x="44" y="32"/>
                  </a:cubicBezTo>
                  <a:cubicBezTo>
                    <a:pt x="43" y="30"/>
                    <a:pt x="42" y="28"/>
                    <a:pt x="41" y="27"/>
                  </a:cubicBezTo>
                  <a:cubicBezTo>
                    <a:pt x="40" y="28"/>
                    <a:pt x="34" y="26"/>
                    <a:pt x="34" y="26"/>
                  </a:cubicBezTo>
                  <a:cubicBezTo>
                    <a:pt x="34" y="24"/>
                    <a:pt x="34" y="22"/>
                    <a:pt x="34" y="19"/>
                  </a:cubicBezTo>
                  <a:cubicBezTo>
                    <a:pt x="27" y="17"/>
                    <a:pt x="24" y="9"/>
                    <a:pt x="17" y="7"/>
                  </a:cubicBezTo>
                  <a:cubicBezTo>
                    <a:pt x="15" y="8"/>
                    <a:pt x="18" y="9"/>
                    <a:pt x="16" y="10"/>
                  </a:cubicBezTo>
                  <a:cubicBezTo>
                    <a:pt x="15" y="6"/>
                    <a:pt x="15" y="2"/>
                    <a:pt x="11" y="0"/>
                  </a:cubicBezTo>
                  <a:cubicBezTo>
                    <a:pt x="8" y="9"/>
                    <a:pt x="5" y="15"/>
                    <a:pt x="7" y="24"/>
                  </a:cubicBezTo>
                  <a:cubicBezTo>
                    <a:pt x="4" y="28"/>
                    <a:pt x="0" y="29"/>
                    <a:pt x="1" y="35"/>
                  </a:cubicBezTo>
                  <a:cubicBezTo>
                    <a:pt x="4" y="34"/>
                    <a:pt x="7" y="33"/>
                    <a:pt x="11" y="33"/>
                  </a:cubicBezTo>
                  <a:cubicBezTo>
                    <a:pt x="10" y="35"/>
                    <a:pt x="10" y="36"/>
                    <a:pt x="12" y="39"/>
                  </a:cubicBezTo>
                  <a:cubicBezTo>
                    <a:pt x="19" y="39"/>
                    <a:pt x="19" y="31"/>
                    <a:pt x="25" y="32"/>
                  </a:cubicBezTo>
                  <a:cubicBezTo>
                    <a:pt x="26" y="29"/>
                    <a:pt x="23" y="28"/>
                    <a:pt x="25"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Freeform 131">
              <a:extLst>
                <a:ext uri="{FF2B5EF4-FFF2-40B4-BE49-F238E27FC236}">
                  <a16:creationId xmlns:a16="http://schemas.microsoft.com/office/drawing/2014/main" id="{3A96471D-C524-4364-864E-D632C73AC8A2}"/>
                </a:ext>
              </a:extLst>
            </p:cNvPr>
            <p:cNvSpPr>
              <a:spLocks/>
            </p:cNvSpPr>
            <p:nvPr/>
          </p:nvSpPr>
          <p:spPr bwMode="auto">
            <a:xfrm>
              <a:off x="1177623" y="2932257"/>
              <a:ext cx="72658" cy="34619"/>
            </a:xfrm>
            <a:custGeom>
              <a:avLst/>
              <a:gdLst>
                <a:gd name="T0" fmla="*/ 3 w 21"/>
                <a:gd name="T1" fmla="*/ 0 h 10"/>
                <a:gd name="T2" fmla="*/ 14 w 21"/>
                <a:gd name="T3" fmla="*/ 10 h 10"/>
                <a:gd name="T4" fmla="*/ 21 w 21"/>
                <a:gd name="T5" fmla="*/ 8 h 10"/>
                <a:gd name="T6" fmla="*/ 3 w 21"/>
                <a:gd name="T7" fmla="*/ 0 h 10"/>
              </a:gdLst>
              <a:ahLst/>
              <a:cxnLst>
                <a:cxn ang="0">
                  <a:pos x="T0" y="T1"/>
                </a:cxn>
                <a:cxn ang="0">
                  <a:pos x="T2" y="T3"/>
                </a:cxn>
                <a:cxn ang="0">
                  <a:pos x="T4" y="T5"/>
                </a:cxn>
                <a:cxn ang="0">
                  <a:pos x="T6" y="T7"/>
                </a:cxn>
              </a:cxnLst>
              <a:rect l="0" t="0" r="r" b="b"/>
              <a:pathLst>
                <a:path w="21" h="10">
                  <a:moveTo>
                    <a:pt x="3" y="0"/>
                  </a:moveTo>
                  <a:cubicBezTo>
                    <a:pt x="0" y="7"/>
                    <a:pt x="14" y="4"/>
                    <a:pt x="14" y="10"/>
                  </a:cubicBezTo>
                  <a:cubicBezTo>
                    <a:pt x="17" y="10"/>
                    <a:pt x="17" y="7"/>
                    <a:pt x="21" y="8"/>
                  </a:cubicBezTo>
                  <a:cubicBezTo>
                    <a:pt x="20" y="1"/>
                    <a:pt x="11" y="1"/>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Freeform 132">
              <a:extLst>
                <a:ext uri="{FF2B5EF4-FFF2-40B4-BE49-F238E27FC236}">
                  <a16:creationId xmlns:a16="http://schemas.microsoft.com/office/drawing/2014/main" id="{73AA7473-EAA5-4A9C-B5E2-B556DC7551E2}"/>
                </a:ext>
              </a:extLst>
            </p:cNvPr>
            <p:cNvSpPr>
              <a:spLocks/>
            </p:cNvSpPr>
            <p:nvPr/>
          </p:nvSpPr>
          <p:spPr bwMode="auto">
            <a:xfrm>
              <a:off x="4490795" y="3149003"/>
              <a:ext cx="164206" cy="316087"/>
            </a:xfrm>
            <a:custGeom>
              <a:avLst/>
              <a:gdLst>
                <a:gd name="T0" fmla="*/ 6 w 48"/>
                <a:gd name="T1" fmla="*/ 26 h 89"/>
                <a:gd name="T2" fmla="*/ 5 w 48"/>
                <a:gd name="T3" fmla="*/ 37 h 89"/>
                <a:gd name="T4" fmla="*/ 7 w 48"/>
                <a:gd name="T5" fmla="*/ 31 h 89"/>
                <a:gd name="T6" fmla="*/ 6 w 48"/>
                <a:gd name="T7" fmla="*/ 43 h 89"/>
                <a:gd name="T8" fmla="*/ 16 w 48"/>
                <a:gd name="T9" fmla="*/ 43 h 89"/>
                <a:gd name="T10" fmla="*/ 19 w 48"/>
                <a:gd name="T11" fmla="*/ 50 h 89"/>
                <a:gd name="T12" fmla="*/ 19 w 48"/>
                <a:gd name="T13" fmla="*/ 56 h 89"/>
                <a:gd name="T14" fmla="*/ 9 w 48"/>
                <a:gd name="T15" fmla="*/ 62 h 89"/>
                <a:gd name="T16" fmla="*/ 12 w 48"/>
                <a:gd name="T17" fmla="*/ 64 h 89"/>
                <a:gd name="T18" fmla="*/ 6 w 48"/>
                <a:gd name="T19" fmla="*/ 71 h 89"/>
                <a:gd name="T20" fmla="*/ 15 w 48"/>
                <a:gd name="T21" fmla="*/ 75 h 89"/>
                <a:gd name="T22" fmla="*/ 1 w 48"/>
                <a:gd name="T23" fmla="*/ 87 h 89"/>
                <a:gd name="T24" fmla="*/ 7 w 48"/>
                <a:gd name="T25" fmla="*/ 89 h 89"/>
                <a:gd name="T26" fmla="*/ 16 w 48"/>
                <a:gd name="T27" fmla="*/ 87 h 89"/>
                <a:gd name="T28" fmla="*/ 19 w 48"/>
                <a:gd name="T29" fmla="*/ 83 h 89"/>
                <a:gd name="T30" fmla="*/ 46 w 48"/>
                <a:gd name="T31" fmla="*/ 74 h 89"/>
                <a:gd name="T32" fmla="*/ 43 w 48"/>
                <a:gd name="T33" fmla="*/ 73 h 89"/>
                <a:gd name="T34" fmla="*/ 48 w 48"/>
                <a:gd name="T35" fmla="*/ 69 h 89"/>
                <a:gd name="T36" fmla="*/ 48 w 48"/>
                <a:gd name="T37" fmla="*/ 62 h 89"/>
                <a:gd name="T38" fmla="*/ 40 w 48"/>
                <a:gd name="T39" fmla="*/ 59 h 89"/>
                <a:gd name="T40" fmla="*/ 29 w 48"/>
                <a:gd name="T41" fmla="*/ 35 h 89"/>
                <a:gd name="T42" fmla="*/ 21 w 48"/>
                <a:gd name="T43" fmla="*/ 26 h 89"/>
                <a:gd name="T44" fmla="*/ 27 w 48"/>
                <a:gd name="T45" fmla="*/ 14 h 89"/>
                <a:gd name="T46" fmla="*/ 14 w 48"/>
                <a:gd name="T47" fmla="*/ 12 h 89"/>
                <a:gd name="T48" fmla="*/ 20 w 48"/>
                <a:gd name="T49" fmla="*/ 3 h 89"/>
                <a:gd name="T50" fmla="*/ 8 w 48"/>
                <a:gd name="T51" fmla="*/ 1 h 89"/>
                <a:gd name="T52" fmla="*/ 2 w 48"/>
                <a:gd name="T53" fmla="*/ 12 h 89"/>
                <a:gd name="T54" fmla="*/ 1 w 48"/>
                <a:gd name="T55" fmla="*/ 26 h 89"/>
                <a:gd name="T56" fmla="*/ 6 w 48"/>
                <a:gd name="T57" fmla="*/ 2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89">
                  <a:moveTo>
                    <a:pt x="6" y="26"/>
                  </a:moveTo>
                  <a:cubicBezTo>
                    <a:pt x="4" y="28"/>
                    <a:pt x="0" y="36"/>
                    <a:pt x="5" y="37"/>
                  </a:cubicBezTo>
                  <a:cubicBezTo>
                    <a:pt x="7" y="37"/>
                    <a:pt x="5" y="32"/>
                    <a:pt x="7" y="31"/>
                  </a:cubicBezTo>
                  <a:cubicBezTo>
                    <a:pt x="10" y="36"/>
                    <a:pt x="7" y="38"/>
                    <a:pt x="6" y="43"/>
                  </a:cubicBezTo>
                  <a:cubicBezTo>
                    <a:pt x="9" y="45"/>
                    <a:pt x="15" y="42"/>
                    <a:pt x="16" y="43"/>
                  </a:cubicBezTo>
                  <a:cubicBezTo>
                    <a:pt x="14" y="46"/>
                    <a:pt x="17" y="49"/>
                    <a:pt x="19" y="50"/>
                  </a:cubicBezTo>
                  <a:cubicBezTo>
                    <a:pt x="19" y="54"/>
                    <a:pt x="18" y="54"/>
                    <a:pt x="19" y="56"/>
                  </a:cubicBezTo>
                  <a:cubicBezTo>
                    <a:pt x="14" y="56"/>
                    <a:pt x="10" y="58"/>
                    <a:pt x="9" y="62"/>
                  </a:cubicBezTo>
                  <a:cubicBezTo>
                    <a:pt x="10" y="62"/>
                    <a:pt x="12" y="62"/>
                    <a:pt x="12" y="64"/>
                  </a:cubicBezTo>
                  <a:cubicBezTo>
                    <a:pt x="12" y="69"/>
                    <a:pt x="5" y="66"/>
                    <a:pt x="6" y="71"/>
                  </a:cubicBezTo>
                  <a:cubicBezTo>
                    <a:pt x="6" y="75"/>
                    <a:pt x="14" y="72"/>
                    <a:pt x="15" y="75"/>
                  </a:cubicBezTo>
                  <a:cubicBezTo>
                    <a:pt x="8" y="76"/>
                    <a:pt x="8" y="85"/>
                    <a:pt x="1" y="87"/>
                  </a:cubicBezTo>
                  <a:cubicBezTo>
                    <a:pt x="3" y="88"/>
                    <a:pt x="6" y="88"/>
                    <a:pt x="7" y="89"/>
                  </a:cubicBezTo>
                  <a:cubicBezTo>
                    <a:pt x="8" y="85"/>
                    <a:pt x="13" y="85"/>
                    <a:pt x="16" y="87"/>
                  </a:cubicBezTo>
                  <a:cubicBezTo>
                    <a:pt x="17" y="86"/>
                    <a:pt x="18" y="84"/>
                    <a:pt x="19" y="83"/>
                  </a:cubicBezTo>
                  <a:cubicBezTo>
                    <a:pt x="27" y="81"/>
                    <a:pt x="43" y="86"/>
                    <a:pt x="46" y="74"/>
                  </a:cubicBezTo>
                  <a:cubicBezTo>
                    <a:pt x="44" y="73"/>
                    <a:pt x="43" y="75"/>
                    <a:pt x="43" y="73"/>
                  </a:cubicBezTo>
                  <a:cubicBezTo>
                    <a:pt x="44" y="71"/>
                    <a:pt x="46" y="70"/>
                    <a:pt x="48" y="69"/>
                  </a:cubicBezTo>
                  <a:cubicBezTo>
                    <a:pt x="48" y="66"/>
                    <a:pt x="48" y="64"/>
                    <a:pt x="48" y="62"/>
                  </a:cubicBezTo>
                  <a:cubicBezTo>
                    <a:pt x="46" y="61"/>
                    <a:pt x="44" y="59"/>
                    <a:pt x="40" y="59"/>
                  </a:cubicBezTo>
                  <a:cubicBezTo>
                    <a:pt x="38" y="49"/>
                    <a:pt x="30" y="46"/>
                    <a:pt x="29" y="35"/>
                  </a:cubicBezTo>
                  <a:cubicBezTo>
                    <a:pt x="25" y="32"/>
                    <a:pt x="22" y="29"/>
                    <a:pt x="21" y="26"/>
                  </a:cubicBezTo>
                  <a:cubicBezTo>
                    <a:pt x="25" y="24"/>
                    <a:pt x="25" y="18"/>
                    <a:pt x="27" y="14"/>
                  </a:cubicBezTo>
                  <a:cubicBezTo>
                    <a:pt x="24" y="11"/>
                    <a:pt x="16" y="12"/>
                    <a:pt x="14" y="12"/>
                  </a:cubicBezTo>
                  <a:cubicBezTo>
                    <a:pt x="15" y="7"/>
                    <a:pt x="21" y="8"/>
                    <a:pt x="20" y="3"/>
                  </a:cubicBezTo>
                  <a:cubicBezTo>
                    <a:pt x="16" y="0"/>
                    <a:pt x="11" y="4"/>
                    <a:pt x="8" y="1"/>
                  </a:cubicBezTo>
                  <a:cubicBezTo>
                    <a:pt x="5" y="6"/>
                    <a:pt x="6" y="9"/>
                    <a:pt x="2" y="12"/>
                  </a:cubicBezTo>
                  <a:cubicBezTo>
                    <a:pt x="5" y="15"/>
                    <a:pt x="2" y="21"/>
                    <a:pt x="1" y="26"/>
                  </a:cubicBezTo>
                  <a:cubicBezTo>
                    <a:pt x="3" y="28"/>
                    <a:pt x="5" y="24"/>
                    <a:pt x="6"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Freeform 133">
              <a:extLst>
                <a:ext uri="{FF2B5EF4-FFF2-40B4-BE49-F238E27FC236}">
                  <a16:creationId xmlns:a16="http://schemas.microsoft.com/office/drawing/2014/main" id="{F8CEC60E-E5B5-4C6F-B3E7-F63F04269977}"/>
                </a:ext>
              </a:extLst>
            </p:cNvPr>
            <p:cNvSpPr>
              <a:spLocks/>
            </p:cNvSpPr>
            <p:nvPr/>
          </p:nvSpPr>
          <p:spPr bwMode="auto">
            <a:xfrm>
              <a:off x="1892570" y="3159537"/>
              <a:ext cx="47955" cy="84290"/>
            </a:xfrm>
            <a:custGeom>
              <a:avLst/>
              <a:gdLst>
                <a:gd name="T0" fmla="*/ 0 w 14"/>
                <a:gd name="T1" fmla="*/ 5 h 24"/>
                <a:gd name="T2" fmla="*/ 12 w 14"/>
                <a:gd name="T3" fmla="*/ 24 h 24"/>
                <a:gd name="T4" fmla="*/ 10 w 14"/>
                <a:gd name="T5" fmla="*/ 4 h 24"/>
                <a:gd name="T6" fmla="*/ 0 w 14"/>
                <a:gd name="T7" fmla="*/ 5 h 24"/>
              </a:gdLst>
              <a:ahLst/>
              <a:cxnLst>
                <a:cxn ang="0">
                  <a:pos x="T0" y="T1"/>
                </a:cxn>
                <a:cxn ang="0">
                  <a:pos x="T2" y="T3"/>
                </a:cxn>
                <a:cxn ang="0">
                  <a:pos x="T4" y="T5"/>
                </a:cxn>
                <a:cxn ang="0">
                  <a:pos x="T6" y="T7"/>
                </a:cxn>
              </a:cxnLst>
              <a:rect l="0" t="0" r="r" b="b"/>
              <a:pathLst>
                <a:path w="14" h="24">
                  <a:moveTo>
                    <a:pt x="0" y="5"/>
                  </a:moveTo>
                  <a:cubicBezTo>
                    <a:pt x="5" y="11"/>
                    <a:pt x="7" y="18"/>
                    <a:pt x="12" y="24"/>
                  </a:cubicBezTo>
                  <a:cubicBezTo>
                    <a:pt x="14" y="17"/>
                    <a:pt x="10" y="11"/>
                    <a:pt x="10" y="4"/>
                  </a:cubicBezTo>
                  <a:cubicBezTo>
                    <a:pt x="7" y="3"/>
                    <a:pt x="2" y="0"/>
                    <a:pt x="0"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Freeform 134">
              <a:extLst>
                <a:ext uri="{FF2B5EF4-FFF2-40B4-BE49-F238E27FC236}">
                  <a16:creationId xmlns:a16="http://schemas.microsoft.com/office/drawing/2014/main" id="{B1EC497A-15AF-4C23-8DA3-8009D13A7EE5}"/>
                </a:ext>
              </a:extLst>
            </p:cNvPr>
            <p:cNvSpPr>
              <a:spLocks/>
            </p:cNvSpPr>
            <p:nvPr/>
          </p:nvSpPr>
          <p:spPr bwMode="auto">
            <a:xfrm>
              <a:off x="1532189" y="3180609"/>
              <a:ext cx="53767" cy="42144"/>
            </a:xfrm>
            <a:custGeom>
              <a:avLst/>
              <a:gdLst>
                <a:gd name="T0" fmla="*/ 8 w 16"/>
                <a:gd name="T1" fmla="*/ 0 h 12"/>
                <a:gd name="T2" fmla="*/ 6 w 16"/>
                <a:gd name="T3" fmla="*/ 4 h 12"/>
                <a:gd name="T4" fmla="*/ 4 w 16"/>
                <a:gd name="T5" fmla="*/ 2 h 12"/>
                <a:gd name="T6" fmla="*/ 0 w 16"/>
                <a:gd name="T7" fmla="*/ 8 h 12"/>
                <a:gd name="T8" fmla="*/ 8 w 16"/>
                <a:gd name="T9" fmla="*/ 12 h 12"/>
                <a:gd name="T10" fmla="*/ 16 w 16"/>
                <a:gd name="T11" fmla="*/ 4 h 12"/>
                <a:gd name="T12" fmla="*/ 8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8" y="0"/>
                  </a:moveTo>
                  <a:cubicBezTo>
                    <a:pt x="8" y="2"/>
                    <a:pt x="8" y="4"/>
                    <a:pt x="6" y="4"/>
                  </a:cubicBezTo>
                  <a:cubicBezTo>
                    <a:pt x="6" y="3"/>
                    <a:pt x="5" y="2"/>
                    <a:pt x="4" y="2"/>
                  </a:cubicBezTo>
                  <a:cubicBezTo>
                    <a:pt x="3" y="5"/>
                    <a:pt x="0" y="5"/>
                    <a:pt x="0" y="8"/>
                  </a:cubicBezTo>
                  <a:cubicBezTo>
                    <a:pt x="2" y="10"/>
                    <a:pt x="4" y="12"/>
                    <a:pt x="8" y="12"/>
                  </a:cubicBezTo>
                  <a:cubicBezTo>
                    <a:pt x="9" y="8"/>
                    <a:pt x="13" y="6"/>
                    <a:pt x="16" y="4"/>
                  </a:cubicBezTo>
                  <a:cubicBezTo>
                    <a:pt x="14" y="2"/>
                    <a:pt x="12" y="0"/>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Freeform 135">
              <a:extLst>
                <a:ext uri="{FF2B5EF4-FFF2-40B4-BE49-F238E27FC236}">
                  <a16:creationId xmlns:a16="http://schemas.microsoft.com/office/drawing/2014/main" id="{21DE9C1E-56C2-4D66-95AE-FCD1A68532FC}"/>
                </a:ext>
              </a:extLst>
            </p:cNvPr>
            <p:cNvSpPr>
              <a:spLocks/>
            </p:cNvSpPr>
            <p:nvPr/>
          </p:nvSpPr>
          <p:spPr bwMode="auto">
            <a:xfrm>
              <a:off x="1953602" y="3240816"/>
              <a:ext cx="30517" cy="54186"/>
            </a:xfrm>
            <a:custGeom>
              <a:avLst/>
              <a:gdLst>
                <a:gd name="T0" fmla="*/ 9 w 9"/>
                <a:gd name="T1" fmla="*/ 15 h 15"/>
                <a:gd name="T2" fmla="*/ 0 w 9"/>
                <a:gd name="T3" fmla="*/ 0 h 15"/>
                <a:gd name="T4" fmla="*/ 9 w 9"/>
                <a:gd name="T5" fmla="*/ 15 h 15"/>
              </a:gdLst>
              <a:ahLst/>
              <a:cxnLst>
                <a:cxn ang="0">
                  <a:pos x="T0" y="T1"/>
                </a:cxn>
                <a:cxn ang="0">
                  <a:pos x="T2" y="T3"/>
                </a:cxn>
                <a:cxn ang="0">
                  <a:pos x="T4" y="T5"/>
                </a:cxn>
              </a:cxnLst>
              <a:rect l="0" t="0" r="r" b="b"/>
              <a:pathLst>
                <a:path w="9" h="15">
                  <a:moveTo>
                    <a:pt x="9" y="15"/>
                  </a:moveTo>
                  <a:cubicBezTo>
                    <a:pt x="8" y="8"/>
                    <a:pt x="7" y="1"/>
                    <a:pt x="0" y="0"/>
                  </a:cubicBezTo>
                  <a:cubicBezTo>
                    <a:pt x="0" y="8"/>
                    <a:pt x="4" y="15"/>
                    <a:pt x="9" y="1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Freeform 136">
              <a:extLst>
                <a:ext uri="{FF2B5EF4-FFF2-40B4-BE49-F238E27FC236}">
                  <a16:creationId xmlns:a16="http://schemas.microsoft.com/office/drawing/2014/main" id="{C99632EF-F263-49D2-A664-27C7E15FCFCF}"/>
                </a:ext>
              </a:extLst>
            </p:cNvPr>
            <p:cNvSpPr>
              <a:spLocks/>
            </p:cNvSpPr>
            <p:nvPr/>
          </p:nvSpPr>
          <p:spPr bwMode="auto">
            <a:xfrm>
              <a:off x="4397793" y="3276941"/>
              <a:ext cx="113345" cy="138476"/>
            </a:xfrm>
            <a:custGeom>
              <a:avLst/>
              <a:gdLst>
                <a:gd name="T0" fmla="*/ 2 w 33"/>
                <a:gd name="T1" fmla="*/ 33 h 39"/>
                <a:gd name="T2" fmla="*/ 7 w 33"/>
                <a:gd name="T3" fmla="*/ 39 h 39"/>
                <a:gd name="T4" fmla="*/ 28 w 33"/>
                <a:gd name="T5" fmla="*/ 32 h 39"/>
                <a:gd name="T6" fmla="*/ 28 w 33"/>
                <a:gd name="T7" fmla="*/ 16 h 39"/>
                <a:gd name="T8" fmla="*/ 29 w 33"/>
                <a:gd name="T9" fmla="*/ 1 h 39"/>
                <a:gd name="T10" fmla="*/ 12 w 33"/>
                <a:gd name="T11" fmla="*/ 9 h 39"/>
                <a:gd name="T12" fmla="*/ 14 w 33"/>
                <a:gd name="T13" fmla="*/ 9 h 39"/>
                <a:gd name="T14" fmla="*/ 6 w 33"/>
                <a:gd name="T15" fmla="*/ 16 h 39"/>
                <a:gd name="T16" fmla="*/ 4 w 33"/>
                <a:gd name="T17" fmla="*/ 20 h 39"/>
                <a:gd name="T18" fmla="*/ 9 w 33"/>
                <a:gd name="T19" fmla="*/ 23 h 39"/>
                <a:gd name="T20" fmla="*/ 2 w 33"/>
                <a:gd name="T2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9">
                  <a:moveTo>
                    <a:pt x="2" y="33"/>
                  </a:moveTo>
                  <a:cubicBezTo>
                    <a:pt x="5" y="35"/>
                    <a:pt x="5" y="36"/>
                    <a:pt x="7" y="39"/>
                  </a:cubicBezTo>
                  <a:cubicBezTo>
                    <a:pt x="16" y="39"/>
                    <a:pt x="18" y="32"/>
                    <a:pt x="28" y="32"/>
                  </a:cubicBezTo>
                  <a:cubicBezTo>
                    <a:pt x="29" y="27"/>
                    <a:pt x="30" y="21"/>
                    <a:pt x="28" y="16"/>
                  </a:cubicBezTo>
                  <a:cubicBezTo>
                    <a:pt x="33" y="14"/>
                    <a:pt x="33" y="4"/>
                    <a:pt x="29" y="1"/>
                  </a:cubicBezTo>
                  <a:cubicBezTo>
                    <a:pt x="21" y="1"/>
                    <a:pt x="15" y="0"/>
                    <a:pt x="12" y="9"/>
                  </a:cubicBezTo>
                  <a:cubicBezTo>
                    <a:pt x="13" y="9"/>
                    <a:pt x="14" y="8"/>
                    <a:pt x="14" y="9"/>
                  </a:cubicBezTo>
                  <a:cubicBezTo>
                    <a:pt x="11" y="10"/>
                    <a:pt x="0" y="12"/>
                    <a:pt x="6" y="16"/>
                  </a:cubicBezTo>
                  <a:cubicBezTo>
                    <a:pt x="5" y="19"/>
                    <a:pt x="5" y="18"/>
                    <a:pt x="4" y="20"/>
                  </a:cubicBezTo>
                  <a:cubicBezTo>
                    <a:pt x="6" y="23"/>
                    <a:pt x="8" y="20"/>
                    <a:pt x="9" y="23"/>
                  </a:cubicBezTo>
                  <a:cubicBezTo>
                    <a:pt x="8" y="29"/>
                    <a:pt x="6" y="30"/>
                    <a:pt x="2" y="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Freeform 137">
              <a:extLst>
                <a:ext uri="{FF2B5EF4-FFF2-40B4-BE49-F238E27FC236}">
                  <a16:creationId xmlns:a16="http://schemas.microsoft.com/office/drawing/2014/main" id="{993CB6D7-03A7-4E8F-BAE9-CEDDF10F55C2}"/>
                </a:ext>
              </a:extLst>
            </p:cNvPr>
            <p:cNvSpPr>
              <a:spLocks/>
            </p:cNvSpPr>
            <p:nvPr/>
          </p:nvSpPr>
          <p:spPr bwMode="auto">
            <a:xfrm>
              <a:off x="1960867" y="3319087"/>
              <a:ext cx="34875" cy="36124"/>
            </a:xfrm>
            <a:custGeom>
              <a:avLst/>
              <a:gdLst>
                <a:gd name="T0" fmla="*/ 5 w 10"/>
                <a:gd name="T1" fmla="*/ 10 h 10"/>
                <a:gd name="T2" fmla="*/ 10 w 10"/>
                <a:gd name="T3" fmla="*/ 2 h 10"/>
                <a:gd name="T4" fmla="*/ 1 w 10"/>
                <a:gd name="T5" fmla="*/ 0 h 10"/>
                <a:gd name="T6" fmla="*/ 5 w 10"/>
                <a:gd name="T7" fmla="*/ 10 h 10"/>
              </a:gdLst>
              <a:ahLst/>
              <a:cxnLst>
                <a:cxn ang="0">
                  <a:pos x="T0" y="T1"/>
                </a:cxn>
                <a:cxn ang="0">
                  <a:pos x="T2" y="T3"/>
                </a:cxn>
                <a:cxn ang="0">
                  <a:pos x="T4" y="T5"/>
                </a:cxn>
                <a:cxn ang="0">
                  <a:pos x="T6" y="T7"/>
                </a:cxn>
              </a:cxnLst>
              <a:rect l="0" t="0" r="r" b="b"/>
              <a:pathLst>
                <a:path w="10" h="10">
                  <a:moveTo>
                    <a:pt x="5" y="10"/>
                  </a:moveTo>
                  <a:cubicBezTo>
                    <a:pt x="8" y="9"/>
                    <a:pt x="8" y="5"/>
                    <a:pt x="10" y="2"/>
                  </a:cubicBezTo>
                  <a:cubicBezTo>
                    <a:pt x="8" y="1"/>
                    <a:pt x="4" y="0"/>
                    <a:pt x="1" y="0"/>
                  </a:cubicBezTo>
                  <a:cubicBezTo>
                    <a:pt x="0" y="5"/>
                    <a:pt x="1" y="9"/>
                    <a:pt x="5"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0" name="Freeform 138">
              <a:extLst>
                <a:ext uri="{FF2B5EF4-FFF2-40B4-BE49-F238E27FC236}">
                  <a16:creationId xmlns:a16="http://schemas.microsoft.com/office/drawing/2014/main" id="{CB6BD94E-D5F1-4A8C-9592-909D73A10FA1}"/>
                </a:ext>
              </a:extLst>
            </p:cNvPr>
            <p:cNvSpPr>
              <a:spLocks/>
            </p:cNvSpPr>
            <p:nvPr/>
          </p:nvSpPr>
          <p:spPr bwMode="auto">
            <a:xfrm>
              <a:off x="1280796" y="3322097"/>
              <a:ext cx="24704" cy="25589"/>
            </a:xfrm>
            <a:custGeom>
              <a:avLst/>
              <a:gdLst>
                <a:gd name="T0" fmla="*/ 1 w 7"/>
                <a:gd name="T1" fmla="*/ 1 h 7"/>
                <a:gd name="T2" fmla="*/ 2 w 7"/>
                <a:gd name="T3" fmla="*/ 6 h 7"/>
                <a:gd name="T4" fmla="*/ 7 w 7"/>
                <a:gd name="T5" fmla="*/ 1 h 7"/>
                <a:gd name="T6" fmla="*/ 1 w 7"/>
                <a:gd name="T7" fmla="*/ 1 h 7"/>
              </a:gdLst>
              <a:ahLst/>
              <a:cxnLst>
                <a:cxn ang="0">
                  <a:pos x="T0" y="T1"/>
                </a:cxn>
                <a:cxn ang="0">
                  <a:pos x="T2" y="T3"/>
                </a:cxn>
                <a:cxn ang="0">
                  <a:pos x="T4" y="T5"/>
                </a:cxn>
                <a:cxn ang="0">
                  <a:pos x="T6" y="T7"/>
                </a:cxn>
              </a:cxnLst>
              <a:rect l="0" t="0" r="r" b="b"/>
              <a:pathLst>
                <a:path w="7" h="7">
                  <a:moveTo>
                    <a:pt x="1" y="1"/>
                  </a:moveTo>
                  <a:cubicBezTo>
                    <a:pt x="0" y="3"/>
                    <a:pt x="2" y="3"/>
                    <a:pt x="2" y="6"/>
                  </a:cubicBezTo>
                  <a:cubicBezTo>
                    <a:pt x="5" y="7"/>
                    <a:pt x="6" y="4"/>
                    <a:pt x="7" y="1"/>
                  </a:cubicBezTo>
                  <a:cubicBezTo>
                    <a:pt x="4" y="0"/>
                    <a:pt x="4" y="0"/>
                    <a:pt x="1"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1" name="Freeform 139">
              <a:extLst>
                <a:ext uri="{FF2B5EF4-FFF2-40B4-BE49-F238E27FC236}">
                  <a16:creationId xmlns:a16="http://schemas.microsoft.com/office/drawing/2014/main" id="{BAE9E87B-C90B-4345-A6A7-A05D39215874}"/>
                </a:ext>
              </a:extLst>
            </p:cNvPr>
            <p:cNvSpPr>
              <a:spLocks/>
            </p:cNvSpPr>
            <p:nvPr/>
          </p:nvSpPr>
          <p:spPr bwMode="auto">
            <a:xfrm>
              <a:off x="1253187" y="3337148"/>
              <a:ext cx="20344" cy="21073"/>
            </a:xfrm>
            <a:custGeom>
              <a:avLst/>
              <a:gdLst>
                <a:gd name="T0" fmla="*/ 2 w 6"/>
                <a:gd name="T1" fmla="*/ 0 h 6"/>
                <a:gd name="T2" fmla="*/ 1 w 6"/>
                <a:gd name="T3" fmla="*/ 4 h 6"/>
                <a:gd name="T4" fmla="*/ 6 w 6"/>
                <a:gd name="T5" fmla="*/ 2 h 6"/>
                <a:gd name="T6" fmla="*/ 2 w 6"/>
                <a:gd name="T7" fmla="*/ 0 h 6"/>
              </a:gdLst>
              <a:ahLst/>
              <a:cxnLst>
                <a:cxn ang="0">
                  <a:pos x="T0" y="T1"/>
                </a:cxn>
                <a:cxn ang="0">
                  <a:pos x="T2" y="T3"/>
                </a:cxn>
                <a:cxn ang="0">
                  <a:pos x="T4" y="T5"/>
                </a:cxn>
                <a:cxn ang="0">
                  <a:pos x="T6" y="T7"/>
                </a:cxn>
              </a:cxnLst>
              <a:rect l="0" t="0" r="r" b="b"/>
              <a:pathLst>
                <a:path w="6" h="6">
                  <a:moveTo>
                    <a:pt x="2" y="0"/>
                  </a:moveTo>
                  <a:cubicBezTo>
                    <a:pt x="2" y="1"/>
                    <a:pt x="0" y="2"/>
                    <a:pt x="1" y="4"/>
                  </a:cubicBezTo>
                  <a:cubicBezTo>
                    <a:pt x="2" y="6"/>
                    <a:pt x="6" y="5"/>
                    <a:pt x="6" y="2"/>
                  </a:cubicBezTo>
                  <a:cubicBezTo>
                    <a:pt x="5" y="1"/>
                    <a:pt x="5" y="0"/>
                    <a:pt x="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2" name="Freeform 140">
              <a:extLst>
                <a:ext uri="{FF2B5EF4-FFF2-40B4-BE49-F238E27FC236}">
                  <a16:creationId xmlns:a16="http://schemas.microsoft.com/office/drawing/2014/main" id="{5FE9259B-D429-42AE-8270-5765EF820B26}"/>
                </a:ext>
              </a:extLst>
            </p:cNvPr>
            <p:cNvSpPr>
              <a:spLocks/>
            </p:cNvSpPr>
            <p:nvPr/>
          </p:nvSpPr>
          <p:spPr bwMode="auto">
            <a:xfrm>
              <a:off x="2053869" y="3428964"/>
              <a:ext cx="106080" cy="82785"/>
            </a:xfrm>
            <a:custGeom>
              <a:avLst/>
              <a:gdLst>
                <a:gd name="T0" fmla="*/ 31 w 31"/>
                <a:gd name="T1" fmla="*/ 22 h 23"/>
                <a:gd name="T2" fmla="*/ 22 w 31"/>
                <a:gd name="T3" fmla="*/ 13 h 23"/>
                <a:gd name="T4" fmla="*/ 0 w 31"/>
                <a:gd name="T5" fmla="*/ 0 h 23"/>
                <a:gd name="T6" fmla="*/ 11 w 31"/>
                <a:gd name="T7" fmla="*/ 10 h 23"/>
                <a:gd name="T8" fmla="*/ 15 w 31"/>
                <a:gd name="T9" fmla="*/ 18 h 23"/>
                <a:gd name="T10" fmla="*/ 31 w 31"/>
                <a:gd name="T11" fmla="*/ 22 h 23"/>
              </a:gdLst>
              <a:ahLst/>
              <a:cxnLst>
                <a:cxn ang="0">
                  <a:pos x="T0" y="T1"/>
                </a:cxn>
                <a:cxn ang="0">
                  <a:pos x="T2" y="T3"/>
                </a:cxn>
                <a:cxn ang="0">
                  <a:pos x="T4" y="T5"/>
                </a:cxn>
                <a:cxn ang="0">
                  <a:pos x="T6" y="T7"/>
                </a:cxn>
                <a:cxn ang="0">
                  <a:pos x="T8" y="T9"/>
                </a:cxn>
                <a:cxn ang="0">
                  <a:pos x="T10" y="T11"/>
                </a:cxn>
              </a:cxnLst>
              <a:rect l="0" t="0" r="r" b="b"/>
              <a:pathLst>
                <a:path w="31" h="23">
                  <a:moveTo>
                    <a:pt x="31" y="22"/>
                  </a:moveTo>
                  <a:cubicBezTo>
                    <a:pt x="31" y="16"/>
                    <a:pt x="27" y="14"/>
                    <a:pt x="22" y="13"/>
                  </a:cubicBezTo>
                  <a:cubicBezTo>
                    <a:pt x="20" y="4"/>
                    <a:pt x="8" y="0"/>
                    <a:pt x="0" y="0"/>
                  </a:cubicBezTo>
                  <a:cubicBezTo>
                    <a:pt x="2" y="6"/>
                    <a:pt x="7" y="10"/>
                    <a:pt x="11" y="10"/>
                  </a:cubicBezTo>
                  <a:cubicBezTo>
                    <a:pt x="9" y="16"/>
                    <a:pt x="17" y="12"/>
                    <a:pt x="15" y="18"/>
                  </a:cubicBezTo>
                  <a:cubicBezTo>
                    <a:pt x="20" y="18"/>
                    <a:pt x="22" y="23"/>
                    <a:pt x="31"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3" name="Freeform 141">
              <a:extLst>
                <a:ext uri="{FF2B5EF4-FFF2-40B4-BE49-F238E27FC236}">
                  <a16:creationId xmlns:a16="http://schemas.microsoft.com/office/drawing/2014/main" id="{7B879919-A016-4B0B-ABC5-9D7E76CFC9C3}"/>
                </a:ext>
              </a:extLst>
            </p:cNvPr>
            <p:cNvSpPr>
              <a:spLocks/>
            </p:cNvSpPr>
            <p:nvPr/>
          </p:nvSpPr>
          <p:spPr bwMode="auto">
            <a:xfrm>
              <a:off x="7401444" y="3596040"/>
              <a:ext cx="117705" cy="124930"/>
            </a:xfrm>
            <a:custGeom>
              <a:avLst/>
              <a:gdLst>
                <a:gd name="T0" fmla="*/ 4 w 34"/>
                <a:gd name="T1" fmla="*/ 18 h 35"/>
                <a:gd name="T2" fmla="*/ 0 w 34"/>
                <a:gd name="T3" fmla="*/ 24 h 35"/>
                <a:gd name="T4" fmla="*/ 2 w 34"/>
                <a:gd name="T5" fmla="*/ 35 h 35"/>
                <a:gd name="T6" fmla="*/ 9 w 34"/>
                <a:gd name="T7" fmla="*/ 32 h 35"/>
                <a:gd name="T8" fmla="*/ 4 w 34"/>
                <a:gd name="T9" fmla="*/ 26 h 35"/>
                <a:gd name="T10" fmla="*/ 11 w 34"/>
                <a:gd name="T11" fmla="*/ 25 h 35"/>
                <a:gd name="T12" fmla="*/ 20 w 34"/>
                <a:gd name="T13" fmla="*/ 30 h 35"/>
                <a:gd name="T14" fmla="*/ 34 w 34"/>
                <a:gd name="T15" fmla="*/ 20 h 35"/>
                <a:gd name="T16" fmla="*/ 34 w 34"/>
                <a:gd name="T17" fmla="*/ 11 h 35"/>
                <a:gd name="T18" fmla="*/ 12 w 34"/>
                <a:gd name="T19" fmla="*/ 0 h 35"/>
                <a:gd name="T20" fmla="*/ 10 w 34"/>
                <a:gd name="T21" fmla="*/ 2 h 35"/>
                <a:gd name="T22" fmla="*/ 8 w 34"/>
                <a:gd name="T23" fmla="*/ 20 h 35"/>
                <a:gd name="T24" fmla="*/ 4 w 34"/>
                <a:gd name="T2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5">
                  <a:moveTo>
                    <a:pt x="4" y="18"/>
                  </a:moveTo>
                  <a:cubicBezTo>
                    <a:pt x="4" y="21"/>
                    <a:pt x="4" y="23"/>
                    <a:pt x="0" y="24"/>
                  </a:cubicBezTo>
                  <a:cubicBezTo>
                    <a:pt x="0" y="29"/>
                    <a:pt x="2" y="31"/>
                    <a:pt x="2" y="35"/>
                  </a:cubicBezTo>
                  <a:cubicBezTo>
                    <a:pt x="6" y="34"/>
                    <a:pt x="5" y="31"/>
                    <a:pt x="9" y="32"/>
                  </a:cubicBezTo>
                  <a:cubicBezTo>
                    <a:pt x="9" y="28"/>
                    <a:pt x="4" y="29"/>
                    <a:pt x="4" y="26"/>
                  </a:cubicBezTo>
                  <a:cubicBezTo>
                    <a:pt x="7" y="26"/>
                    <a:pt x="8" y="28"/>
                    <a:pt x="11" y="25"/>
                  </a:cubicBezTo>
                  <a:cubicBezTo>
                    <a:pt x="15" y="26"/>
                    <a:pt x="16" y="29"/>
                    <a:pt x="20" y="30"/>
                  </a:cubicBezTo>
                  <a:cubicBezTo>
                    <a:pt x="22" y="22"/>
                    <a:pt x="28" y="23"/>
                    <a:pt x="34" y="20"/>
                  </a:cubicBezTo>
                  <a:cubicBezTo>
                    <a:pt x="32" y="16"/>
                    <a:pt x="30" y="14"/>
                    <a:pt x="34" y="11"/>
                  </a:cubicBezTo>
                  <a:cubicBezTo>
                    <a:pt x="23" y="18"/>
                    <a:pt x="17" y="6"/>
                    <a:pt x="12" y="0"/>
                  </a:cubicBezTo>
                  <a:cubicBezTo>
                    <a:pt x="12" y="1"/>
                    <a:pt x="10" y="1"/>
                    <a:pt x="10" y="2"/>
                  </a:cubicBezTo>
                  <a:cubicBezTo>
                    <a:pt x="12" y="9"/>
                    <a:pt x="11" y="14"/>
                    <a:pt x="8" y="20"/>
                  </a:cubicBezTo>
                  <a:cubicBezTo>
                    <a:pt x="6" y="20"/>
                    <a:pt x="6" y="16"/>
                    <a:pt x="4" y="1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4" name="Freeform 142">
              <a:extLst>
                <a:ext uri="{FF2B5EF4-FFF2-40B4-BE49-F238E27FC236}">
                  <a16:creationId xmlns:a16="http://schemas.microsoft.com/office/drawing/2014/main" id="{AB297503-5588-4FF4-B719-531B0803A1D1}"/>
                </a:ext>
              </a:extLst>
            </p:cNvPr>
            <p:cNvSpPr>
              <a:spLocks/>
            </p:cNvSpPr>
            <p:nvPr/>
          </p:nvSpPr>
          <p:spPr bwMode="auto">
            <a:xfrm>
              <a:off x="4785782" y="3668286"/>
              <a:ext cx="30517" cy="52682"/>
            </a:xfrm>
            <a:custGeom>
              <a:avLst/>
              <a:gdLst>
                <a:gd name="T0" fmla="*/ 4 w 9"/>
                <a:gd name="T1" fmla="*/ 0 h 15"/>
                <a:gd name="T2" fmla="*/ 0 w 9"/>
                <a:gd name="T3" fmla="*/ 4 h 15"/>
                <a:gd name="T4" fmla="*/ 5 w 9"/>
                <a:gd name="T5" fmla="*/ 15 h 15"/>
                <a:gd name="T6" fmla="*/ 4 w 9"/>
                <a:gd name="T7" fmla="*/ 0 h 15"/>
              </a:gdLst>
              <a:ahLst/>
              <a:cxnLst>
                <a:cxn ang="0">
                  <a:pos x="T0" y="T1"/>
                </a:cxn>
                <a:cxn ang="0">
                  <a:pos x="T2" y="T3"/>
                </a:cxn>
                <a:cxn ang="0">
                  <a:pos x="T4" y="T5"/>
                </a:cxn>
                <a:cxn ang="0">
                  <a:pos x="T6" y="T7"/>
                </a:cxn>
              </a:cxnLst>
              <a:rect l="0" t="0" r="r" b="b"/>
              <a:pathLst>
                <a:path w="9" h="15">
                  <a:moveTo>
                    <a:pt x="4" y="0"/>
                  </a:moveTo>
                  <a:cubicBezTo>
                    <a:pt x="4" y="2"/>
                    <a:pt x="2" y="3"/>
                    <a:pt x="0" y="4"/>
                  </a:cubicBezTo>
                  <a:cubicBezTo>
                    <a:pt x="0" y="10"/>
                    <a:pt x="1" y="14"/>
                    <a:pt x="5" y="15"/>
                  </a:cubicBezTo>
                  <a:cubicBezTo>
                    <a:pt x="6" y="11"/>
                    <a:pt x="9" y="3"/>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5" name="Freeform 143">
              <a:extLst>
                <a:ext uri="{FF2B5EF4-FFF2-40B4-BE49-F238E27FC236}">
                  <a16:creationId xmlns:a16="http://schemas.microsoft.com/office/drawing/2014/main" id="{83C28E30-6D69-4E6F-81C5-71C77B6B944A}"/>
                </a:ext>
              </a:extLst>
            </p:cNvPr>
            <p:cNvSpPr>
              <a:spLocks/>
            </p:cNvSpPr>
            <p:nvPr/>
          </p:nvSpPr>
          <p:spPr bwMode="auto">
            <a:xfrm>
              <a:off x="4775611" y="3717959"/>
              <a:ext cx="45049" cy="70743"/>
            </a:xfrm>
            <a:custGeom>
              <a:avLst/>
              <a:gdLst>
                <a:gd name="T0" fmla="*/ 1 w 13"/>
                <a:gd name="T1" fmla="*/ 17 h 20"/>
                <a:gd name="T2" fmla="*/ 6 w 13"/>
                <a:gd name="T3" fmla="*/ 20 h 20"/>
                <a:gd name="T4" fmla="*/ 10 w 13"/>
                <a:gd name="T5" fmla="*/ 18 h 20"/>
                <a:gd name="T6" fmla="*/ 12 w 13"/>
                <a:gd name="T7" fmla="*/ 6 h 20"/>
                <a:gd name="T8" fmla="*/ 0 w 13"/>
                <a:gd name="T9" fmla="*/ 4 h 20"/>
                <a:gd name="T10" fmla="*/ 1 w 13"/>
                <a:gd name="T11" fmla="*/ 17 h 20"/>
              </a:gdLst>
              <a:ahLst/>
              <a:cxnLst>
                <a:cxn ang="0">
                  <a:pos x="T0" y="T1"/>
                </a:cxn>
                <a:cxn ang="0">
                  <a:pos x="T2" y="T3"/>
                </a:cxn>
                <a:cxn ang="0">
                  <a:pos x="T4" y="T5"/>
                </a:cxn>
                <a:cxn ang="0">
                  <a:pos x="T6" y="T7"/>
                </a:cxn>
                <a:cxn ang="0">
                  <a:pos x="T8" y="T9"/>
                </a:cxn>
                <a:cxn ang="0">
                  <a:pos x="T10" y="T11"/>
                </a:cxn>
              </a:cxnLst>
              <a:rect l="0" t="0" r="r" b="b"/>
              <a:pathLst>
                <a:path w="13" h="20">
                  <a:moveTo>
                    <a:pt x="1" y="17"/>
                  </a:moveTo>
                  <a:cubicBezTo>
                    <a:pt x="4" y="17"/>
                    <a:pt x="3" y="20"/>
                    <a:pt x="6" y="20"/>
                  </a:cubicBezTo>
                  <a:cubicBezTo>
                    <a:pt x="6" y="17"/>
                    <a:pt x="7" y="17"/>
                    <a:pt x="10" y="18"/>
                  </a:cubicBezTo>
                  <a:cubicBezTo>
                    <a:pt x="13" y="13"/>
                    <a:pt x="8" y="10"/>
                    <a:pt x="12" y="6"/>
                  </a:cubicBezTo>
                  <a:cubicBezTo>
                    <a:pt x="9" y="0"/>
                    <a:pt x="5" y="3"/>
                    <a:pt x="0" y="4"/>
                  </a:cubicBezTo>
                  <a:cubicBezTo>
                    <a:pt x="3" y="7"/>
                    <a:pt x="1" y="13"/>
                    <a:pt x="1"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6" name="Freeform 144">
              <a:extLst>
                <a:ext uri="{FF2B5EF4-FFF2-40B4-BE49-F238E27FC236}">
                  <a16:creationId xmlns:a16="http://schemas.microsoft.com/office/drawing/2014/main" id="{D17EB1F3-401F-4700-AF7E-438F682AEC50}"/>
                </a:ext>
              </a:extLst>
            </p:cNvPr>
            <p:cNvSpPr>
              <a:spLocks/>
            </p:cNvSpPr>
            <p:nvPr/>
          </p:nvSpPr>
          <p:spPr bwMode="auto">
            <a:xfrm>
              <a:off x="4861344" y="3785689"/>
              <a:ext cx="65392" cy="55692"/>
            </a:xfrm>
            <a:custGeom>
              <a:avLst/>
              <a:gdLst>
                <a:gd name="T0" fmla="*/ 18 w 19"/>
                <a:gd name="T1" fmla="*/ 5 h 16"/>
                <a:gd name="T2" fmla="*/ 0 w 19"/>
                <a:gd name="T3" fmla="*/ 8 h 16"/>
                <a:gd name="T4" fmla="*/ 17 w 19"/>
                <a:gd name="T5" fmla="*/ 16 h 16"/>
                <a:gd name="T6" fmla="*/ 18 w 19"/>
                <a:gd name="T7" fmla="*/ 5 h 16"/>
              </a:gdLst>
              <a:ahLst/>
              <a:cxnLst>
                <a:cxn ang="0">
                  <a:pos x="T0" y="T1"/>
                </a:cxn>
                <a:cxn ang="0">
                  <a:pos x="T2" y="T3"/>
                </a:cxn>
                <a:cxn ang="0">
                  <a:pos x="T4" y="T5"/>
                </a:cxn>
                <a:cxn ang="0">
                  <a:pos x="T6" y="T7"/>
                </a:cxn>
              </a:cxnLst>
              <a:rect l="0" t="0" r="r" b="b"/>
              <a:pathLst>
                <a:path w="19" h="16">
                  <a:moveTo>
                    <a:pt x="18" y="5"/>
                  </a:moveTo>
                  <a:cubicBezTo>
                    <a:pt x="12" y="6"/>
                    <a:pt x="2" y="0"/>
                    <a:pt x="0" y="8"/>
                  </a:cubicBezTo>
                  <a:cubicBezTo>
                    <a:pt x="5" y="12"/>
                    <a:pt x="10" y="15"/>
                    <a:pt x="17" y="16"/>
                  </a:cubicBezTo>
                  <a:cubicBezTo>
                    <a:pt x="19" y="13"/>
                    <a:pt x="18" y="9"/>
                    <a:pt x="18"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7" name="Freeform 145">
              <a:extLst>
                <a:ext uri="{FF2B5EF4-FFF2-40B4-BE49-F238E27FC236}">
                  <a16:creationId xmlns:a16="http://schemas.microsoft.com/office/drawing/2014/main" id="{2A2EFA7E-CD91-427D-B702-BC9307071A4D}"/>
                </a:ext>
              </a:extLst>
            </p:cNvPr>
            <p:cNvSpPr>
              <a:spLocks/>
            </p:cNvSpPr>
            <p:nvPr/>
          </p:nvSpPr>
          <p:spPr bwMode="auto">
            <a:xfrm>
              <a:off x="5025552" y="3809772"/>
              <a:ext cx="62486" cy="42144"/>
            </a:xfrm>
            <a:custGeom>
              <a:avLst/>
              <a:gdLst>
                <a:gd name="T0" fmla="*/ 12 w 18"/>
                <a:gd name="T1" fmla="*/ 12 h 12"/>
                <a:gd name="T2" fmla="*/ 15 w 18"/>
                <a:gd name="T3" fmla="*/ 11 h 12"/>
                <a:gd name="T4" fmla="*/ 18 w 18"/>
                <a:gd name="T5" fmla="*/ 3 h 12"/>
                <a:gd name="T6" fmla="*/ 11 w 18"/>
                <a:gd name="T7" fmla="*/ 0 h 12"/>
                <a:gd name="T8" fmla="*/ 12 w 18"/>
                <a:gd name="T9" fmla="*/ 12 h 12"/>
              </a:gdLst>
              <a:ahLst/>
              <a:cxnLst>
                <a:cxn ang="0">
                  <a:pos x="T0" y="T1"/>
                </a:cxn>
                <a:cxn ang="0">
                  <a:pos x="T2" y="T3"/>
                </a:cxn>
                <a:cxn ang="0">
                  <a:pos x="T4" y="T5"/>
                </a:cxn>
                <a:cxn ang="0">
                  <a:pos x="T6" y="T7"/>
                </a:cxn>
                <a:cxn ang="0">
                  <a:pos x="T8" y="T9"/>
                </a:cxn>
              </a:cxnLst>
              <a:rect l="0" t="0" r="r" b="b"/>
              <a:pathLst>
                <a:path w="18" h="12">
                  <a:moveTo>
                    <a:pt x="12" y="12"/>
                  </a:moveTo>
                  <a:cubicBezTo>
                    <a:pt x="11" y="8"/>
                    <a:pt x="14" y="11"/>
                    <a:pt x="15" y="11"/>
                  </a:cubicBezTo>
                  <a:cubicBezTo>
                    <a:pt x="14" y="7"/>
                    <a:pt x="16" y="5"/>
                    <a:pt x="18" y="3"/>
                  </a:cubicBezTo>
                  <a:cubicBezTo>
                    <a:pt x="16" y="1"/>
                    <a:pt x="13" y="1"/>
                    <a:pt x="11" y="0"/>
                  </a:cubicBezTo>
                  <a:cubicBezTo>
                    <a:pt x="0" y="5"/>
                    <a:pt x="7" y="9"/>
                    <a:pt x="12"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8" name="Freeform 146">
              <a:extLst>
                <a:ext uri="{FF2B5EF4-FFF2-40B4-BE49-F238E27FC236}">
                  <a16:creationId xmlns:a16="http://schemas.microsoft.com/office/drawing/2014/main" id="{BD3D2957-DC68-423C-90A5-06BA2C9DE53D}"/>
                </a:ext>
              </a:extLst>
            </p:cNvPr>
            <p:cNvSpPr>
              <a:spLocks/>
            </p:cNvSpPr>
            <p:nvPr/>
          </p:nvSpPr>
          <p:spPr bwMode="auto">
            <a:xfrm>
              <a:off x="5080771" y="3859445"/>
              <a:ext cx="62486" cy="42144"/>
            </a:xfrm>
            <a:custGeom>
              <a:avLst/>
              <a:gdLst>
                <a:gd name="T0" fmla="*/ 0 w 18"/>
                <a:gd name="T1" fmla="*/ 5 h 12"/>
                <a:gd name="T2" fmla="*/ 18 w 18"/>
                <a:gd name="T3" fmla="*/ 4 h 12"/>
                <a:gd name="T4" fmla="*/ 1 w 18"/>
                <a:gd name="T5" fmla="*/ 0 h 12"/>
                <a:gd name="T6" fmla="*/ 0 w 18"/>
                <a:gd name="T7" fmla="*/ 5 h 12"/>
              </a:gdLst>
              <a:ahLst/>
              <a:cxnLst>
                <a:cxn ang="0">
                  <a:pos x="T0" y="T1"/>
                </a:cxn>
                <a:cxn ang="0">
                  <a:pos x="T2" y="T3"/>
                </a:cxn>
                <a:cxn ang="0">
                  <a:pos x="T4" y="T5"/>
                </a:cxn>
                <a:cxn ang="0">
                  <a:pos x="T6" y="T7"/>
                </a:cxn>
              </a:cxnLst>
              <a:rect l="0" t="0" r="r" b="b"/>
              <a:pathLst>
                <a:path w="18" h="12">
                  <a:moveTo>
                    <a:pt x="0" y="5"/>
                  </a:moveTo>
                  <a:cubicBezTo>
                    <a:pt x="5" y="7"/>
                    <a:pt x="17" y="12"/>
                    <a:pt x="18" y="4"/>
                  </a:cubicBezTo>
                  <a:cubicBezTo>
                    <a:pt x="11" y="4"/>
                    <a:pt x="5" y="2"/>
                    <a:pt x="1" y="0"/>
                  </a:cubicBezTo>
                  <a:cubicBezTo>
                    <a:pt x="1" y="2"/>
                    <a:pt x="0" y="3"/>
                    <a:pt x="0"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79" name="Freeform 147">
              <a:extLst>
                <a:ext uri="{FF2B5EF4-FFF2-40B4-BE49-F238E27FC236}">
                  <a16:creationId xmlns:a16="http://schemas.microsoft.com/office/drawing/2014/main" id="{64E10E63-7893-4EAA-92C0-7913E5FF5ABA}"/>
                </a:ext>
              </a:extLst>
            </p:cNvPr>
            <p:cNvSpPr>
              <a:spLocks/>
            </p:cNvSpPr>
            <p:nvPr/>
          </p:nvSpPr>
          <p:spPr bwMode="auto">
            <a:xfrm>
              <a:off x="5252242" y="3862456"/>
              <a:ext cx="59579" cy="36124"/>
            </a:xfrm>
            <a:custGeom>
              <a:avLst/>
              <a:gdLst>
                <a:gd name="T0" fmla="*/ 0 w 17"/>
                <a:gd name="T1" fmla="*/ 4 h 10"/>
                <a:gd name="T2" fmla="*/ 7 w 17"/>
                <a:gd name="T3" fmla="*/ 10 h 10"/>
                <a:gd name="T4" fmla="*/ 13 w 17"/>
                <a:gd name="T5" fmla="*/ 6 h 10"/>
                <a:gd name="T6" fmla="*/ 16 w 17"/>
                <a:gd name="T7" fmla="*/ 0 h 10"/>
                <a:gd name="T8" fmla="*/ 5 w 17"/>
                <a:gd name="T9" fmla="*/ 2 h 10"/>
                <a:gd name="T10" fmla="*/ 0 w 17"/>
                <a:gd name="T11" fmla="*/ 4 h 10"/>
              </a:gdLst>
              <a:ahLst/>
              <a:cxnLst>
                <a:cxn ang="0">
                  <a:pos x="T0" y="T1"/>
                </a:cxn>
                <a:cxn ang="0">
                  <a:pos x="T2" y="T3"/>
                </a:cxn>
                <a:cxn ang="0">
                  <a:pos x="T4" y="T5"/>
                </a:cxn>
                <a:cxn ang="0">
                  <a:pos x="T6" y="T7"/>
                </a:cxn>
                <a:cxn ang="0">
                  <a:pos x="T8" y="T9"/>
                </a:cxn>
                <a:cxn ang="0">
                  <a:pos x="T10" y="T11"/>
                </a:cxn>
              </a:cxnLst>
              <a:rect l="0" t="0" r="r" b="b"/>
              <a:pathLst>
                <a:path w="17" h="10">
                  <a:moveTo>
                    <a:pt x="0" y="4"/>
                  </a:moveTo>
                  <a:cubicBezTo>
                    <a:pt x="1" y="8"/>
                    <a:pt x="3" y="10"/>
                    <a:pt x="7" y="10"/>
                  </a:cubicBezTo>
                  <a:cubicBezTo>
                    <a:pt x="7" y="7"/>
                    <a:pt x="12" y="8"/>
                    <a:pt x="13" y="6"/>
                  </a:cubicBezTo>
                  <a:cubicBezTo>
                    <a:pt x="9" y="4"/>
                    <a:pt x="17" y="4"/>
                    <a:pt x="16" y="0"/>
                  </a:cubicBezTo>
                  <a:cubicBezTo>
                    <a:pt x="13" y="1"/>
                    <a:pt x="9" y="4"/>
                    <a:pt x="5" y="2"/>
                  </a:cubicBezTo>
                  <a:cubicBezTo>
                    <a:pt x="6" y="6"/>
                    <a:pt x="3" y="4"/>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0" name="Freeform 148">
              <a:extLst>
                <a:ext uri="{FF2B5EF4-FFF2-40B4-BE49-F238E27FC236}">
                  <a16:creationId xmlns:a16="http://schemas.microsoft.com/office/drawing/2014/main" id="{94780C74-858F-4CA3-B346-6A163C3CADBC}"/>
                </a:ext>
              </a:extLst>
            </p:cNvPr>
            <p:cNvSpPr>
              <a:spLocks/>
            </p:cNvSpPr>
            <p:nvPr/>
          </p:nvSpPr>
          <p:spPr bwMode="auto">
            <a:xfrm>
              <a:off x="7247410" y="3895569"/>
              <a:ext cx="55220" cy="52682"/>
            </a:xfrm>
            <a:custGeom>
              <a:avLst/>
              <a:gdLst>
                <a:gd name="T0" fmla="*/ 5 w 16"/>
                <a:gd name="T1" fmla="*/ 14 h 15"/>
                <a:gd name="T2" fmla="*/ 13 w 16"/>
                <a:gd name="T3" fmla="*/ 10 h 15"/>
                <a:gd name="T4" fmla="*/ 16 w 16"/>
                <a:gd name="T5" fmla="*/ 4 h 15"/>
                <a:gd name="T6" fmla="*/ 0 w 16"/>
                <a:gd name="T7" fmla="*/ 9 h 15"/>
                <a:gd name="T8" fmla="*/ 5 w 16"/>
                <a:gd name="T9" fmla="*/ 14 h 15"/>
              </a:gdLst>
              <a:ahLst/>
              <a:cxnLst>
                <a:cxn ang="0">
                  <a:pos x="T0" y="T1"/>
                </a:cxn>
                <a:cxn ang="0">
                  <a:pos x="T2" y="T3"/>
                </a:cxn>
                <a:cxn ang="0">
                  <a:pos x="T4" y="T5"/>
                </a:cxn>
                <a:cxn ang="0">
                  <a:pos x="T6" y="T7"/>
                </a:cxn>
                <a:cxn ang="0">
                  <a:pos x="T8" y="T9"/>
                </a:cxn>
              </a:cxnLst>
              <a:rect l="0" t="0" r="r" b="b"/>
              <a:pathLst>
                <a:path w="16" h="15">
                  <a:moveTo>
                    <a:pt x="5" y="14"/>
                  </a:moveTo>
                  <a:cubicBezTo>
                    <a:pt x="7" y="11"/>
                    <a:pt x="8" y="7"/>
                    <a:pt x="13" y="10"/>
                  </a:cubicBezTo>
                  <a:cubicBezTo>
                    <a:pt x="14" y="8"/>
                    <a:pt x="15" y="7"/>
                    <a:pt x="16" y="4"/>
                  </a:cubicBezTo>
                  <a:cubicBezTo>
                    <a:pt x="12" y="0"/>
                    <a:pt x="4" y="5"/>
                    <a:pt x="0" y="9"/>
                  </a:cubicBezTo>
                  <a:cubicBezTo>
                    <a:pt x="3" y="10"/>
                    <a:pt x="1" y="15"/>
                    <a:pt x="5"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1" name="Freeform 149">
              <a:extLst>
                <a:ext uri="{FF2B5EF4-FFF2-40B4-BE49-F238E27FC236}">
                  <a16:creationId xmlns:a16="http://schemas.microsoft.com/office/drawing/2014/main" id="{4CAE4B0B-C960-4ABC-84B7-203A022572B4}"/>
                </a:ext>
              </a:extLst>
            </p:cNvPr>
            <p:cNvSpPr>
              <a:spLocks/>
            </p:cNvSpPr>
            <p:nvPr/>
          </p:nvSpPr>
          <p:spPr bwMode="auto">
            <a:xfrm>
              <a:off x="5624248" y="4094251"/>
              <a:ext cx="26157" cy="42144"/>
            </a:xfrm>
            <a:custGeom>
              <a:avLst/>
              <a:gdLst>
                <a:gd name="T0" fmla="*/ 4 w 8"/>
                <a:gd name="T1" fmla="*/ 0 h 12"/>
                <a:gd name="T2" fmla="*/ 6 w 8"/>
                <a:gd name="T3" fmla="*/ 12 h 12"/>
                <a:gd name="T4" fmla="*/ 4 w 8"/>
                <a:gd name="T5" fmla="*/ 0 h 12"/>
              </a:gdLst>
              <a:ahLst/>
              <a:cxnLst>
                <a:cxn ang="0">
                  <a:pos x="T0" y="T1"/>
                </a:cxn>
                <a:cxn ang="0">
                  <a:pos x="T2" y="T3"/>
                </a:cxn>
                <a:cxn ang="0">
                  <a:pos x="T4" y="T5"/>
                </a:cxn>
              </a:cxnLst>
              <a:rect l="0" t="0" r="r" b="b"/>
              <a:pathLst>
                <a:path w="8" h="12">
                  <a:moveTo>
                    <a:pt x="4" y="0"/>
                  </a:moveTo>
                  <a:cubicBezTo>
                    <a:pt x="0" y="2"/>
                    <a:pt x="2" y="11"/>
                    <a:pt x="6" y="12"/>
                  </a:cubicBezTo>
                  <a:cubicBezTo>
                    <a:pt x="8" y="9"/>
                    <a:pt x="8"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2" name="Freeform 150">
              <a:extLst>
                <a:ext uri="{FF2B5EF4-FFF2-40B4-BE49-F238E27FC236}">
                  <a16:creationId xmlns:a16="http://schemas.microsoft.com/office/drawing/2014/main" id="{C282624B-9FE7-4449-B9C8-A0270B472835}"/>
                </a:ext>
              </a:extLst>
            </p:cNvPr>
            <p:cNvSpPr>
              <a:spLocks/>
            </p:cNvSpPr>
            <p:nvPr/>
          </p:nvSpPr>
          <p:spPr bwMode="auto">
            <a:xfrm>
              <a:off x="6985845" y="4101779"/>
              <a:ext cx="62486" cy="91816"/>
            </a:xfrm>
            <a:custGeom>
              <a:avLst/>
              <a:gdLst>
                <a:gd name="T0" fmla="*/ 10 w 18"/>
                <a:gd name="T1" fmla="*/ 26 h 26"/>
                <a:gd name="T2" fmla="*/ 18 w 18"/>
                <a:gd name="T3" fmla="*/ 6 h 26"/>
                <a:gd name="T4" fmla="*/ 10 w 18"/>
                <a:gd name="T5" fmla="*/ 26 h 26"/>
              </a:gdLst>
              <a:ahLst/>
              <a:cxnLst>
                <a:cxn ang="0">
                  <a:pos x="T0" y="T1"/>
                </a:cxn>
                <a:cxn ang="0">
                  <a:pos x="T2" y="T3"/>
                </a:cxn>
                <a:cxn ang="0">
                  <a:pos x="T4" y="T5"/>
                </a:cxn>
              </a:cxnLst>
              <a:rect l="0" t="0" r="r" b="b"/>
              <a:pathLst>
                <a:path w="18" h="26">
                  <a:moveTo>
                    <a:pt x="10" y="26"/>
                  </a:moveTo>
                  <a:cubicBezTo>
                    <a:pt x="14" y="20"/>
                    <a:pt x="15" y="12"/>
                    <a:pt x="18" y="6"/>
                  </a:cubicBezTo>
                  <a:cubicBezTo>
                    <a:pt x="9" y="0"/>
                    <a:pt x="0" y="21"/>
                    <a:pt x="10" y="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3" name="Freeform 151">
              <a:extLst>
                <a:ext uri="{FF2B5EF4-FFF2-40B4-BE49-F238E27FC236}">
                  <a16:creationId xmlns:a16="http://schemas.microsoft.com/office/drawing/2014/main" id="{2250467C-636B-4539-B2C8-8994449D4C6E}"/>
                </a:ext>
              </a:extLst>
            </p:cNvPr>
            <p:cNvSpPr>
              <a:spLocks/>
            </p:cNvSpPr>
            <p:nvPr/>
          </p:nvSpPr>
          <p:spPr bwMode="auto">
            <a:xfrm>
              <a:off x="2925757" y="4151448"/>
              <a:ext cx="216519" cy="91816"/>
            </a:xfrm>
            <a:custGeom>
              <a:avLst/>
              <a:gdLst>
                <a:gd name="T0" fmla="*/ 63 w 63"/>
                <a:gd name="T1" fmla="*/ 21 h 26"/>
                <a:gd name="T2" fmla="*/ 54 w 63"/>
                <a:gd name="T3" fmla="*/ 18 h 26"/>
                <a:gd name="T4" fmla="*/ 54 w 63"/>
                <a:gd name="T5" fmla="*/ 16 h 26"/>
                <a:gd name="T6" fmla="*/ 44 w 63"/>
                <a:gd name="T7" fmla="*/ 14 h 26"/>
                <a:gd name="T8" fmla="*/ 34 w 63"/>
                <a:gd name="T9" fmla="*/ 8 h 26"/>
                <a:gd name="T10" fmla="*/ 30 w 63"/>
                <a:gd name="T11" fmla="*/ 5 h 26"/>
                <a:gd name="T12" fmla="*/ 2 w 63"/>
                <a:gd name="T13" fmla="*/ 7 h 26"/>
                <a:gd name="T14" fmla="*/ 0 w 63"/>
                <a:gd name="T15" fmla="*/ 13 h 26"/>
                <a:gd name="T16" fmla="*/ 16 w 63"/>
                <a:gd name="T17" fmla="*/ 7 h 26"/>
                <a:gd name="T18" fmla="*/ 16 w 63"/>
                <a:gd name="T19" fmla="*/ 10 h 26"/>
                <a:gd name="T20" fmla="*/ 36 w 63"/>
                <a:gd name="T21" fmla="*/ 14 h 26"/>
                <a:gd name="T22" fmla="*/ 44 w 63"/>
                <a:gd name="T23" fmla="*/ 20 h 26"/>
                <a:gd name="T24" fmla="*/ 41 w 63"/>
                <a:gd name="T25" fmla="*/ 25 h 26"/>
                <a:gd name="T26" fmla="*/ 63 w 63"/>
                <a:gd name="T2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6">
                  <a:moveTo>
                    <a:pt x="63" y="21"/>
                  </a:moveTo>
                  <a:cubicBezTo>
                    <a:pt x="60" y="19"/>
                    <a:pt x="60" y="18"/>
                    <a:pt x="54" y="18"/>
                  </a:cubicBezTo>
                  <a:cubicBezTo>
                    <a:pt x="55" y="17"/>
                    <a:pt x="55" y="17"/>
                    <a:pt x="54" y="16"/>
                  </a:cubicBezTo>
                  <a:cubicBezTo>
                    <a:pt x="50" y="16"/>
                    <a:pt x="49" y="13"/>
                    <a:pt x="44" y="14"/>
                  </a:cubicBezTo>
                  <a:cubicBezTo>
                    <a:pt x="44" y="8"/>
                    <a:pt x="38" y="10"/>
                    <a:pt x="34" y="8"/>
                  </a:cubicBezTo>
                  <a:cubicBezTo>
                    <a:pt x="32" y="8"/>
                    <a:pt x="32" y="6"/>
                    <a:pt x="30" y="5"/>
                  </a:cubicBezTo>
                  <a:cubicBezTo>
                    <a:pt x="21" y="0"/>
                    <a:pt x="9" y="5"/>
                    <a:pt x="2" y="7"/>
                  </a:cubicBezTo>
                  <a:cubicBezTo>
                    <a:pt x="3" y="11"/>
                    <a:pt x="0" y="10"/>
                    <a:pt x="0" y="13"/>
                  </a:cubicBezTo>
                  <a:cubicBezTo>
                    <a:pt x="8" y="13"/>
                    <a:pt x="9" y="7"/>
                    <a:pt x="16" y="7"/>
                  </a:cubicBezTo>
                  <a:cubicBezTo>
                    <a:pt x="16" y="8"/>
                    <a:pt x="15" y="9"/>
                    <a:pt x="16" y="10"/>
                  </a:cubicBezTo>
                  <a:cubicBezTo>
                    <a:pt x="24" y="10"/>
                    <a:pt x="28" y="14"/>
                    <a:pt x="36" y="14"/>
                  </a:cubicBezTo>
                  <a:cubicBezTo>
                    <a:pt x="35" y="19"/>
                    <a:pt x="41" y="21"/>
                    <a:pt x="44" y="20"/>
                  </a:cubicBezTo>
                  <a:cubicBezTo>
                    <a:pt x="44" y="22"/>
                    <a:pt x="41" y="22"/>
                    <a:pt x="41" y="25"/>
                  </a:cubicBezTo>
                  <a:cubicBezTo>
                    <a:pt x="50" y="23"/>
                    <a:pt x="58" y="26"/>
                    <a:pt x="63" y="2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4" name="Freeform 152">
              <a:extLst>
                <a:ext uri="{FF2B5EF4-FFF2-40B4-BE49-F238E27FC236}">
                  <a16:creationId xmlns:a16="http://schemas.microsoft.com/office/drawing/2014/main" id="{5B7A3F35-366F-4798-B8F9-46891DC6CC84}"/>
                </a:ext>
              </a:extLst>
            </p:cNvPr>
            <p:cNvSpPr>
              <a:spLocks/>
            </p:cNvSpPr>
            <p:nvPr/>
          </p:nvSpPr>
          <p:spPr bwMode="auto">
            <a:xfrm>
              <a:off x="1452266" y="4190583"/>
              <a:ext cx="24704" cy="24083"/>
            </a:xfrm>
            <a:custGeom>
              <a:avLst/>
              <a:gdLst>
                <a:gd name="T0" fmla="*/ 4 w 7"/>
                <a:gd name="T1" fmla="*/ 1 h 7"/>
                <a:gd name="T2" fmla="*/ 0 w 7"/>
                <a:gd name="T3" fmla="*/ 1 h 7"/>
                <a:gd name="T4" fmla="*/ 6 w 7"/>
                <a:gd name="T5" fmla="*/ 5 h 7"/>
                <a:gd name="T6" fmla="*/ 4 w 7"/>
                <a:gd name="T7" fmla="*/ 1 h 7"/>
              </a:gdLst>
              <a:ahLst/>
              <a:cxnLst>
                <a:cxn ang="0">
                  <a:pos x="T0" y="T1"/>
                </a:cxn>
                <a:cxn ang="0">
                  <a:pos x="T2" y="T3"/>
                </a:cxn>
                <a:cxn ang="0">
                  <a:pos x="T4" y="T5"/>
                </a:cxn>
                <a:cxn ang="0">
                  <a:pos x="T6" y="T7"/>
                </a:cxn>
              </a:cxnLst>
              <a:rect l="0" t="0" r="r" b="b"/>
              <a:pathLst>
                <a:path w="7" h="7">
                  <a:moveTo>
                    <a:pt x="4" y="1"/>
                  </a:moveTo>
                  <a:cubicBezTo>
                    <a:pt x="2" y="0"/>
                    <a:pt x="3" y="2"/>
                    <a:pt x="0" y="1"/>
                  </a:cubicBezTo>
                  <a:cubicBezTo>
                    <a:pt x="0" y="4"/>
                    <a:pt x="3" y="7"/>
                    <a:pt x="6" y="5"/>
                  </a:cubicBezTo>
                  <a:cubicBezTo>
                    <a:pt x="7" y="2"/>
                    <a:pt x="4" y="3"/>
                    <a:pt x="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5" name="Freeform 153">
              <a:extLst>
                <a:ext uri="{FF2B5EF4-FFF2-40B4-BE49-F238E27FC236}">
                  <a16:creationId xmlns:a16="http://schemas.microsoft.com/office/drawing/2014/main" id="{E9ADA832-4699-4A3A-840C-F736E989B92E}"/>
                </a:ext>
              </a:extLst>
            </p:cNvPr>
            <p:cNvSpPr>
              <a:spLocks/>
            </p:cNvSpPr>
            <p:nvPr/>
          </p:nvSpPr>
          <p:spPr bwMode="auto">
            <a:xfrm>
              <a:off x="1487141" y="4208644"/>
              <a:ext cx="23251" cy="24083"/>
            </a:xfrm>
            <a:custGeom>
              <a:avLst/>
              <a:gdLst>
                <a:gd name="T0" fmla="*/ 7 w 7"/>
                <a:gd name="T1" fmla="*/ 2 h 7"/>
                <a:gd name="T2" fmla="*/ 1 w 7"/>
                <a:gd name="T3" fmla="*/ 0 h 7"/>
                <a:gd name="T4" fmla="*/ 7 w 7"/>
                <a:gd name="T5" fmla="*/ 2 h 7"/>
              </a:gdLst>
              <a:ahLst/>
              <a:cxnLst>
                <a:cxn ang="0">
                  <a:pos x="T0" y="T1"/>
                </a:cxn>
                <a:cxn ang="0">
                  <a:pos x="T2" y="T3"/>
                </a:cxn>
                <a:cxn ang="0">
                  <a:pos x="T4" y="T5"/>
                </a:cxn>
              </a:cxnLst>
              <a:rect l="0" t="0" r="r" b="b"/>
              <a:pathLst>
                <a:path w="7" h="7">
                  <a:moveTo>
                    <a:pt x="7" y="2"/>
                  </a:moveTo>
                  <a:cubicBezTo>
                    <a:pt x="6" y="0"/>
                    <a:pt x="3" y="0"/>
                    <a:pt x="1" y="0"/>
                  </a:cubicBezTo>
                  <a:cubicBezTo>
                    <a:pt x="0" y="3"/>
                    <a:pt x="6" y="7"/>
                    <a:pt x="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6" name="Freeform 154">
              <a:extLst>
                <a:ext uri="{FF2B5EF4-FFF2-40B4-BE49-F238E27FC236}">
                  <a16:creationId xmlns:a16="http://schemas.microsoft.com/office/drawing/2014/main" id="{8BD0C50A-F6BC-4D02-B841-C6558CFED534}"/>
                </a:ext>
              </a:extLst>
            </p:cNvPr>
            <p:cNvSpPr>
              <a:spLocks/>
            </p:cNvSpPr>
            <p:nvPr/>
          </p:nvSpPr>
          <p:spPr bwMode="auto">
            <a:xfrm>
              <a:off x="1500220" y="4222192"/>
              <a:ext cx="34875" cy="39134"/>
            </a:xfrm>
            <a:custGeom>
              <a:avLst/>
              <a:gdLst>
                <a:gd name="T0" fmla="*/ 2 w 10"/>
                <a:gd name="T1" fmla="*/ 1 h 11"/>
                <a:gd name="T2" fmla="*/ 3 w 10"/>
                <a:gd name="T3" fmla="*/ 11 h 11"/>
                <a:gd name="T4" fmla="*/ 10 w 10"/>
                <a:gd name="T5" fmla="*/ 6 h 11"/>
                <a:gd name="T6" fmla="*/ 2 w 10"/>
                <a:gd name="T7" fmla="*/ 1 h 11"/>
              </a:gdLst>
              <a:ahLst/>
              <a:cxnLst>
                <a:cxn ang="0">
                  <a:pos x="T0" y="T1"/>
                </a:cxn>
                <a:cxn ang="0">
                  <a:pos x="T2" y="T3"/>
                </a:cxn>
                <a:cxn ang="0">
                  <a:pos x="T4" y="T5"/>
                </a:cxn>
                <a:cxn ang="0">
                  <a:pos x="T6" y="T7"/>
                </a:cxn>
              </a:cxnLst>
              <a:rect l="0" t="0" r="r" b="b"/>
              <a:pathLst>
                <a:path w="10" h="11">
                  <a:moveTo>
                    <a:pt x="2" y="1"/>
                  </a:moveTo>
                  <a:cubicBezTo>
                    <a:pt x="0" y="5"/>
                    <a:pt x="1" y="6"/>
                    <a:pt x="3" y="11"/>
                  </a:cubicBezTo>
                  <a:cubicBezTo>
                    <a:pt x="6" y="9"/>
                    <a:pt x="9" y="8"/>
                    <a:pt x="10" y="6"/>
                  </a:cubicBezTo>
                  <a:cubicBezTo>
                    <a:pt x="7" y="4"/>
                    <a:pt x="7" y="0"/>
                    <a:pt x="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7" name="Freeform 155">
              <a:extLst>
                <a:ext uri="{FF2B5EF4-FFF2-40B4-BE49-F238E27FC236}">
                  <a16:creationId xmlns:a16="http://schemas.microsoft.com/office/drawing/2014/main" id="{B7E6C625-0DCB-4E58-B161-B8BF3B84F976}"/>
                </a:ext>
              </a:extLst>
            </p:cNvPr>
            <p:cNvSpPr>
              <a:spLocks/>
            </p:cNvSpPr>
            <p:nvPr/>
          </p:nvSpPr>
          <p:spPr bwMode="auto">
            <a:xfrm>
              <a:off x="3130649" y="4229718"/>
              <a:ext cx="127877" cy="63217"/>
            </a:xfrm>
            <a:custGeom>
              <a:avLst/>
              <a:gdLst>
                <a:gd name="T0" fmla="*/ 36 w 37"/>
                <a:gd name="T1" fmla="*/ 9 h 18"/>
                <a:gd name="T2" fmla="*/ 6 w 37"/>
                <a:gd name="T3" fmla="*/ 1 h 18"/>
                <a:gd name="T4" fmla="*/ 6 w 37"/>
                <a:gd name="T5" fmla="*/ 4 h 18"/>
                <a:gd name="T6" fmla="*/ 10 w 37"/>
                <a:gd name="T7" fmla="*/ 5 h 18"/>
                <a:gd name="T8" fmla="*/ 12 w 37"/>
                <a:gd name="T9" fmla="*/ 9 h 18"/>
                <a:gd name="T10" fmla="*/ 0 w 37"/>
                <a:gd name="T11" fmla="*/ 9 h 18"/>
                <a:gd name="T12" fmla="*/ 18 w 37"/>
                <a:gd name="T13" fmla="*/ 16 h 18"/>
                <a:gd name="T14" fmla="*/ 22 w 37"/>
                <a:gd name="T15" fmla="*/ 11 h 18"/>
                <a:gd name="T16" fmla="*/ 35 w 37"/>
                <a:gd name="T17" fmla="*/ 13 h 18"/>
                <a:gd name="T18" fmla="*/ 36 w 37"/>
                <a:gd name="T19"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8">
                  <a:moveTo>
                    <a:pt x="36" y="9"/>
                  </a:moveTo>
                  <a:cubicBezTo>
                    <a:pt x="28" y="3"/>
                    <a:pt x="19" y="0"/>
                    <a:pt x="6" y="1"/>
                  </a:cubicBezTo>
                  <a:cubicBezTo>
                    <a:pt x="6" y="2"/>
                    <a:pt x="6" y="3"/>
                    <a:pt x="6" y="4"/>
                  </a:cubicBezTo>
                  <a:cubicBezTo>
                    <a:pt x="7" y="5"/>
                    <a:pt x="10" y="3"/>
                    <a:pt x="10" y="5"/>
                  </a:cubicBezTo>
                  <a:cubicBezTo>
                    <a:pt x="9" y="8"/>
                    <a:pt x="11" y="8"/>
                    <a:pt x="12" y="9"/>
                  </a:cubicBezTo>
                  <a:cubicBezTo>
                    <a:pt x="9" y="12"/>
                    <a:pt x="3" y="7"/>
                    <a:pt x="0" y="9"/>
                  </a:cubicBezTo>
                  <a:cubicBezTo>
                    <a:pt x="2" y="18"/>
                    <a:pt x="15" y="9"/>
                    <a:pt x="18" y="16"/>
                  </a:cubicBezTo>
                  <a:cubicBezTo>
                    <a:pt x="21" y="15"/>
                    <a:pt x="20" y="11"/>
                    <a:pt x="22" y="11"/>
                  </a:cubicBezTo>
                  <a:cubicBezTo>
                    <a:pt x="24" y="15"/>
                    <a:pt x="32" y="8"/>
                    <a:pt x="35" y="13"/>
                  </a:cubicBezTo>
                  <a:cubicBezTo>
                    <a:pt x="35" y="12"/>
                    <a:pt x="37" y="11"/>
                    <a:pt x="36"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8" name="Freeform 156">
              <a:extLst>
                <a:ext uri="{FF2B5EF4-FFF2-40B4-BE49-F238E27FC236}">
                  <a16:creationId xmlns:a16="http://schemas.microsoft.com/office/drawing/2014/main" id="{0BAA1353-9228-4C48-8B27-480ED206B627}"/>
                </a:ext>
              </a:extLst>
            </p:cNvPr>
            <p:cNvSpPr>
              <a:spLocks/>
            </p:cNvSpPr>
            <p:nvPr/>
          </p:nvSpPr>
          <p:spPr bwMode="auto">
            <a:xfrm>
              <a:off x="6776591" y="4229718"/>
              <a:ext cx="52313" cy="46662"/>
            </a:xfrm>
            <a:custGeom>
              <a:avLst/>
              <a:gdLst>
                <a:gd name="T0" fmla="*/ 1 w 15"/>
                <a:gd name="T1" fmla="*/ 11 h 13"/>
                <a:gd name="T2" fmla="*/ 6 w 15"/>
                <a:gd name="T3" fmla="*/ 13 h 13"/>
                <a:gd name="T4" fmla="*/ 15 w 15"/>
                <a:gd name="T5" fmla="*/ 2 h 13"/>
                <a:gd name="T6" fmla="*/ 1 w 15"/>
                <a:gd name="T7" fmla="*/ 11 h 13"/>
              </a:gdLst>
              <a:ahLst/>
              <a:cxnLst>
                <a:cxn ang="0">
                  <a:pos x="T0" y="T1"/>
                </a:cxn>
                <a:cxn ang="0">
                  <a:pos x="T2" y="T3"/>
                </a:cxn>
                <a:cxn ang="0">
                  <a:pos x="T4" y="T5"/>
                </a:cxn>
                <a:cxn ang="0">
                  <a:pos x="T6" y="T7"/>
                </a:cxn>
              </a:cxnLst>
              <a:rect l="0" t="0" r="r" b="b"/>
              <a:pathLst>
                <a:path w="15" h="13">
                  <a:moveTo>
                    <a:pt x="1" y="11"/>
                  </a:moveTo>
                  <a:cubicBezTo>
                    <a:pt x="3" y="11"/>
                    <a:pt x="4" y="13"/>
                    <a:pt x="6" y="13"/>
                  </a:cubicBezTo>
                  <a:cubicBezTo>
                    <a:pt x="10" y="11"/>
                    <a:pt x="14" y="8"/>
                    <a:pt x="15" y="2"/>
                  </a:cubicBezTo>
                  <a:cubicBezTo>
                    <a:pt x="8" y="0"/>
                    <a:pt x="0" y="2"/>
                    <a:pt x="1" y="1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9" name="Freeform 157">
              <a:extLst>
                <a:ext uri="{FF2B5EF4-FFF2-40B4-BE49-F238E27FC236}">
                  <a16:creationId xmlns:a16="http://schemas.microsoft.com/office/drawing/2014/main" id="{D0B2C79D-3825-41C9-AC0F-0384DFD562E5}"/>
                </a:ext>
              </a:extLst>
            </p:cNvPr>
            <p:cNvSpPr>
              <a:spLocks/>
            </p:cNvSpPr>
            <p:nvPr/>
          </p:nvSpPr>
          <p:spPr bwMode="auto">
            <a:xfrm>
              <a:off x="3275963" y="4261326"/>
              <a:ext cx="33423" cy="21073"/>
            </a:xfrm>
            <a:custGeom>
              <a:avLst/>
              <a:gdLst>
                <a:gd name="T0" fmla="*/ 1 w 10"/>
                <a:gd name="T1" fmla="*/ 5 h 6"/>
                <a:gd name="T2" fmla="*/ 10 w 10"/>
                <a:gd name="T3" fmla="*/ 2 h 6"/>
                <a:gd name="T4" fmla="*/ 1 w 10"/>
                <a:gd name="T5" fmla="*/ 0 h 6"/>
                <a:gd name="T6" fmla="*/ 1 w 10"/>
                <a:gd name="T7" fmla="*/ 5 h 6"/>
              </a:gdLst>
              <a:ahLst/>
              <a:cxnLst>
                <a:cxn ang="0">
                  <a:pos x="T0" y="T1"/>
                </a:cxn>
                <a:cxn ang="0">
                  <a:pos x="T2" y="T3"/>
                </a:cxn>
                <a:cxn ang="0">
                  <a:pos x="T4" y="T5"/>
                </a:cxn>
                <a:cxn ang="0">
                  <a:pos x="T6" y="T7"/>
                </a:cxn>
              </a:cxnLst>
              <a:rect l="0" t="0" r="r" b="b"/>
              <a:pathLst>
                <a:path w="10" h="6">
                  <a:moveTo>
                    <a:pt x="1" y="5"/>
                  </a:moveTo>
                  <a:cubicBezTo>
                    <a:pt x="5" y="5"/>
                    <a:pt x="9" y="6"/>
                    <a:pt x="10" y="2"/>
                  </a:cubicBezTo>
                  <a:cubicBezTo>
                    <a:pt x="8" y="0"/>
                    <a:pt x="3" y="2"/>
                    <a:pt x="1" y="0"/>
                  </a:cubicBezTo>
                  <a:cubicBezTo>
                    <a:pt x="0" y="1"/>
                    <a:pt x="0" y="4"/>
                    <a:pt x="1"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0" name="Freeform 158">
              <a:extLst>
                <a:ext uri="{FF2B5EF4-FFF2-40B4-BE49-F238E27FC236}">
                  <a16:creationId xmlns:a16="http://schemas.microsoft.com/office/drawing/2014/main" id="{1D12D1F0-4ABE-4C59-8E8E-BCC720A92A4F}"/>
                </a:ext>
              </a:extLst>
            </p:cNvPr>
            <p:cNvSpPr>
              <a:spLocks/>
            </p:cNvSpPr>
            <p:nvPr/>
          </p:nvSpPr>
          <p:spPr bwMode="auto">
            <a:xfrm>
              <a:off x="7000375" y="4261326"/>
              <a:ext cx="88642" cy="142992"/>
            </a:xfrm>
            <a:custGeom>
              <a:avLst/>
              <a:gdLst>
                <a:gd name="T0" fmla="*/ 0 w 26"/>
                <a:gd name="T1" fmla="*/ 14 h 40"/>
                <a:gd name="T2" fmla="*/ 3 w 26"/>
                <a:gd name="T3" fmla="*/ 26 h 40"/>
                <a:gd name="T4" fmla="*/ 6 w 26"/>
                <a:gd name="T5" fmla="*/ 26 h 40"/>
                <a:gd name="T6" fmla="*/ 8 w 26"/>
                <a:gd name="T7" fmla="*/ 32 h 40"/>
                <a:gd name="T8" fmla="*/ 4 w 26"/>
                <a:gd name="T9" fmla="*/ 32 h 40"/>
                <a:gd name="T10" fmla="*/ 9 w 26"/>
                <a:gd name="T11" fmla="*/ 40 h 40"/>
                <a:gd name="T12" fmla="*/ 9 w 26"/>
                <a:gd name="T13" fmla="*/ 31 h 40"/>
                <a:gd name="T14" fmla="*/ 17 w 26"/>
                <a:gd name="T15" fmla="*/ 33 h 40"/>
                <a:gd name="T16" fmla="*/ 18 w 26"/>
                <a:gd name="T17" fmla="*/ 30 h 40"/>
                <a:gd name="T18" fmla="*/ 25 w 26"/>
                <a:gd name="T19" fmla="*/ 36 h 40"/>
                <a:gd name="T20" fmla="*/ 25 w 26"/>
                <a:gd name="T21" fmla="*/ 29 h 40"/>
                <a:gd name="T22" fmla="*/ 20 w 26"/>
                <a:gd name="T23" fmla="*/ 30 h 40"/>
                <a:gd name="T24" fmla="*/ 16 w 26"/>
                <a:gd name="T25" fmla="*/ 26 h 40"/>
                <a:gd name="T26" fmla="*/ 13 w 26"/>
                <a:gd name="T27" fmla="*/ 28 h 40"/>
                <a:gd name="T28" fmla="*/ 11 w 26"/>
                <a:gd name="T29" fmla="*/ 18 h 40"/>
                <a:gd name="T30" fmla="*/ 16 w 26"/>
                <a:gd name="T31" fmla="*/ 2 h 40"/>
                <a:gd name="T32" fmla="*/ 6 w 26"/>
                <a:gd name="T33" fmla="*/ 0 h 40"/>
                <a:gd name="T34" fmla="*/ 3 w 26"/>
                <a:gd name="T35" fmla="*/ 15 h 40"/>
                <a:gd name="T36" fmla="*/ 0 w 26"/>
                <a:gd name="T37"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0">
                  <a:moveTo>
                    <a:pt x="0" y="14"/>
                  </a:moveTo>
                  <a:cubicBezTo>
                    <a:pt x="1" y="19"/>
                    <a:pt x="1" y="23"/>
                    <a:pt x="3" y="26"/>
                  </a:cubicBezTo>
                  <a:cubicBezTo>
                    <a:pt x="5" y="27"/>
                    <a:pt x="6" y="23"/>
                    <a:pt x="6" y="26"/>
                  </a:cubicBezTo>
                  <a:cubicBezTo>
                    <a:pt x="3" y="28"/>
                    <a:pt x="6" y="30"/>
                    <a:pt x="8" y="32"/>
                  </a:cubicBezTo>
                  <a:cubicBezTo>
                    <a:pt x="7" y="32"/>
                    <a:pt x="5" y="32"/>
                    <a:pt x="4" y="32"/>
                  </a:cubicBezTo>
                  <a:cubicBezTo>
                    <a:pt x="5" y="35"/>
                    <a:pt x="6" y="39"/>
                    <a:pt x="9" y="40"/>
                  </a:cubicBezTo>
                  <a:cubicBezTo>
                    <a:pt x="11" y="37"/>
                    <a:pt x="11" y="33"/>
                    <a:pt x="9" y="31"/>
                  </a:cubicBezTo>
                  <a:cubicBezTo>
                    <a:pt x="13" y="28"/>
                    <a:pt x="14" y="33"/>
                    <a:pt x="17" y="33"/>
                  </a:cubicBezTo>
                  <a:cubicBezTo>
                    <a:pt x="19" y="32"/>
                    <a:pt x="16" y="31"/>
                    <a:pt x="18" y="30"/>
                  </a:cubicBezTo>
                  <a:cubicBezTo>
                    <a:pt x="20" y="32"/>
                    <a:pt x="21" y="35"/>
                    <a:pt x="25" y="36"/>
                  </a:cubicBezTo>
                  <a:cubicBezTo>
                    <a:pt x="26" y="34"/>
                    <a:pt x="22" y="32"/>
                    <a:pt x="25" y="29"/>
                  </a:cubicBezTo>
                  <a:cubicBezTo>
                    <a:pt x="22" y="28"/>
                    <a:pt x="23" y="30"/>
                    <a:pt x="20" y="30"/>
                  </a:cubicBezTo>
                  <a:cubicBezTo>
                    <a:pt x="20" y="27"/>
                    <a:pt x="18" y="27"/>
                    <a:pt x="16" y="26"/>
                  </a:cubicBezTo>
                  <a:cubicBezTo>
                    <a:pt x="16" y="27"/>
                    <a:pt x="15" y="28"/>
                    <a:pt x="13" y="28"/>
                  </a:cubicBezTo>
                  <a:cubicBezTo>
                    <a:pt x="12" y="25"/>
                    <a:pt x="10" y="22"/>
                    <a:pt x="11" y="18"/>
                  </a:cubicBezTo>
                  <a:cubicBezTo>
                    <a:pt x="18" y="15"/>
                    <a:pt x="16" y="10"/>
                    <a:pt x="16" y="2"/>
                  </a:cubicBezTo>
                  <a:cubicBezTo>
                    <a:pt x="12" y="2"/>
                    <a:pt x="9" y="2"/>
                    <a:pt x="6" y="0"/>
                  </a:cubicBezTo>
                  <a:cubicBezTo>
                    <a:pt x="3" y="3"/>
                    <a:pt x="3" y="9"/>
                    <a:pt x="3" y="15"/>
                  </a:cubicBezTo>
                  <a:cubicBezTo>
                    <a:pt x="1" y="15"/>
                    <a:pt x="2" y="13"/>
                    <a:pt x="0"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1" name="Freeform 159">
              <a:extLst>
                <a:ext uri="{FF2B5EF4-FFF2-40B4-BE49-F238E27FC236}">
                  <a16:creationId xmlns:a16="http://schemas.microsoft.com/office/drawing/2014/main" id="{A507596F-A94E-4F1E-BC84-E4DA737D952A}"/>
                </a:ext>
              </a:extLst>
            </p:cNvPr>
            <p:cNvSpPr>
              <a:spLocks/>
            </p:cNvSpPr>
            <p:nvPr/>
          </p:nvSpPr>
          <p:spPr bwMode="auto">
            <a:xfrm>
              <a:off x="3055086" y="4258316"/>
              <a:ext cx="42141" cy="24083"/>
            </a:xfrm>
            <a:custGeom>
              <a:avLst/>
              <a:gdLst>
                <a:gd name="T0" fmla="*/ 0 w 12"/>
                <a:gd name="T1" fmla="*/ 4 h 7"/>
                <a:gd name="T2" fmla="*/ 12 w 12"/>
                <a:gd name="T3" fmla="*/ 6 h 7"/>
                <a:gd name="T4" fmla="*/ 0 w 12"/>
                <a:gd name="T5" fmla="*/ 4 h 7"/>
              </a:gdLst>
              <a:ahLst/>
              <a:cxnLst>
                <a:cxn ang="0">
                  <a:pos x="T0" y="T1"/>
                </a:cxn>
                <a:cxn ang="0">
                  <a:pos x="T2" y="T3"/>
                </a:cxn>
                <a:cxn ang="0">
                  <a:pos x="T4" y="T5"/>
                </a:cxn>
              </a:cxnLst>
              <a:rect l="0" t="0" r="r" b="b"/>
              <a:pathLst>
                <a:path w="12" h="7">
                  <a:moveTo>
                    <a:pt x="0" y="4"/>
                  </a:moveTo>
                  <a:cubicBezTo>
                    <a:pt x="3" y="7"/>
                    <a:pt x="6" y="7"/>
                    <a:pt x="12" y="6"/>
                  </a:cubicBezTo>
                  <a:cubicBezTo>
                    <a:pt x="12" y="2"/>
                    <a:pt x="2" y="0"/>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2" name="Freeform 160">
              <a:extLst>
                <a:ext uri="{FF2B5EF4-FFF2-40B4-BE49-F238E27FC236}">
                  <a16:creationId xmlns:a16="http://schemas.microsoft.com/office/drawing/2014/main" id="{B107AFA2-ED04-4541-A53F-04E872A03E47}"/>
                </a:ext>
              </a:extLst>
            </p:cNvPr>
            <p:cNvSpPr>
              <a:spLocks/>
            </p:cNvSpPr>
            <p:nvPr/>
          </p:nvSpPr>
          <p:spPr bwMode="auto">
            <a:xfrm>
              <a:off x="3190227" y="4332071"/>
              <a:ext cx="23251" cy="28599"/>
            </a:xfrm>
            <a:custGeom>
              <a:avLst/>
              <a:gdLst>
                <a:gd name="T0" fmla="*/ 3 w 7"/>
                <a:gd name="T1" fmla="*/ 0 h 8"/>
                <a:gd name="T2" fmla="*/ 7 w 7"/>
                <a:gd name="T3" fmla="*/ 6 h 8"/>
                <a:gd name="T4" fmla="*/ 3 w 7"/>
                <a:gd name="T5" fmla="*/ 0 h 8"/>
              </a:gdLst>
              <a:ahLst/>
              <a:cxnLst>
                <a:cxn ang="0">
                  <a:pos x="T0" y="T1"/>
                </a:cxn>
                <a:cxn ang="0">
                  <a:pos x="T2" y="T3"/>
                </a:cxn>
                <a:cxn ang="0">
                  <a:pos x="T4" y="T5"/>
                </a:cxn>
              </a:cxnLst>
              <a:rect l="0" t="0" r="r" b="b"/>
              <a:pathLst>
                <a:path w="7" h="8">
                  <a:moveTo>
                    <a:pt x="3" y="0"/>
                  </a:moveTo>
                  <a:cubicBezTo>
                    <a:pt x="0" y="3"/>
                    <a:pt x="5" y="8"/>
                    <a:pt x="7" y="6"/>
                  </a:cubicBezTo>
                  <a:cubicBezTo>
                    <a:pt x="7" y="2"/>
                    <a:pt x="4" y="2"/>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3" name="Freeform 161">
              <a:extLst>
                <a:ext uri="{FF2B5EF4-FFF2-40B4-BE49-F238E27FC236}">
                  <a16:creationId xmlns:a16="http://schemas.microsoft.com/office/drawing/2014/main" id="{41EDB401-0517-4A0D-95D8-606AD292AEF2}"/>
                </a:ext>
              </a:extLst>
            </p:cNvPr>
            <p:cNvSpPr>
              <a:spLocks/>
            </p:cNvSpPr>
            <p:nvPr/>
          </p:nvSpPr>
          <p:spPr bwMode="auto">
            <a:xfrm>
              <a:off x="3233823" y="4350132"/>
              <a:ext cx="17438" cy="21073"/>
            </a:xfrm>
            <a:custGeom>
              <a:avLst/>
              <a:gdLst>
                <a:gd name="T0" fmla="*/ 0 w 5"/>
                <a:gd name="T1" fmla="*/ 4 h 6"/>
                <a:gd name="T2" fmla="*/ 5 w 5"/>
                <a:gd name="T3" fmla="*/ 3 h 6"/>
                <a:gd name="T4" fmla="*/ 0 w 5"/>
                <a:gd name="T5" fmla="*/ 0 h 6"/>
                <a:gd name="T6" fmla="*/ 0 w 5"/>
                <a:gd name="T7" fmla="*/ 4 h 6"/>
              </a:gdLst>
              <a:ahLst/>
              <a:cxnLst>
                <a:cxn ang="0">
                  <a:pos x="T0" y="T1"/>
                </a:cxn>
                <a:cxn ang="0">
                  <a:pos x="T2" y="T3"/>
                </a:cxn>
                <a:cxn ang="0">
                  <a:pos x="T4" y="T5"/>
                </a:cxn>
                <a:cxn ang="0">
                  <a:pos x="T6" y="T7"/>
                </a:cxn>
              </a:cxnLst>
              <a:rect l="0" t="0" r="r" b="b"/>
              <a:pathLst>
                <a:path w="5" h="6">
                  <a:moveTo>
                    <a:pt x="0" y="4"/>
                  </a:moveTo>
                  <a:cubicBezTo>
                    <a:pt x="2" y="4"/>
                    <a:pt x="4" y="6"/>
                    <a:pt x="5" y="3"/>
                  </a:cubicBezTo>
                  <a:cubicBezTo>
                    <a:pt x="4" y="2"/>
                    <a:pt x="2" y="1"/>
                    <a:pt x="0" y="0"/>
                  </a:cubicBezTo>
                  <a:cubicBezTo>
                    <a:pt x="0" y="1"/>
                    <a:pt x="0" y="3"/>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4" name="Freeform 162">
              <a:extLst>
                <a:ext uri="{FF2B5EF4-FFF2-40B4-BE49-F238E27FC236}">
                  <a16:creationId xmlns:a16="http://schemas.microsoft.com/office/drawing/2014/main" id="{CEB29ED1-AD17-44CE-A669-7A06E5898EFB}"/>
                </a:ext>
              </a:extLst>
            </p:cNvPr>
            <p:cNvSpPr>
              <a:spLocks/>
            </p:cNvSpPr>
            <p:nvPr/>
          </p:nvSpPr>
          <p:spPr bwMode="auto">
            <a:xfrm>
              <a:off x="3255620" y="4350132"/>
              <a:ext cx="20344" cy="15052"/>
            </a:xfrm>
            <a:custGeom>
              <a:avLst/>
              <a:gdLst>
                <a:gd name="T0" fmla="*/ 4 w 6"/>
                <a:gd name="T1" fmla="*/ 4 h 4"/>
                <a:gd name="T2" fmla="*/ 0 w 6"/>
                <a:gd name="T3" fmla="*/ 0 h 4"/>
                <a:gd name="T4" fmla="*/ 4 w 6"/>
                <a:gd name="T5" fmla="*/ 4 h 4"/>
              </a:gdLst>
              <a:ahLst/>
              <a:cxnLst>
                <a:cxn ang="0">
                  <a:pos x="T0" y="T1"/>
                </a:cxn>
                <a:cxn ang="0">
                  <a:pos x="T2" y="T3"/>
                </a:cxn>
                <a:cxn ang="0">
                  <a:pos x="T4" y="T5"/>
                </a:cxn>
              </a:cxnLst>
              <a:rect l="0" t="0" r="r" b="b"/>
              <a:pathLst>
                <a:path w="6" h="4">
                  <a:moveTo>
                    <a:pt x="4" y="4"/>
                  </a:moveTo>
                  <a:cubicBezTo>
                    <a:pt x="6" y="2"/>
                    <a:pt x="3" y="0"/>
                    <a:pt x="0" y="0"/>
                  </a:cubicBezTo>
                  <a:cubicBezTo>
                    <a:pt x="0" y="3"/>
                    <a:pt x="2" y="4"/>
                    <a:pt x="4"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5" name="Freeform 163">
              <a:extLst>
                <a:ext uri="{FF2B5EF4-FFF2-40B4-BE49-F238E27FC236}">
                  <a16:creationId xmlns:a16="http://schemas.microsoft.com/office/drawing/2014/main" id="{17A237E8-410B-4006-A68F-AF7502BE678A}"/>
                </a:ext>
              </a:extLst>
            </p:cNvPr>
            <p:cNvSpPr>
              <a:spLocks/>
            </p:cNvSpPr>
            <p:nvPr/>
          </p:nvSpPr>
          <p:spPr bwMode="auto">
            <a:xfrm>
              <a:off x="3389311" y="4386255"/>
              <a:ext cx="47955" cy="49672"/>
            </a:xfrm>
            <a:custGeom>
              <a:avLst/>
              <a:gdLst>
                <a:gd name="T0" fmla="*/ 12 w 14"/>
                <a:gd name="T1" fmla="*/ 0 h 14"/>
                <a:gd name="T2" fmla="*/ 5 w 14"/>
                <a:gd name="T3" fmla="*/ 2 h 14"/>
                <a:gd name="T4" fmla="*/ 6 w 14"/>
                <a:gd name="T5" fmla="*/ 8 h 14"/>
                <a:gd name="T6" fmla="*/ 0 w 14"/>
                <a:gd name="T7" fmla="*/ 13 h 14"/>
                <a:gd name="T8" fmla="*/ 12 w 14"/>
                <a:gd name="T9" fmla="*/ 12 h 14"/>
                <a:gd name="T10" fmla="*/ 12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12" y="0"/>
                  </a:moveTo>
                  <a:cubicBezTo>
                    <a:pt x="9" y="0"/>
                    <a:pt x="7" y="0"/>
                    <a:pt x="5" y="2"/>
                  </a:cubicBezTo>
                  <a:cubicBezTo>
                    <a:pt x="4" y="5"/>
                    <a:pt x="6" y="5"/>
                    <a:pt x="6" y="8"/>
                  </a:cubicBezTo>
                  <a:cubicBezTo>
                    <a:pt x="4" y="10"/>
                    <a:pt x="0" y="10"/>
                    <a:pt x="0" y="13"/>
                  </a:cubicBezTo>
                  <a:cubicBezTo>
                    <a:pt x="3" y="14"/>
                    <a:pt x="9" y="13"/>
                    <a:pt x="12" y="12"/>
                  </a:cubicBezTo>
                  <a:cubicBezTo>
                    <a:pt x="12" y="7"/>
                    <a:pt x="14" y="3"/>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6" name="Freeform 164">
              <a:extLst>
                <a:ext uri="{FF2B5EF4-FFF2-40B4-BE49-F238E27FC236}">
                  <a16:creationId xmlns:a16="http://schemas.microsoft.com/office/drawing/2014/main" id="{E78CE75B-9443-4332-BC6C-74D1590E1003}"/>
                </a:ext>
              </a:extLst>
            </p:cNvPr>
            <p:cNvSpPr>
              <a:spLocks/>
            </p:cNvSpPr>
            <p:nvPr/>
          </p:nvSpPr>
          <p:spPr bwMode="auto">
            <a:xfrm>
              <a:off x="7093376" y="4381739"/>
              <a:ext cx="23251" cy="43650"/>
            </a:xfrm>
            <a:custGeom>
              <a:avLst/>
              <a:gdLst>
                <a:gd name="T0" fmla="*/ 7 w 7"/>
                <a:gd name="T1" fmla="*/ 12 h 12"/>
                <a:gd name="T2" fmla="*/ 0 w 7"/>
                <a:gd name="T3" fmla="*/ 3 h 12"/>
                <a:gd name="T4" fmla="*/ 7 w 7"/>
                <a:gd name="T5" fmla="*/ 12 h 12"/>
              </a:gdLst>
              <a:ahLst/>
              <a:cxnLst>
                <a:cxn ang="0">
                  <a:pos x="T0" y="T1"/>
                </a:cxn>
                <a:cxn ang="0">
                  <a:pos x="T2" y="T3"/>
                </a:cxn>
                <a:cxn ang="0">
                  <a:pos x="T4" y="T5"/>
                </a:cxn>
              </a:cxnLst>
              <a:rect l="0" t="0" r="r" b="b"/>
              <a:pathLst>
                <a:path w="7" h="12">
                  <a:moveTo>
                    <a:pt x="7" y="12"/>
                  </a:moveTo>
                  <a:cubicBezTo>
                    <a:pt x="7" y="7"/>
                    <a:pt x="7" y="0"/>
                    <a:pt x="0" y="3"/>
                  </a:cubicBezTo>
                  <a:cubicBezTo>
                    <a:pt x="3" y="6"/>
                    <a:pt x="3" y="12"/>
                    <a:pt x="7"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7" name="Freeform 165">
              <a:extLst>
                <a:ext uri="{FF2B5EF4-FFF2-40B4-BE49-F238E27FC236}">
                  <a16:creationId xmlns:a16="http://schemas.microsoft.com/office/drawing/2014/main" id="{3C950312-624F-404F-9078-5BAD6D904E6F}"/>
                </a:ext>
              </a:extLst>
            </p:cNvPr>
            <p:cNvSpPr>
              <a:spLocks/>
            </p:cNvSpPr>
            <p:nvPr/>
          </p:nvSpPr>
          <p:spPr bwMode="auto">
            <a:xfrm>
              <a:off x="7045424" y="4410339"/>
              <a:ext cx="30517" cy="60207"/>
            </a:xfrm>
            <a:custGeom>
              <a:avLst/>
              <a:gdLst>
                <a:gd name="T0" fmla="*/ 6 w 9"/>
                <a:gd name="T1" fmla="*/ 6 h 17"/>
                <a:gd name="T2" fmla="*/ 3 w 9"/>
                <a:gd name="T3" fmla="*/ 13 h 17"/>
                <a:gd name="T4" fmla="*/ 8 w 9"/>
                <a:gd name="T5" fmla="*/ 16 h 17"/>
                <a:gd name="T6" fmla="*/ 9 w 9"/>
                <a:gd name="T7" fmla="*/ 4 h 17"/>
                <a:gd name="T8" fmla="*/ 7 w 9"/>
                <a:gd name="T9" fmla="*/ 1 h 17"/>
                <a:gd name="T10" fmla="*/ 1 w 9"/>
                <a:gd name="T11" fmla="*/ 0 h 17"/>
                <a:gd name="T12" fmla="*/ 0 w 9"/>
                <a:gd name="T13" fmla="*/ 8 h 17"/>
                <a:gd name="T14" fmla="*/ 6 w 9"/>
                <a:gd name="T15" fmla="*/ 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6" y="6"/>
                  </a:moveTo>
                  <a:cubicBezTo>
                    <a:pt x="6" y="10"/>
                    <a:pt x="3" y="10"/>
                    <a:pt x="3" y="13"/>
                  </a:cubicBezTo>
                  <a:cubicBezTo>
                    <a:pt x="4" y="14"/>
                    <a:pt x="6" y="17"/>
                    <a:pt x="8" y="16"/>
                  </a:cubicBezTo>
                  <a:cubicBezTo>
                    <a:pt x="7" y="12"/>
                    <a:pt x="9" y="9"/>
                    <a:pt x="9" y="4"/>
                  </a:cubicBezTo>
                  <a:cubicBezTo>
                    <a:pt x="5" y="5"/>
                    <a:pt x="8" y="4"/>
                    <a:pt x="7" y="1"/>
                  </a:cubicBezTo>
                  <a:cubicBezTo>
                    <a:pt x="4" y="2"/>
                    <a:pt x="3" y="0"/>
                    <a:pt x="1" y="0"/>
                  </a:cubicBezTo>
                  <a:cubicBezTo>
                    <a:pt x="2" y="3"/>
                    <a:pt x="0" y="4"/>
                    <a:pt x="0" y="8"/>
                  </a:cubicBezTo>
                  <a:cubicBezTo>
                    <a:pt x="3" y="9"/>
                    <a:pt x="5" y="4"/>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8" name="Freeform 166">
              <a:extLst>
                <a:ext uri="{FF2B5EF4-FFF2-40B4-BE49-F238E27FC236}">
                  <a16:creationId xmlns:a16="http://schemas.microsoft.com/office/drawing/2014/main" id="{37BDC19D-F636-439E-9B10-798529AD9E3D}"/>
                </a:ext>
              </a:extLst>
            </p:cNvPr>
            <p:cNvSpPr>
              <a:spLocks/>
            </p:cNvSpPr>
            <p:nvPr/>
          </p:nvSpPr>
          <p:spPr bwMode="auto">
            <a:xfrm>
              <a:off x="7038157" y="4449474"/>
              <a:ext cx="103174" cy="93320"/>
            </a:xfrm>
            <a:custGeom>
              <a:avLst/>
              <a:gdLst>
                <a:gd name="T0" fmla="*/ 14 w 30"/>
                <a:gd name="T1" fmla="*/ 10 h 26"/>
                <a:gd name="T2" fmla="*/ 10 w 30"/>
                <a:gd name="T3" fmla="*/ 7 h 26"/>
                <a:gd name="T4" fmla="*/ 2 w 30"/>
                <a:gd name="T5" fmla="*/ 18 h 26"/>
                <a:gd name="T6" fmla="*/ 7 w 30"/>
                <a:gd name="T7" fmla="*/ 13 h 26"/>
                <a:gd name="T8" fmla="*/ 13 w 30"/>
                <a:gd name="T9" fmla="*/ 13 h 26"/>
                <a:gd name="T10" fmla="*/ 15 w 30"/>
                <a:gd name="T11" fmla="*/ 16 h 26"/>
                <a:gd name="T12" fmla="*/ 14 w 30"/>
                <a:gd name="T13" fmla="*/ 20 h 26"/>
                <a:gd name="T14" fmla="*/ 21 w 30"/>
                <a:gd name="T15" fmla="*/ 23 h 26"/>
                <a:gd name="T16" fmla="*/ 23 w 30"/>
                <a:gd name="T17" fmla="*/ 26 h 26"/>
                <a:gd name="T18" fmla="*/ 25 w 30"/>
                <a:gd name="T19" fmla="*/ 17 h 26"/>
                <a:gd name="T20" fmla="*/ 27 w 30"/>
                <a:gd name="T21" fmla="*/ 20 h 26"/>
                <a:gd name="T22" fmla="*/ 29 w 30"/>
                <a:gd name="T23" fmla="*/ 9 h 26"/>
                <a:gd name="T24" fmla="*/ 23 w 30"/>
                <a:gd name="T25" fmla="*/ 0 h 26"/>
                <a:gd name="T26" fmla="*/ 23 w 30"/>
                <a:gd name="T27" fmla="*/ 5 h 26"/>
                <a:gd name="T28" fmla="*/ 14 w 30"/>
                <a:gd name="T2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26">
                  <a:moveTo>
                    <a:pt x="14" y="10"/>
                  </a:moveTo>
                  <a:cubicBezTo>
                    <a:pt x="12" y="10"/>
                    <a:pt x="13" y="7"/>
                    <a:pt x="10" y="7"/>
                  </a:cubicBezTo>
                  <a:cubicBezTo>
                    <a:pt x="7" y="10"/>
                    <a:pt x="0" y="13"/>
                    <a:pt x="2" y="18"/>
                  </a:cubicBezTo>
                  <a:cubicBezTo>
                    <a:pt x="6" y="19"/>
                    <a:pt x="4" y="14"/>
                    <a:pt x="7" y="13"/>
                  </a:cubicBezTo>
                  <a:cubicBezTo>
                    <a:pt x="7" y="17"/>
                    <a:pt x="11" y="13"/>
                    <a:pt x="13" y="13"/>
                  </a:cubicBezTo>
                  <a:cubicBezTo>
                    <a:pt x="14" y="14"/>
                    <a:pt x="15" y="15"/>
                    <a:pt x="15" y="16"/>
                  </a:cubicBezTo>
                  <a:cubicBezTo>
                    <a:pt x="14" y="16"/>
                    <a:pt x="13" y="18"/>
                    <a:pt x="14" y="20"/>
                  </a:cubicBezTo>
                  <a:cubicBezTo>
                    <a:pt x="15" y="22"/>
                    <a:pt x="19" y="26"/>
                    <a:pt x="21" y="23"/>
                  </a:cubicBezTo>
                  <a:cubicBezTo>
                    <a:pt x="21" y="25"/>
                    <a:pt x="21" y="26"/>
                    <a:pt x="23" y="26"/>
                  </a:cubicBezTo>
                  <a:cubicBezTo>
                    <a:pt x="27" y="25"/>
                    <a:pt x="21" y="18"/>
                    <a:pt x="25" y="17"/>
                  </a:cubicBezTo>
                  <a:cubicBezTo>
                    <a:pt x="25" y="18"/>
                    <a:pt x="26" y="19"/>
                    <a:pt x="27" y="20"/>
                  </a:cubicBezTo>
                  <a:cubicBezTo>
                    <a:pt x="30" y="17"/>
                    <a:pt x="28" y="13"/>
                    <a:pt x="29" y="9"/>
                  </a:cubicBezTo>
                  <a:cubicBezTo>
                    <a:pt x="26" y="8"/>
                    <a:pt x="28" y="1"/>
                    <a:pt x="23" y="0"/>
                  </a:cubicBezTo>
                  <a:cubicBezTo>
                    <a:pt x="23" y="2"/>
                    <a:pt x="23" y="3"/>
                    <a:pt x="23" y="5"/>
                  </a:cubicBezTo>
                  <a:cubicBezTo>
                    <a:pt x="18" y="4"/>
                    <a:pt x="17" y="8"/>
                    <a:pt x="14"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9" name="Freeform 167">
              <a:extLst>
                <a:ext uri="{FF2B5EF4-FFF2-40B4-BE49-F238E27FC236}">
                  <a16:creationId xmlns:a16="http://schemas.microsoft.com/office/drawing/2014/main" id="{CD75344F-5DF4-4200-BEFD-E59319A68A87}"/>
                </a:ext>
              </a:extLst>
            </p:cNvPr>
            <p:cNvSpPr>
              <a:spLocks/>
            </p:cNvSpPr>
            <p:nvPr/>
          </p:nvSpPr>
          <p:spPr bwMode="auto">
            <a:xfrm>
              <a:off x="6199693" y="4453989"/>
              <a:ext cx="75564" cy="81280"/>
            </a:xfrm>
            <a:custGeom>
              <a:avLst/>
              <a:gdLst>
                <a:gd name="T0" fmla="*/ 4 w 22"/>
                <a:gd name="T1" fmla="*/ 0 h 23"/>
                <a:gd name="T2" fmla="*/ 5 w 22"/>
                <a:gd name="T3" fmla="*/ 22 h 23"/>
                <a:gd name="T4" fmla="*/ 4 w 22"/>
                <a:gd name="T5" fmla="*/ 0 h 23"/>
              </a:gdLst>
              <a:ahLst/>
              <a:cxnLst>
                <a:cxn ang="0">
                  <a:pos x="T0" y="T1"/>
                </a:cxn>
                <a:cxn ang="0">
                  <a:pos x="T2" y="T3"/>
                </a:cxn>
                <a:cxn ang="0">
                  <a:pos x="T4" y="T5"/>
                </a:cxn>
              </a:cxnLst>
              <a:rect l="0" t="0" r="r" b="b"/>
              <a:pathLst>
                <a:path w="22" h="23">
                  <a:moveTo>
                    <a:pt x="4" y="0"/>
                  </a:moveTo>
                  <a:cubicBezTo>
                    <a:pt x="0" y="6"/>
                    <a:pt x="2" y="15"/>
                    <a:pt x="5" y="22"/>
                  </a:cubicBezTo>
                  <a:cubicBezTo>
                    <a:pt x="22" y="23"/>
                    <a:pt x="11" y="2"/>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0" name="Freeform 168">
              <a:extLst>
                <a:ext uri="{FF2B5EF4-FFF2-40B4-BE49-F238E27FC236}">
                  <a16:creationId xmlns:a16="http://schemas.microsoft.com/office/drawing/2014/main" id="{DABB8A2D-67DB-483D-9333-0C37EF7AD9D3}"/>
                </a:ext>
              </a:extLst>
            </p:cNvPr>
            <p:cNvSpPr>
              <a:spLocks/>
            </p:cNvSpPr>
            <p:nvPr/>
          </p:nvSpPr>
          <p:spPr bwMode="auto">
            <a:xfrm>
              <a:off x="6766419" y="4509681"/>
              <a:ext cx="223784" cy="234807"/>
            </a:xfrm>
            <a:custGeom>
              <a:avLst/>
              <a:gdLst>
                <a:gd name="T0" fmla="*/ 13 w 65"/>
                <a:gd name="T1" fmla="*/ 60 h 66"/>
                <a:gd name="T2" fmla="*/ 22 w 65"/>
                <a:gd name="T3" fmla="*/ 59 h 66"/>
                <a:gd name="T4" fmla="*/ 23 w 65"/>
                <a:gd name="T5" fmla="*/ 63 h 66"/>
                <a:gd name="T6" fmla="*/ 30 w 65"/>
                <a:gd name="T7" fmla="*/ 60 h 66"/>
                <a:gd name="T8" fmla="*/ 37 w 65"/>
                <a:gd name="T9" fmla="*/ 61 h 66"/>
                <a:gd name="T10" fmla="*/ 38 w 65"/>
                <a:gd name="T11" fmla="*/ 66 h 66"/>
                <a:gd name="T12" fmla="*/ 55 w 65"/>
                <a:gd name="T13" fmla="*/ 47 h 66"/>
                <a:gd name="T14" fmla="*/ 58 w 65"/>
                <a:gd name="T15" fmla="*/ 37 h 66"/>
                <a:gd name="T16" fmla="*/ 64 w 65"/>
                <a:gd name="T17" fmla="*/ 36 h 66"/>
                <a:gd name="T18" fmla="*/ 55 w 65"/>
                <a:gd name="T19" fmla="*/ 21 h 66"/>
                <a:gd name="T20" fmla="*/ 56 w 65"/>
                <a:gd name="T21" fmla="*/ 18 h 66"/>
                <a:gd name="T22" fmla="*/ 61 w 65"/>
                <a:gd name="T23" fmla="*/ 16 h 66"/>
                <a:gd name="T24" fmla="*/ 60 w 65"/>
                <a:gd name="T25" fmla="*/ 13 h 66"/>
                <a:gd name="T26" fmla="*/ 65 w 65"/>
                <a:gd name="T27" fmla="*/ 10 h 66"/>
                <a:gd name="T28" fmla="*/ 56 w 65"/>
                <a:gd name="T29" fmla="*/ 6 h 66"/>
                <a:gd name="T30" fmla="*/ 50 w 65"/>
                <a:gd name="T31" fmla="*/ 0 h 66"/>
                <a:gd name="T32" fmla="*/ 42 w 65"/>
                <a:gd name="T33" fmla="*/ 9 h 66"/>
                <a:gd name="T34" fmla="*/ 42 w 65"/>
                <a:gd name="T35" fmla="*/ 12 h 66"/>
                <a:gd name="T36" fmla="*/ 39 w 65"/>
                <a:gd name="T37" fmla="*/ 11 h 66"/>
                <a:gd name="T38" fmla="*/ 17 w 65"/>
                <a:gd name="T39" fmla="*/ 33 h 66"/>
                <a:gd name="T40" fmla="*/ 8 w 65"/>
                <a:gd name="T41" fmla="*/ 30 h 66"/>
                <a:gd name="T42" fmla="*/ 13 w 65"/>
                <a:gd name="T4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66">
                  <a:moveTo>
                    <a:pt x="13" y="60"/>
                  </a:moveTo>
                  <a:cubicBezTo>
                    <a:pt x="16" y="59"/>
                    <a:pt x="18" y="60"/>
                    <a:pt x="22" y="59"/>
                  </a:cubicBezTo>
                  <a:cubicBezTo>
                    <a:pt x="22" y="61"/>
                    <a:pt x="22" y="63"/>
                    <a:pt x="23" y="63"/>
                  </a:cubicBezTo>
                  <a:cubicBezTo>
                    <a:pt x="24" y="61"/>
                    <a:pt x="28" y="61"/>
                    <a:pt x="30" y="60"/>
                  </a:cubicBezTo>
                  <a:cubicBezTo>
                    <a:pt x="32" y="62"/>
                    <a:pt x="33" y="64"/>
                    <a:pt x="37" y="61"/>
                  </a:cubicBezTo>
                  <a:cubicBezTo>
                    <a:pt x="37" y="63"/>
                    <a:pt x="39" y="64"/>
                    <a:pt x="38" y="66"/>
                  </a:cubicBezTo>
                  <a:cubicBezTo>
                    <a:pt x="52" y="66"/>
                    <a:pt x="45" y="50"/>
                    <a:pt x="55" y="47"/>
                  </a:cubicBezTo>
                  <a:cubicBezTo>
                    <a:pt x="57" y="44"/>
                    <a:pt x="54" y="38"/>
                    <a:pt x="58" y="37"/>
                  </a:cubicBezTo>
                  <a:cubicBezTo>
                    <a:pt x="60" y="37"/>
                    <a:pt x="63" y="39"/>
                    <a:pt x="64" y="36"/>
                  </a:cubicBezTo>
                  <a:cubicBezTo>
                    <a:pt x="58" y="32"/>
                    <a:pt x="58" y="27"/>
                    <a:pt x="55" y="21"/>
                  </a:cubicBezTo>
                  <a:cubicBezTo>
                    <a:pt x="56" y="21"/>
                    <a:pt x="58" y="19"/>
                    <a:pt x="56" y="18"/>
                  </a:cubicBezTo>
                  <a:cubicBezTo>
                    <a:pt x="59" y="18"/>
                    <a:pt x="60" y="17"/>
                    <a:pt x="61" y="16"/>
                  </a:cubicBezTo>
                  <a:cubicBezTo>
                    <a:pt x="62" y="14"/>
                    <a:pt x="58" y="13"/>
                    <a:pt x="60" y="13"/>
                  </a:cubicBezTo>
                  <a:cubicBezTo>
                    <a:pt x="63" y="13"/>
                    <a:pt x="65" y="12"/>
                    <a:pt x="65" y="10"/>
                  </a:cubicBezTo>
                  <a:cubicBezTo>
                    <a:pt x="63" y="9"/>
                    <a:pt x="61" y="6"/>
                    <a:pt x="56" y="6"/>
                  </a:cubicBezTo>
                  <a:cubicBezTo>
                    <a:pt x="57" y="0"/>
                    <a:pt x="52" y="2"/>
                    <a:pt x="50" y="0"/>
                  </a:cubicBezTo>
                  <a:cubicBezTo>
                    <a:pt x="49" y="4"/>
                    <a:pt x="47" y="8"/>
                    <a:pt x="42" y="9"/>
                  </a:cubicBezTo>
                  <a:cubicBezTo>
                    <a:pt x="41" y="11"/>
                    <a:pt x="44" y="12"/>
                    <a:pt x="42" y="12"/>
                  </a:cubicBezTo>
                  <a:cubicBezTo>
                    <a:pt x="41" y="12"/>
                    <a:pt x="40" y="11"/>
                    <a:pt x="39" y="11"/>
                  </a:cubicBezTo>
                  <a:cubicBezTo>
                    <a:pt x="34" y="20"/>
                    <a:pt x="21" y="22"/>
                    <a:pt x="17" y="33"/>
                  </a:cubicBezTo>
                  <a:cubicBezTo>
                    <a:pt x="15" y="31"/>
                    <a:pt x="11" y="31"/>
                    <a:pt x="8" y="30"/>
                  </a:cubicBezTo>
                  <a:cubicBezTo>
                    <a:pt x="0" y="42"/>
                    <a:pt x="13" y="47"/>
                    <a:pt x="13"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1" name="Freeform 169">
              <a:extLst>
                <a:ext uri="{FF2B5EF4-FFF2-40B4-BE49-F238E27FC236}">
                  <a16:creationId xmlns:a16="http://schemas.microsoft.com/office/drawing/2014/main" id="{67C99599-F3DD-4B56-8FE5-CB3E3F2F5E54}"/>
                </a:ext>
              </a:extLst>
            </p:cNvPr>
            <p:cNvSpPr>
              <a:spLocks/>
            </p:cNvSpPr>
            <p:nvPr/>
          </p:nvSpPr>
          <p:spPr bwMode="auto">
            <a:xfrm>
              <a:off x="6506305" y="4538277"/>
              <a:ext cx="390896" cy="299530"/>
            </a:xfrm>
            <a:custGeom>
              <a:avLst/>
              <a:gdLst>
                <a:gd name="T0" fmla="*/ 114 w 114"/>
                <a:gd name="T1" fmla="*/ 84 h 84"/>
                <a:gd name="T2" fmla="*/ 113 w 114"/>
                <a:gd name="T3" fmla="*/ 78 h 84"/>
                <a:gd name="T4" fmla="*/ 104 w 114"/>
                <a:gd name="T5" fmla="*/ 78 h 84"/>
                <a:gd name="T6" fmla="*/ 102 w 114"/>
                <a:gd name="T7" fmla="*/ 73 h 84"/>
                <a:gd name="T8" fmla="*/ 92 w 114"/>
                <a:gd name="T9" fmla="*/ 71 h 84"/>
                <a:gd name="T10" fmla="*/ 80 w 114"/>
                <a:gd name="T11" fmla="*/ 73 h 84"/>
                <a:gd name="T12" fmla="*/ 65 w 114"/>
                <a:gd name="T13" fmla="*/ 67 h 84"/>
                <a:gd name="T14" fmla="*/ 65 w 114"/>
                <a:gd name="T15" fmla="*/ 51 h 84"/>
                <a:gd name="T16" fmla="*/ 56 w 114"/>
                <a:gd name="T17" fmla="*/ 39 h 84"/>
                <a:gd name="T18" fmla="*/ 50 w 114"/>
                <a:gd name="T19" fmla="*/ 37 h 84"/>
                <a:gd name="T20" fmla="*/ 52 w 114"/>
                <a:gd name="T21" fmla="*/ 33 h 84"/>
                <a:gd name="T22" fmla="*/ 38 w 114"/>
                <a:gd name="T23" fmla="*/ 20 h 84"/>
                <a:gd name="T24" fmla="*/ 33 w 114"/>
                <a:gd name="T25" fmla="*/ 21 h 84"/>
                <a:gd name="T26" fmla="*/ 16 w 114"/>
                <a:gd name="T27" fmla="*/ 2 h 84"/>
                <a:gd name="T28" fmla="*/ 3 w 114"/>
                <a:gd name="T29" fmla="*/ 0 h 84"/>
                <a:gd name="T30" fmla="*/ 15 w 114"/>
                <a:gd name="T31" fmla="*/ 20 h 84"/>
                <a:gd name="T32" fmla="*/ 23 w 114"/>
                <a:gd name="T33" fmla="*/ 25 h 84"/>
                <a:gd name="T34" fmla="*/ 24 w 114"/>
                <a:gd name="T35" fmla="*/ 32 h 84"/>
                <a:gd name="T36" fmla="*/ 34 w 114"/>
                <a:gd name="T37" fmla="*/ 43 h 84"/>
                <a:gd name="T38" fmla="*/ 57 w 114"/>
                <a:gd name="T39" fmla="*/ 69 h 84"/>
                <a:gd name="T40" fmla="*/ 64 w 114"/>
                <a:gd name="T41" fmla="*/ 69 h 84"/>
                <a:gd name="T42" fmla="*/ 60 w 114"/>
                <a:gd name="T43" fmla="*/ 73 h 84"/>
                <a:gd name="T44" fmla="*/ 67 w 114"/>
                <a:gd name="T45" fmla="*/ 77 h 84"/>
                <a:gd name="T46" fmla="*/ 114 w 114"/>
                <a:gd name="T4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84">
                  <a:moveTo>
                    <a:pt x="114" y="84"/>
                  </a:moveTo>
                  <a:cubicBezTo>
                    <a:pt x="111" y="83"/>
                    <a:pt x="114" y="80"/>
                    <a:pt x="113" y="78"/>
                  </a:cubicBezTo>
                  <a:cubicBezTo>
                    <a:pt x="110" y="78"/>
                    <a:pt x="107" y="78"/>
                    <a:pt x="104" y="78"/>
                  </a:cubicBezTo>
                  <a:cubicBezTo>
                    <a:pt x="104" y="76"/>
                    <a:pt x="103" y="74"/>
                    <a:pt x="102" y="73"/>
                  </a:cubicBezTo>
                  <a:cubicBezTo>
                    <a:pt x="97" y="74"/>
                    <a:pt x="95" y="72"/>
                    <a:pt x="92" y="71"/>
                  </a:cubicBezTo>
                  <a:cubicBezTo>
                    <a:pt x="91" y="74"/>
                    <a:pt x="85" y="73"/>
                    <a:pt x="80" y="73"/>
                  </a:cubicBezTo>
                  <a:cubicBezTo>
                    <a:pt x="77" y="66"/>
                    <a:pt x="69" y="71"/>
                    <a:pt x="65" y="67"/>
                  </a:cubicBezTo>
                  <a:cubicBezTo>
                    <a:pt x="64" y="60"/>
                    <a:pt x="64" y="54"/>
                    <a:pt x="65" y="51"/>
                  </a:cubicBezTo>
                  <a:cubicBezTo>
                    <a:pt x="61" y="46"/>
                    <a:pt x="56" y="48"/>
                    <a:pt x="56" y="39"/>
                  </a:cubicBezTo>
                  <a:cubicBezTo>
                    <a:pt x="53" y="40"/>
                    <a:pt x="51" y="39"/>
                    <a:pt x="50" y="37"/>
                  </a:cubicBezTo>
                  <a:cubicBezTo>
                    <a:pt x="51" y="36"/>
                    <a:pt x="52" y="35"/>
                    <a:pt x="52" y="33"/>
                  </a:cubicBezTo>
                  <a:cubicBezTo>
                    <a:pt x="47" y="29"/>
                    <a:pt x="40" y="27"/>
                    <a:pt x="38" y="20"/>
                  </a:cubicBezTo>
                  <a:cubicBezTo>
                    <a:pt x="36" y="20"/>
                    <a:pt x="34" y="21"/>
                    <a:pt x="33" y="21"/>
                  </a:cubicBezTo>
                  <a:cubicBezTo>
                    <a:pt x="29" y="13"/>
                    <a:pt x="20" y="11"/>
                    <a:pt x="16" y="2"/>
                  </a:cubicBezTo>
                  <a:cubicBezTo>
                    <a:pt x="10" y="3"/>
                    <a:pt x="7" y="1"/>
                    <a:pt x="3" y="0"/>
                  </a:cubicBezTo>
                  <a:cubicBezTo>
                    <a:pt x="0" y="11"/>
                    <a:pt x="15" y="9"/>
                    <a:pt x="15" y="20"/>
                  </a:cubicBezTo>
                  <a:cubicBezTo>
                    <a:pt x="18" y="21"/>
                    <a:pt x="21" y="22"/>
                    <a:pt x="23" y="25"/>
                  </a:cubicBezTo>
                  <a:cubicBezTo>
                    <a:pt x="22" y="28"/>
                    <a:pt x="25" y="29"/>
                    <a:pt x="24" y="32"/>
                  </a:cubicBezTo>
                  <a:cubicBezTo>
                    <a:pt x="29" y="34"/>
                    <a:pt x="32" y="39"/>
                    <a:pt x="34" y="43"/>
                  </a:cubicBezTo>
                  <a:cubicBezTo>
                    <a:pt x="40" y="54"/>
                    <a:pt x="48" y="61"/>
                    <a:pt x="57" y="69"/>
                  </a:cubicBezTo>
                  <a:cubicBezTo>
                    <a:pt x="59" y="66"/>
                    <a:pt x="62" y="67"/>
                    <a:pt x="64" y="69"/>
                  </a:cubicBezTo>
                  <a:cubicBezTo>
                    <a:pt x="63" y="71"/>
                    <a:pt x="62" y="72"/>
                    <a:pt x="60" y="73"/>
                  </a:cubicBezTo>
                  <a:cubicBezTo>
                    <a:pt x="63" y="74"/>
                    <a:pt x="68" y="74"/>
                    <a:pt x="67" y="77"/>
                  </a:cubicBezTo>
                  <a:cubicBezTo>
                    <a:pt x="83" y="79"/>
                    <a:pt x="100" y="83"/>
                    <a:pt x="114" y="8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2" name="Freeform 170">
              <a:extLst>
                <a:ext uri="{FF2B5EF4-FFF2-40B4-BE49-F238E27FC236}">
                  <a16:creationId xmlns:a16="http://schemas.microsoft.com/office/drawing/2014/main" id="{311CC4E3-F87E-481D-9B69-198B424EFB80}"/>
                </a:ext>
              </a:extLst>
            </p:cNvPr>
            <p:cNvSpPr>
              <a:spLocks/>
            </p:cNvSpPr>
            <p:nvPr/>
          </p:nvSpPr>
          <p:spPr bwMode="auto">
            <a:xfrm>
              <a:off x="7151503" y="4613538"/>
              <a:ext cx="33423" cy="63217"/>
            </a:xfrm>
            <a:custGeom>
              <a:avLst/>
              <a:gdLst>
                <a:gd name="T0" fmla="*/ 4 w 10"/>
                <a:gd name="T1" fmla="*/ 0 h 18"/>
                <a:gd name="T2" fmla="*/ 8 w 10"/>
                <a:gd name="T3" fmla="*/ 18 h 18"/>
                <a:gd name="T4" fmla="*/ 5 w 10"/>
                <a:gd name="T5" fmla="*/ 11 h 18"/>
                <a:gd name="T6" fmla="*/ 9 w 10"/>
                <a:gd name="T7" fmla="*/ 12 h 18"/>
                <a:gd name="T8" fmla="*/ 7 w 10"/>
                <a:gd name="T9" fmla="*/ 8 h 18"/>
                <a:gd name="T10" fmla="*/ 9 w 10"/>
                <a:gd name="T11" fmla="*/ 4 h 18"/>
                <a:gd name="T12" fmla="*/ 5 w 10"/>
                <a:gd name="T13" fmla="*/ 4 h 18"/>
                <a:gd name="T14" fmla="*/ 4 w 10"/>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4" y="0"/>
                  </a:moveTo>
                  <a:cubicBezTo>
                    <a:pt x="0" y="6"/>
                    <a:pt x="0" y="16"/>
                    <a:pt x="8" y="18"/>
                  </a:cubicBezTo>
                  <a:cubicBezTo>
                    <a:pt x="8" y="15"/>
                    <a:pt x="4" y="15"/>
                    <a:pt x="5" y="11"/>
                  </a:cubicBezTo>
                  <a:cubicBezTo>
                    <a:pt x="7" y="11"/>
                    <a:pt x="8" y="11"/>
                    <a:pt x="9" y="12"/>
                  </a:cubicBezTo>
                  <a:cubicBezTo>
                    <a:pt x="10" y="9"/>
                    <a:pt x="8" y="9"/>
                    <a:pt x="7" y="8"/>
                  </a:cubicBezTo>
                  <a:cubicBezTo>
                    <a:pt x="10" y="7"/>
                    <a:pt x="8" y="5"/>
                    <a:pt x="9" y="4"/>
                  </a:cubicBezTo>
                  <a:cubicBezTo>
                    <a:pt x="8" y="3"/>
                    <a:pt x="6" y="4"/>
                    <a:pt x="5" y="4"/>
                  </a:cubicBezTo>
                  <a:cubicBezTo>
                    <a:pt x="5" y="2"/>
                    <a:pt x="5" y="0"/>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3" name="Freeform 171">
              <a:extLst>
                <a:ext uri="{FF2B5EF4-FFF2-40B4-BE49-F238E27FC236}">
                  <a16:creationId xmlns:a16="http://schemas.microsoft.com/office/drawing/2014/main" id="{C050D21B-3E28-4E3F-B40E-A39C51E17955}"/>
                </a:ext>
              </a:extLst>
            </p:cNvPr>
            <p:cNvSpPr>
              <a:spLocks/>
            </p:cNvSpPr>
            <p:nvPr/>
          </p:nvSpPr>
          <p:spPr bwMode="auto">
            <a:xfrm>
              <a:off x="6962594" y="4616548"/>
              <a:ext cx="154034" cy="164065"/>
            </a:xfrm>
            <a:custGeom>
              <a:avLst/>
              <a:gdLst>
                <a:gd name="T0" fmla="*/ 43 w 45"/>
                <a:gd name="T1" fmla="*/ 2 h 46"/>
                <a:gd name="T2" fmla="*/ 41 w 45"/>
                <a:gd name="T3" fmla="*/ 1 h 46"/>
                <a:gd name="T4" fmla="*/ 19 w 45"/>
                <a:gd name="T5" fmla="*/ 4 h 46"/>
                <a:gd name="T6" fmla="*/ 5 w 45"/>
                <a:gd name="T7" fmla="*/ 28 h 46"/>
                <a:gd name="T8" fmla="*/ 6 w 45"/>
                <a:gd name="T9" fmla="*/ 33 h 46"/>
                <a:gd name="T10" fmla="*/ 10 w 45"/>
                <a:gd name="T11" fmla="*/ 33 h 46"/>
                <a:gd name="T12" fmla="*/ 8 w 45"/>
                <a:gd name="T13" fmla="*/ 44 h 46"/>
                <a:gd name="T14" fmla="*/ 15 w 45"/>
                <a:gd name="T15" fmla="*/ 44 h 46"/>
                <a:gd name="T16" fmla="*/ 18 w 45"/>
                <a:gd name="T17" fmla="*/ 28 h 46"/>
                <a:gd name="T18" fmla="*/ 22 w 45"/>
                <a:gd name="T19" fmla="*/ 40 h 46"/>
                <a:gd name="T20" fmla="*/ 30 w 45"/>
                <a:gd name="T21" fmla="*/ 37 h 46"/>
                <a:gd name="T22" fmla="*/ 22 w 45"/>
                <a:gd name="T23" fmla="*/ 23 h 46"/>
                <a:gd name="T24" fmla="*/ 33 w 45"/>
                <a:gd name="T25" fmla="*/ 19 h 46"/>
                <a:gd name="T26" fmla="*/ 17 w 45"/>
                <a:gd name="T27" fmla="*/ 20 h 46"/>
                <a:gd name="T28" fmla="*/ 43 w 45"/>
                <a:gd name="T29"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6">
                  <a:moveTo>
                    <a:pt x="43" y="2"/>
                  </a:moveTo>
                  <a:cubicBezTo>
                    <a:pt x="43" y="1"/>
                    <a:pt x="42" y="1"/>
                    <a:pt x="41" y="1"/>
                  </a:cubicBezTo>
                  <a:cubicBezTo>
                    <a:pt x="38" y="12"/>
                    <a:pt x="25" y="4"/>
                    <a:pt x="19" y="4"/>
                  </a:cubicBezTo>
                  <a:cubicBezTo>
                    <a:pt x="8" y="5"/>
                    <a:pt x="11" y="20"/>
                    <a:pt x="5" y="28"/>
                  </a:cubicBezTo>
                  <a:cubicBezTo>
                    <a:pt x="5" y="30"/>
                    <a:pt x="6" y="31"/>
                    <a:pt x="6" y="33"/>
                  </a:cubicBezTo>
                  <a:cubicBezTo>
                    <a:pt x="8" y="33"/>
                    <a:pt x="8" y="31"/>
                    <a:pt x="10" y="33"/>
                  </a:cubicBezTo>
                  <a:cubicBezTo>
                    <a:pt x="10" y="35"/>
                    <a:pt x="10" y="41"/>
                    <a:pt x="8" y="44"/>
                  </a:cubicBezTo>
                  <a:cubicBezTo>
                    <a:pt x="10" y="46"/>
                    <a:pt x="13" y="45"/>
                    <a:pt x="15" y="44"/>
                  </a:cubicBezTo>
                  <a:cubicBezTo>
                    <a:pt x="17" y="39"/>
                    <a:pt x="12" y="29"/>
                    <a:pt x="18" y="28"/>
                  </a:cubicBezTo>
                  <a:cubicBezTo>
                    <a:pt x="16" y="35"/>
                    <a:pt x="23" y="34"/>
                    <a:pt x="22" y="40"/>
                  </a:cubicBezTo>
                  <a:cubicBezTo>
                    <a:pt x="26" y="41"/>
                    <a:pt x="26" y="37"/>
                    <a:pt x="30" y="37"/>
                  </a:cubicBezTo>
                  <a:cubicBezTo>
                    <a:pt x="26" y="33"/>
                    <a:pt x="27" y="27"/>
                    <a:pt x="22" y="23"/>
                  </a:cubicBezTo>
                  <a:cubicBezTo>
                    <a:pt x="27" y="23"/>
                    <a:pt x="29" y="17"/>
                    <a:pt x="33" y="19"/>
                  </a:cubicBezTo>
                  <a:cubicBezTo>
                    <a:pt x="33" y="11"/>
                    <a:pt x="21" y="18"/>
                    <a:pt x="17" y="20"/>
                  </a:cubicBezTo>
                  <a:cubicBezTo>
                    <a:pt x="0" y="0"/>
                    <a:pt x="45" y="19"/>
                    <a:pt x="43"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4" name="Freeform 172">
              <a:extLst>
                <a:ext uri="{FF2B5EF4-FFF2-40B4-BE49-F238E27FC236}">
                  <a16:creationId xmlns:a16="http://schemas.microsoft.com/office/drawing/2014/main" id="{551E5637-A61F-496D-99F0-157196954A69}"/>
                </a:ext>
              </a:extLst>
            </p:cNvPr>
            <p:cNvSpPr>
              <a:spLocks/>
            </p:cNvSpPr>
            <p:nvPr/>
          </p:nvSpPr>
          <p:spPr bwMode="auto">
            <a:xfrm>
              <a:off x="7229972" y="4660197"/>
              <a:ext cx="398161" cy="219756"/>
            </a:xfrm>
            <a:custGeom>
              <a:avLst/>
              <a:gdLst>
                <a:gd name="T0" fmla="*/ 38 w 116"/>
                <a:gd name="T1" fmla="*/ 8 h 62"/>
                <a:gd name="T2" fmla="*/ 24 w 116"/>
                <a:gd name="T3" fmla="*/ 19 h 62"/>
                <a:gd name="T4" fmla="*/ 19 w 116"/>
                <a:gd name="T5" fmla="*/ 14 h 62"/>
                <a:gd name="T6" fmla="*/ 18 w 116"/>
                <a:gd name="T7" fmla="*/ 5 h 62"/>
                <a:gd name="T8" fmla="*/ 0 w 116"/>
                <a:gd name="T9" fmla="*/ 9 h 62"/>
                <a:gd name="T10" fmla="*/ 11 w 116"/>
                <a:gd name="T11" fmla="*/ 14 h 62"/>
                <a:gd name="T12" fmla="*/ 5 w 116"/>
                <a:gd name="T13" fmla="*/ 15 h 62"/>
                <a:gd name="T14" fmla="*/ 11 w 116"/>
                <a:gd name="T15" fmla="*/ 24 h 62"/>
                <a:gd name="T16" fmla="*/ 15 w 116"/>
                <a:gd name="T17" fmla="*/ 19 h 62"/>
                <a:gd name="T18" fmla="*/ 44 w 116"/>
                <a:gd name="T19" fmla="*/ 42 h 62"/>
                <a:gd name="T20" fmla="*/ 38 w 116"/>
                <a:gd name="T21" fmla="*/ 49 h 62"/>
                <a:gd name="T22" fmla="*/ 52 w 116"/>
                <a:gd name="T23" fmla="*/ 47 h 62"/>
                <a:gd name="T24" fmla="*/ 56 w 116"/>
                <a:gd name="T25" fmla="*/ 54 h 62"/>
                <a:gd name="T26" fmla="*/ 71 w 116"/>
                <a:gd name="T27" fmla="*/ 52 h 62"/>
                <a:gd name="T28" fmla="*/ 70 w 116"/>
                <a:gd name="T29" fmla="*/ 48 h 62"/>
                <a:gd name="T30" fmla="*/ 85 w 116"/>
                <a:gd name="T31" fmla="*/ 47 h 62"/>
                <a:gd name="T32" fmla="*/ 113 w 116"/>
                <a:gd name="T33" fmla="*/ 62 h 62"/>
                <a:gd name="T34" fmla="*/ 109 w 116"/>
                <a:gd name="T35" fmla="*/ 55 h 62"/>
                <a:gd name="T36" fmla="*/ 92 w 116"/>
                <a:gd name="T37" fmla="*/ 39 h 62"/>
                <a:gd name="T38" fmla="*/ 97 w 116"/>
                <a:gd name="T39" fmla="*/ 39 h 62"/>
                <a:gd name="T40" fmla="*/ 85 w 116"/>
                <a:gd name="T41" fmla="*/ 30 h 62"/>
                <a:gd name="T42" fmla="*/ 85 w 116"/>
                <a:gd name="T43" fmla="*/ 28 h 62"/>
                <a:gd name="T44" fmla="*/ 38 w 116"/>
                <a:gd name="T45"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2">
                  <a:moveTo>
                    <a:pt x="38" y="8"/>
                  </a:moveTo>
                  <a:cubicBezTo>
                    <a:pt x="33" y="12"/>
                    <a:pt x="28" y="15"/>
                    <a:pt x="24" y="19"/>
                  </a:cubicBezTo>
                  <a:cubicBezTo>
                    <a:pt x="21" y="18"/>
                    <a:pt x="21" y="14"/>
                    <a:pt x="19" y="14"/>
                  </a:cubicBezTo>
                  <a:cubicBezTo>
                    <a:pt x="17" y="11"/>
                    <a:pt x="18" y="10"/>
                    <a:pt x="18" y="5"/>
                  </a:cubicBezTo>
                  <a:cubicBezTo>
                    <a:pt x="12" y="2"/>
                    <a:pt x="1" y="0"/>
                    <a:pt x="0" y="9"/>
                  </a:cubicBezTo>
                  <a:cubicBezTo>
                    <a:pt x="6" y="8"/>
                    <a:pt x="5" y="15"/>
                    <a:pt x="11" y="14"/>
                  </a:cubicBezTo>
                  <a:cubicBezTo>
                    <a:pt x="10" y="16"/>
                    <a:pt x="7" y="15"/>
                    <a:pt x="5" y="15"/>
                  </a:cubicBezTo>
                  <a:cubicBezTo>
                    <a:pt x="9" y="18"/>
                    <a:pt x="8" y="21"/>
                    <a:pt x="11" y="24"/>
                  </a:cubicBezTo>
                  <a:cubicBezTo>
                    <a:pt x="13" y="23"/>
                    <a:pt x="14" y="21"/>
                    <a:pt x="15" y="19"/>
                  </a:cubicBezTo>
                  <a:cubicBezTo>
                    <a:pt x="20" y="29"/>
                    <a:pt x="45" y="26"/>
                    <a:pt x="44" y="42"/>
                  </a:cubicBezTo>
                  <a:cubicBezTo>
                    <a:pt x="40" y="42"/>
                    <a:pt x="37" y="47"/>
                    <a:pt x="38" y="49"/>
                  </a:cubicBezTo>
                  <a:cubicBezTo>
                    <a:pt x="45" y="48"/>
                    <a:pt x="44" y="46"/>
                    <a:pt x="52" y="47"/>
                  </a:cubicBezTo>
                  <a:cubicBezTo>
                    <a:pt x="52" y="50"/>
                    <a:pt x="55" y="51"/>
                    <a:pt x="56" y="54"/>
                  </a:cubicBezTo>
                  <a:cubicBezTo>
                    <a:pt x="62" y="54"/>
                    <a:pt x="68" y="55"/>
                    <a:pt x="71" y="52"/>
                  </a:cubicBezTo>
                  <a:cubicBezTo>
                    <a:pt x="72" y="50"/>
                    <a:pt x="67" y="49"/>
                    <a:pt x="70" y="48"/>
                  </a:cubicBezTo>
                  <a:cubicBezTo>
                    <a:pt x="74" y="45"/>
                    <a:pt x="78" y="44"/>
                    <a:pt x="85" y="47"/>
                  </a:cubicBezTo>
                  <a:cubicBezTo>
                    <a:pt x="89" y="57"/>
                    <a:pt x="101" y="59"/>
                    <a:pt x="113" y="62"/>
                  </a:cubicBezTo>
                  <a:cubicBezTo>
                    <a:pt x="116" y="58"/>
                    <a:pt x="107" y="59"/>
                    <a:pt x="109" y="55"/>
                  </a:cubicBezTo>
                  <a:cubicBezTo>
                    <a:pt x="102" y="52"/>
                    <a:pt x="96" y="47"/>
                    <a:pt x="92" y="39"/>
                  </a:cubicBezTo>
                  <a:cubicBezTo>
                    <a:pt x="94" y="39"/>
                    <a:pt x="95" y="39"/>
                    <a:pt x="97" y="39"/>
                  </a:cubicBezTo>
                  <a:cubicBezTo>
                    <a:pt x="97" y="32"/>
                    <a:pt x="88" y="34"/>
                    <a:pt x="85" y="30"/>
                  </a:cubicBezTo>
                  <a:cubicBezTo>
                    <a:pt x="85" y="29"/>
                    <a:pt x="86" y="29"/>
                    <a:pt x="85" y="28"/>
                  </a:cubicBezTo>
                  <a:cubicBezTo>
                    <a:pt x="73" y="18"/>
                    <a:pt x="53" y="15"/>
                    <a:pt x="38"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5" name="Freeform 173">
              <a:extLst>
                <a:ext uri="{FF2B5EF4-FFF2-40B4-BE49-F238E27FC236}">
                  <a16:creationId xmlns:a16="http://schemas.microsoft.com/office/drawing/2014/main" id="{AEC7CD29-E262-41C3-96C6-BCD1E284F2A4}"/>
                </a:ext>
              </a:extLst>
            </p:cNvPr>
            <p:cNvSpPr>
              <a:spLocks/>
            </p:cNvSpPr>
            <p:nvPr/>
          </p:nvSpPr>
          <p:spPr bwMode="auto">
            <a:xfrm>
              <a:off x="6711200" y="4688796"/>
              <a:ext cx="34875" cy="34619"/>
            </a:xfrm>
            <a:custGeom>
              <a:avLst/>
              <a:gdLst>
                <a:gd name="T0" fmla="*/ 5 w 10"/>
                <a:gd name="T1" fmla="*/ 9 h 10"/>
                <a:gd name="T2" fmla="*/ 9 w 10"/>
                <a:gd name="T3" fmla="*/ 10 h 10"/>
                <a:gd name="T4" fmla="*/ 10 w 10"/>
                <a:gd name="T5" fmla="*/ 6 h 10"/>
                <a:gd name="T6" fmla="*/ 4 w 10"/>
                <a:gd name="T7" fmla="*/ 0 h 10"/>
                <a:gd name="T8" fmla="*/ 1 w 10"/>
                <a:gd name="T9" fmla="*/ 1 h 10"/>
                <a:gd name="T10" fmla="*/ 0 w 10"/>
                <a:gd name="T11" fmla="*/ 4 h 10"/>
                <a:gd name="T12" fmla="*/ 5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9"/>
                  </a:moveTo>
                  <a:cubicBezTo>
                    <a:pt x="7" y="8"/>
                    <a:pt x="7" y="10"/>
                    <a:pt x="9" y="10"/>
                  </a:cubicBezTo>
                  <a:cubicBezTo>
                    <a:pt x="9" y="8"/>
                    <a:pt x="9" y="7"/>
                    <a:pt x="10" y="6"/>
                  </a:cubicBezTo>
                  <a:cubicBezTo>
                    <a:pt x="6" y="6"/>
                    <a:pt x="6" y="2"/>
                    <a:pt x="4" y="0"/>
                  </a:cubicBezTo>
                  <a:cubicBezTo>
                    <a:pt x="4" y="1"/>
                    <a:pt x="2" y="1"/>
                    <a:pt x="1" y="1"/>
                  </a:cubicBezTo>
                  <a:cubicBezTo>
                    <a:pt x="1" y="2"/>
                    <a:pt x="0" y="3"/>
                    <a:pt x="0" y="4"/>
                  </a:cubicBezTo>
                  <a:cubicBezTo>
                    <a:pt x="4" y="3"/>
                    <a:pt x="4" y="6"/>
                    <a:pt x="5"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6" name="Freeform 174">
              <a:extLst>
                <a:ext uri="{FF2B5EF4-FFF2-40B4-BE49-F238E27FC236}">
                  <a16:creationId xmlns:a16="http://schemas.microsoft.com/office/drawing/2014/main" id="{0F3A634C-86C8-4243-B311-D342755DD483}"/>
                </a:ext>
              </a:extLst>
            </p:cNvPr>
            <p:cNvSpPr>
              <a:spLocks/>
            </p:cNvSpPr>
            <p:nvPr/>
          </p:nvSpPr>
          <p:spPr bwMode="auto">
            <a:xfrm>
              <a:off x="7168940" y="4705354"/>
              <a:ext cx="58126" cy="33114"/>
            </a:xfrm>
            <a:custGeom>
              <a:avLst/>
              <a:gdLst>
                <a:gd name="T0" fmla="*/ 0 w 17"/>
                <a:gd name="T1" fmla="*/ 3 h 9"/>
                <a:gd name="T2" fmla="*/ 2 w 17"/>
                <a:gd name="T3" fmla="*/ 7 h 9"/>
                <a:gd name="T4" fmla="*/ 17 w 17"/>
                <a:gd name="T5" fmla="*/ 9 h 9"/>
                <a:gd name="T6" fmla="*/ 0 w 17"/>
                <a:gd name="T7" fmla="*/ 3 h 9"/>
              </a:gdLst>
              <a:ahLst/>
              <a:cxnLst>
                <a:cxn ang="0">
                  <a:pos x="T0" y="T1"/>
                </a:cxn>
                <a:cxn ang="0">
                  <a:pos x="T2" y="T3"/>
                </a:cxn>
                <a:cxn ang="0">
                  <a:pos x="T4" y="T5"/>
                </a:cxn>
                <a:cxn ang="0">
                  <a:pos x="T6" y="T7"/>
                </a:cxn>
              </a:cxnLst>
              <a:rect l="0" t="0" r="r" b="b"/>
              <a:pathLst>
                <a:path w="17" h="9">
                  <a:moveTo>
                    <a:pt x="0" y="3"/>
                  </a:moveTo>
                  <a:cubicBezTo>
                    <a:pt x="0" y="6"/>
                    <a:pt x="2" y="6"/>
                    <a:pt x="2" y="7"/>
                  </a:cubicBezTo>
                  <a:cubicBezTo>
                    <a:pt x="8" y="5"/>
                    <a:pt x="10" y="7"/>
                    <a:pt x="17" y="9"/>
                  </a:cubicBezTo>
                  <a:cubicBezTo>
                    <a:pt x="16" y="0"/>
                    <a:pt x="7" y="4"/>
                    <a:pt x="0"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7" name="Freeform 175">
              <a:extLst>
                <a:ext uri="{FF2B5EF4-FFF2-40B4-BE49-F238E27FC236}">
                  <a16:creationId xmlns:a16="http://schemas.microsoft.com/office/drawing/2014/main" id="{A4C699B0-3CBD-4600-8226-7ACD0DCCEA90}"/>
                </a:ext>
              </a:extLst>
            </p:cNvPr>
            <p:cNvSpPr>
              <a:spLocks/>
            </p:cNvSpPr>
            <p:nvPr/>
          </p:nvSpPr>
          <p:spPr bwMode="auto">
            <a:xfrm>
              <a:off x="7126800" y="4715888"/>
              <a:ext cx="24704" cy="25589"/>
            </a:xfrm>
            <a:custGeom>
              <a:avLst/>
              <a:gdLst>
                <a:gd name="T0" fmla="*/ 0 w 7"/>
                <a:gd name="T1" fmla="*/ 3 h 7"/>
                <a:gd name="T2" fmla="*/ 7 w 7"/>
                <a:gd name="T3" fmla="*/ 5 h 7"/>
                <a:gd name="T4" fmla="*/ 0 w 7"/>
                <a:gd name="T5" fmla="*/ 3 h 7"/>
              </a:gdLst>
              <a:ahLst/>
              <a:cxnLst>
                <a:cxn ang="0">
                  <a:pos x="T0" y="T1"/>
                </a:cxn>
                <a:cxn ang="0">
                  <a:pos x="T2" y="T3"/>
                </a:cxn>
                <a:cxn ang="0">
                  <a:pos x="T4" y="T5"/>
                </a:cxn>
              </a:cxnLst>
              <a:rect l="0" t="0" r="r" b="b"/>
              <a:pathLst>
                <a:path w="7" h="7">
                  <a:moveTo>
                    <a:pt x="0" y="3"/>
                  </a:moveTo>
                  <a:cubicBezTo>
                    <a:pt x="1" y="5"/>
                    <a:pt x="5" y="7"/>
                    <a:pt x="7" y="5"/>
                  </a:cubicBezTo>
                  <a:cubicBezTo>
                    <a:pt x="7" y="1"/>
                    <a:pt x="2" y="0"/>
                    <a:pt x="0"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8" name="Freeform 176">
              <a:extLst>
                <a:ext uri="{FF2B5EF4-FFF2-40B4-BE49-F238E27FC236}">
                  <a16:creationId xmlns:a16="http://schemas.microsoft.com/office/drawing/2014/main" id="{40A9A376-DC9C-4388-88EE-6C46D977E558}"/>
                </a:ext>
              </a:extLst>
            </p:cNvPr>
            <p:cNvSpPr>
              <a:spLocks/>
            </p:cNvSpPr>
            <p:nvPr/>
          </p:nvSpPr>
          <p:spPr bwMode="auto">
            <a:xfrm>
              <a:off x="7570009" y="4741478"/>
              <a:ext cx="82830" cy="60207"/>
            </a:xfrm>
            <a:custGeom>
              <a:avLst/>
              <a:gdLst>
                <a:gd name="T0" fmla="*/ 24 w 24"/>
                <a:gd name="T1" fmla="*/ 5 h 17"/>
                <a:gd name="T2" fmla="*/ 23 w 24"/>
                <a:gd name="T3" fmla="*/ 0 h 17"/>
                <a:gd name="T4" fmla="*/ 19 w 24"/>
                <a:gd name="T5" fmla="*/ 1 h 17"/>
                <a:gd name="T6" fmla="*/ 13 w 24"/>
                <a:gd name="T7" fmla="*/ 9 h 17"/>
                <a:gd name="T8" fmla="*/ 9 w 24"/>
                <a:gd name="T9" fmla="*/ 6 h 17"/>
                <a:gd name="T10" fmla="*/ 0 w 24"/>
                <a:gd name="T11" fmla="*/ 9 h 17"/>
                <a:gd name="T12" fmla="*/ 23 w 24"/>
                <a:gd name="T13" fmla="*/ 9 h 17"/>
                <a:gd name="T14" fmla="*/ 24 w 24"/>
                <a:gd name="T15" fmla="*/ 5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7">
                  <a:moveTo>
                    <a:pt x="24" y="5"/>
                  </a:moveTo>
                  <a:cubicBezTo>
                    <a:pt x="24" y="3"/>
                    <a:pt x="24" y="2"/>
                    <a:pt x="23" y="0"/>
                  </a:cubicBezTo>
                  <a:cubicBezTo>
                    <a:pt x="22" y="2"/>
                    <a:pt x="21" y="1"/>
                    <a:pt x="19" y="1"/>
                  </a:cubicBezTo>
                  <a:cubicBezTo>
                    <a:pt x="20" y="6"/>
                    <a:pt x="15" y="6"/>
                    <a:pt x="13" y="9"/>
                  </a:cubicBezTo>
                  <a:cubicBezTo>
                    <a:pt x="11" y="9"/>
                    <a:pt x="11" y="7"/>
                    <a:pt x="9" y="6"/>
                  </a:cubicBezTo>
                  <a:cubicBezTo>
                    <a:pt x="9" y="11"/>
                    <a:pt x="3" y="7"/>
                    <a:pt x="0" y="9"/>
                  </a:cubicBezTo>
                  <a:cubicBezTo>
                    <a:pt x="5" y="17"/>
                    <a:pt x="17" y="13"/>
                    <a:pt x="23" y="9"/>
                  </a:cubicBezTo>
                  <a:cubicBezTo>
                    <a:pt x="22" y="6"/>
                    <a:pt x="22" y="6"/>
                    <a:pt x="24"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9" name="Freeform 177">
              <a:extLst>
                <a:ext uri="{FF2B5EF4-FFF2-40B4-BE49-F238E27FC236}">
                  <a16:creationId xmlns:a16="http://schemas.microsoft.com/office/drawing/2014/main" id="{D225EF0B-ABF9-4E9D-900D-1A8299D2F431}"/>
                </a:ext>
              </a:extLst>
            </p:cNvPr>
            <p:cNvSpPr>
              <a:spLocks/>
            </p:cNvSpPr>
            <p:nvPr/>
          </p:nvSpPr>
          <p:spPr bwMode="auto">
            <a:xfrm>
              <a:off x="6942250" y="4822757"/>
              <a:ext cx="47955" cy="28599"/>
            </a:xfrm>
            <a:custGeom>
              <a:avLst/>
              <a:gdLst>
                <a:gd name="T0" fmla="*/ 7 w 14"/>
                <a:gd name="T1" fmla="*/ 0 h 8"/>
                <a:gd name="T2" fmla="*/ 0 w 14"/>
                <a:gd name="T3" fmla="*/ 3 h 8"/>
                <a:gd name="T4" fmla="*/ 0 w 14"/>
                <a:gd name="T5" fmla="*/ 6 h 8"/>
                <a:gd name="T6" fmla="*/ 14 w 14"/>
                <a:gd name="T7" fmla="*/ 4 h 8"/>
                <a:gd name="T8" fmla="*/ 7 w 14"/>
                <a:gd name="T9" fmla="*/ 0 h 8"/>
              </a:gdLst>
              <a:ahLst/>
              <a:cxnLst>
                <a:cxn ang="0">
                  <a:pos x="T0" y="T1"/>
                </a:cxn>
                <a:cxn ang="0">
                  <a:pos x="T2" y="T3"/>
                </a:cxn>
                <a:cxn ang="0">
                  <a:pos x="T4" y="T5"/>
                </a:cxn>
                <a:cxn ang="0">
                  <a:pos x="T6" y="T7"/>
                </a:cxn>
                <a:cxn ang="0">
                  <a:pos x="T8" y="T9"/>
                </a:cxn>
              </a:cxnLst>
              <a:rect l="0" t="0" r="r" b="b"/>
              <a:pathLst>
                <a:path w="14" h="8">
                  <a:moveTo>
                    <a:pt x="7" y="0"/>
                  </a:moveTo>
                  <a:cubicBezTo>
                    <a:pt x="6" y="2"/>
                    <a:pt x="2" y="2"/>
                    <a:pt x="0" y="3"/>
                  </a:cubicBezTo>
                  <a:cubicBezTo>
                    <a:pt x="0" y="4"/>
                    <a:pt x="0" y="5"/>
                    <a:pt x="0" y="6"/>
                  </a:cubicBezTo>
                  <a:cubicBezTo>
                    <a:pt x="3" y="8"/>
                    <a:pt x="12" y="5"/>
                    <a:pt x="14" y="4"/>
                  </a:cubicBezTo>
                  <a:cubicBezTo>
                    <a:pt x="14" y="0"/>
                    <a:pt x="8" y="2"/>
                    <a:pt x="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0" name="Freeform 178">
              <a:extLst>
                <a:ext uri="{FF2B5EF4-FFF2-40B4-BE49-F238E27FC236}">
                  <a16:creationId xmlns:a16="http://schemas.microsoft.com/office/drawing/2014/main" id="{5FB31BB4-2CA0-4102-8A72-730F32664F8C}"/>
                </a:ext>
              </a:extLst>
            </p:cNvPr>
            <p:cNvSpPr>
              <a:spLocks/>
            </p:cNvSpPr>
            <p:nvPr/>
          </p:nvSpPr>
          <p:spPr bwMode="auto">
            <a:xfrm>
              <a:off x="7000375" y="4827272"/>
              <a:ext cx="68298" cy="21073"/>
            </a:xfrm>
            <a:custGeom>
              <a:avLst/>
              <a:gdLst>
                <a:gd name="T0" fmla="*/ 20 w 20"/>
                <a:gd name="T1" fmla="*/ 0 h 6"/>
                <a:gd name="T2" fmla="*/ 3 w 20"/>
                <a:gd name="T3" fmla="*/ 0 h 6"/>
                <a:gd name="T4" fmla="*/ 1 w 20"/>
                <a:gd name="T5" fmla="*/ 4 h 6"/>
                <a:gd name="T6" fmla="*/ 20 w 20"/>
                <a:gd name="T7" fmla="*/ 0 h 6"/>
              </a:gdLst>
              <a:ahLst/>
              <a:cxnLst>
                <a:cxn ang="0">
                  <a:pos x="T0" y="T1"/>
                </a:cxn>
                <a:cxn ang="0">
                  <a:pos x="T2" y="T3"/>
                </a:cxn>
                <a:cxn ang="0">
                  <a:pos x="T4" y="T5"/>
                </a:cxn>
                <a:cxn ang="0">
                  <a:pos x="T6" y="T7"/>
                </a:cxn>
              </a:cxnLst>
              <a:rect l="0" t="0" r="r" b="b"/>
              <a:pathLst>
                <a:path w="20" h="6">
                  <a:moveTo>
                    <a:pt x="20" y="0"/>
                  </a:moveTo>
                  <a:cubicBezTo>
                    <a:pt x="15" y="0"/>
                    <a:pt x="10" y="4"/>
                    <a:pt x="3" y="0"/>
                  </a:cubicBezTo>
                  <a:cubicBezTo>
                    <a:pt x="3" y="2"/>
                    <a:pt x="0" y="1"/>
                    <a:pt x="1" y="4"/>
                  </a:cubicBezTo>
                  <a:cubicBezTo>
                    <a:pt x="7" y="6"/>
                    <a:pt x="18" y="5"/>
                    <a:pt x="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1" name="Freeform 179">
              <a:extLst>
                <a:ext uri="{FF2B5EF4-FFF2-40B4-BE49-F238E27FC236}">
                  <a16:creationId xmlns:a16="http://schemas.microsoft.com/office/drawing/2014/main" id="{D6870282-4624-47CD-80A8-BDD11C270A88}"/>
                </a:ext>
              </a:extLst>
            </p:cNvPr>
            <p:cNvSpPr>
              <a:spLocks/>
            </p:cNvSpPr>
            <p:nvPr/>
          </p:nvSpPr>
          <p:spPr bwMode="auto">
            <a:xfrm>
              <a:off x="6894296" y="4822757"/>
              <a:ext cx="27610" cy="22579"/>
            </a:xfrm>
            <a:custGeom>
              <a:avLst/>
              <a:gdLst>
                <a:gd name="T0" fmla="*/ 8 w 8"/>
                <a:gd name="T1" fmla="*/ 1 h 6"/>
                <a:gd name="T2" fmla="*/ 0 w 8"/>
                <a:gd name="T3" fmla="*/ 2 h 6"/>
                <a:gd name="T4" fmla="*/ 8 w 8"/>
                <a:gd name="T5" fmla="*/ 1 h 6"/>
              </a:gdLst>
              <a:ahLst/>
              <a:cxnLst>
                <a:cxn ang="0">
                  <a:pos x="T0" y="T1"/>
                </a:cxn>
                <a:cxn ang="0">
                  <a:pos x="T2" y="T3"/>
                </a:cxn>
                <a:cxn ang="0">
                  <a:pos x="T4" y="T5"/>
                </a:cxn>
              </a:cxnLst>
              <a:rect l="0" t="0" r="r" b="b"/>
              <a:pathLst>
                <a:path w="8" h="6">
                  <a:moveTo>
                    <a:pt x="8" y="1"/>
                  </a:moveTo>
                  <a:cubicBezTo>
                    <a:pt x="5" y="0"/>
                    <a:pt x="2" y="0"/>
                    <a:pt x="0" y="2"/>
                  </a:cubicBezTo>
                  <a:cubicBezTo>
                    <a:pt x="3" y="4"/>
                    <a:pt x="7" y="6"/>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2" name="Freeform 180">
              <a:extLst>
                <a:ext uri="{FF2B5EF4-FFF2-40B4-BE49-F238E27FC236}">
                  <a16:creationId xmlns:a16="http://schemas.microsoft.com/office/drawing/2014/main" id="{2B4AB9BC-4C88-42BB-9975-119668085743}"/>
                </a:ext>
              </a:extLst>
            </p:cNvPr>
            <p:cNvSpPr>
              <a:spLocks/>
            </p:cNvSpPr>
            <p:nvPr/>
          </p:nvSpPr>
          <p:spPr bwMode="auto">
            <a:xfrm>
              <a:off x="7078845" y="4827272"/>
              <a:ext cx="72658" cy="45156"/>
            </a:xfrm>
            <a:custGeom>
              <a:avLst/>
              <a:gdLst>
                <a:gd name="T0" fmla="*/ 20 w 21"/>
                <a:gd name="T1" fmla="*/ 0 h 13"/>
                <a:gd name="T2" fmla="*/ 0 w 21"/>
                <a:gd name="T3" fmla="*/ 13 h 13"/>
                <a:gd name="T4" fmla="*/ 21 w 21"/>
                <a:gd name="T5" fmla="*/ 3 h 13"/>
                <a:gd name="T6" fmla="*/ 20 w 21"/>
                <a:gd name="T7" fmla="*/ 0 h 13"/>
              </a:gdLst>
              <a:ahLst/>
              <a:cxnLst>
                <a:cxn ang="0">
                  <a:pos x="T0" y="T1"/>
                </a:cxn>
                <a:cxn ang="0">
                  <a:pos x="T2" y="T3"/>
                </a:cxn>
                <a:cxn ang="0">
                  <a:pos x="T4" y="T5"/>
                </a:cxn>
                <a:cxn ang="0">
                  <a:pos x="T6" y="T7"/>
                </a:cxn>
              </a:cxnLst>
              <a:rect l="0" t="0" r="r" b="b"/>
              <a:pathLst>
                <a:path w="21" h="13">
                  <a:moveTo>
                    <a:pt x="20" y="0"/>
                  </a:moveTo>
                  <a:cubicBezTo>
                    <a:pt x="12" y="3"/>
                    <a:pt x="1" y="3"/>
                    <a:pt x="0" y="13"/>
                  </a:cubicBezTo>
                  <a:cubicBezTo>
                    <a:pt x="8" y="10"/>
                    <a:pt x="13" y="5"/>
                    <a:pt x="21" y="3"/>
                  </a:cubicBezTo>
                  <a:cubicBezTo>
                    <a:pt x="21" y="1"/>
                    <a:pt x="21" y="1"/>
                    <a:pt x="2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3" name="Freeform 181">
              <a:extLst>
                <a:ext uri="{FF2B5EF4-FFF2-40B4-BE49-F238E27FC236}">
                  <a16:creationId xmlns:a16="http://schemas.microsoft.com/office/drawing/2014/main" id="{560DD824-069E-44D8-A521-4B57EA000103}"/>
                </a:ext>
              </a:extLst>
            </p:cNvPr>
            <p:cNvSpPr>
              <a:spLocks/>
            </p:cNvSpPr>
            <p:nvPr/>
          </p:nvSpPr>
          <p:spPr bwMode="auto">
            <a:xfrm>
              <a:off x="6985845" y="4848345"/>
              <a:ext cx="34875" cy="28599"/>
            </a:xfrm>
            <a:custGeom>
              <a:avLst/>
              <a:gdLst>
                <a:gd name="T0" fmla="*/ 10 w 10"/>
                <a:gd name="T1" fmla="*/ 6 h 8"/>
                <a:gd name="T2" fmla="*/ 0 w 10"/>
                <a:gd name="T3" fmla="*/ 2 h 8"/>
                <a:gd name="T4" fmla="*/ 10 w 10"/>
                <a:gd name="T5" fmla="*/ 6 h 8"/>
              </a:gdLst>
              <a:ahLst/>
              <a:cxnLst>
                <a:cxn ang="0">
                  <a:pos x="T0" y="T1"/>
                </a:cxn>
                <a:cxn ang="0">
                  <a:pos x="T2" y="T3"/>
                </a:cxn>
                <a:cxn ang="0">
                  <a:pos x="T4" y="T5"/>
                </a:cxn>
              </a:cxnLst>
              <a:rect l="0" t="0" r="r" b="b"/>
              <a:pathLst>
                <a:path w="10" h="8">
                  <a:moveTo>
                    <a:pt x="10" y="6"/>
                  </a:moveTo>
                  <a:cubicBezTo>
                    <a:pt x="10" y="2"/>
                    <a:pt x="4" y="0"/>
                    <a:pt x="0" y="2"/>
                  </a:cubicBezTo>
                  <a:cubicBezTo>
                    <a:pt x="2" y="4"/>
                    <a:pt x="7" y="8"/>
                    <a:pt x="10"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4" name="Freeform 182">
              <a:extLst>
                <a:ext uri="{FF2B5EF4-FFF2-40B4-BE49-F238E27FC236}">
                  <a16:creationId xmlns:a16="http://schemas.microsoft.com/office/drawing/2014/main" id="{80822086-6AE6-4748-B415-06E86F217107}"/>
                </a:ext>
              </a:extLst>
            </p:cNvPr>
            <p:cNvSpPr>
              <a:spLocks/>
            </p:cNvSpPr>
            <p:nvPr/>
          </p:nvSpPr>
          <p:spPr bwMode="auto">
            <a:xfrm>
              <a:off x="6866686" y="4879954"/>
              <a:ext cx="819574" cy="657762"/>
            </a:xfrm>
            <a:custGeom>
              <a:avLst/>
              <a:gdLst>
                <a:gd name="T0" fmla="*/ 221 w 239"/>
                <a:gd name="T1" fmla="*/ 77 h 185"/>
                <a:gd name="T2" fmla="*/ 221 w 239"/>
                <a:gd name="T3" fmla="*/ 72 h 185"/>
                <a:gd name="T4" fmla="*/ 214 w 239"/>
                <a:gd name="T5" fmla="*/ 69 h 185"/>
                <a:gd name="T6" fmla="*/ 209 w 239"/>
                <a:gd name="T7" fmla="*/ 56 h 185"/>
                <a:gd name="T8" fmla="*/ 189 w 239"/>
                <a:gd name="T9" fmla="*/ 24 h 185"/>
                <a:gd name="T10" fmla="*/ 180 w 239"/>
                <a:gd name="T11" fmla="*/ 21 h 185"/>
                <a:gd name="T12" fmla="*/ 170 w 239"/>
                <a:gd name="T13" fmla="*/ 0 h 185"/>
                <a:gd name="T14" fmla="*/ 158 w 239"/>
                <a:gd name="T15" fmla="*/ 41 h 185"/>
                <a:gd name="T16" fmla="*/ 132 w 239"/>
                <a:gd name="T17" fmla="*/ 24 h 185"/>
                <a:gd name="T18" fmla="*/ 134 w 239"/>
                <a:gd name="T19" fmla="*/ 16 h 185"/>
                <a:gd name="T20" fmla="*/ 141 w 239"/>
                <a:gd name="T21" fmla="*/ 9 h 185"/>
                <a:gd name="T22" fmla="*/ 128 w 239"/>
                <a:gd name="T23" fmla="*/ 6 h 185"/>
                <a:gd name="T24" fmla="*/ 111 w 239"/>
                <a:gd name="T25" fmla="*/ 3 h 185"/>
                <a:gd name="T26" fmla="*/ 114 w 239"/>
                <a:gd name="T27" fmla="*/ 8 h 185"/>
                <a:gd name="T28" fmla="*/ 105 w 239"/>
                <a:gd name="T29" fmla="*/ 8 h 185"/>
                <a:gd name="T30" fmla="*/ 97 w 239"/>
                <a:gd name="T31" fmla="*/ 25 h 185"/>
                <a:gd name="T32" fmla="*/ 89 w 239"/>
                <a:gd name="T33" fmla="*/ 24 h 185"/>
                <a:gd name="T34" fmla="*/ 81 w 239"/>
                <a:gd name="T35" fmla="*/ 17 h 185"/>
                <a:gd name="T36" fmla="*/ 71 w 239"/>
                <a:gd name="T37" fmla="*/ 23 h 185"/>
                <a:gd name="T38" fmla="*/ 66 w 239"/>
                <a:gd name="T39" fmla="*/ 32 h 185"/>
                <a:gd name="T40" fmla="*/ 62 w 239"/>
                <a:gd name="T41" fmla="*/ 32 h 185"/>
                <a:gd name="T42" fmla="*/ 60 w 239"/>
                <a:gd name="T43" fmla="*/ 37 h 185"/>
                <a:gd name="T44" fmla="*/ 57 w 239"/>
                <a:gd name="T45" fmla="*/ 33 h 185"/>
                <a:gd name="T46" fmla="*/ 54 w 239"/>
                <a:gd name="T47" fmla="*/ 44 h 185"/>
                <a:gd name="T48" fmla="*/ 35 w 239"/>
                <a:gd name="T49" fmla="*/ 55 h 185"/>
                <a:gd name="T50" fmla="*/ 8 w 239"/>
                <a:gd name="T51" fmla="*/ 69 h 185"/>
                <a:gd name="T52" fmla="*/ 5 w 239"/>
                <a:gd name="T53" fmla="*/ 68 h 185"/>
                <a:gd name="T54" fmla="*/ 7 w 239"/>
                <a:gd name="T55" fmla="*/ 94 h 185"/>
                <a:gd name="T56" fmla="*/ 2 w 239"/>
                <a:gd name="T57" fmla="*/ 88 h 185"/>
                <a:gd name="T58" fmla="*/ 0 w 239"/>
                <a:gd name="T59" fmla="*/ 96 h 185"/>
                <a:gd name="T60" fmla="*/ 15 w 239"/>
                <a:gd name="T61" fmla="*/ 144 h 185"/>
                <a:gd name="T62" fmla="*/ 12 w 239"/>
                <a:gd name="T63" fmla="*/ 144 h 185"/>
                <a:gd name="T64" fmla="*/ 12 w 239"/>
                <a:gd name="T65" fmla="*/ 151 h 185"/>
                <a:gd name="T66" fmla="*/ 31 w 239"/>
                <a:gd name="T67" fmla="*/ 156 h 185"/>
                <a:gd name="T68" fmla="*/ 63 w 239"/>
                <a:gd name="T69" fmla="*/ 148 h 185"/>
                <a:gd name="T70" fmla="*/ 108 w 239"/>
                <a:gd name="T71" fmla="*/ 132 h 185"/>
                <a:gd name="T72" fmla="*/ 123 w 239"/>
                <a:gd name="T73" fmla="*/ 137 h 185"/>
                <a:gd name="T74" fmla="*/ 123 w 239"/>
                <a:gd name="T75" fmla="*/ 143 h 185"/>
                <a:gd name="T76" fmla="*/ 134 w 239"/>
                <a:gd name="T77" fmla="*/ 157 h 185"/>
                <a:gd name="T78" fmla="*/ 146 w 239"/>
                <a:gd name="T79" fmla="*/ 142 h 185"/>
                <a:gd name="T80" fmla="*/ 143 w 239"/>
                <a:gd name="T81" fmla="*/ 154 h 185"/>
                <a:gd name="T82" fmla="*/ 139 w 239"/>
                <a:gd name="T83" fmla="*/ 154 h 185"/>
                <a:gd name="T84" fmla="*/ 139 w 239"/>
                <a:gd name="T85" fmla="*/ 158 h 185"/>
                <a:gd name="T86" fmla="*/ 145 w 239"/>
                <a:gd name="T87" fmla="*/ 158 h 185"/>
                <a:gd name="T88" fmla="*/ 148 w 239"/>
                <a:gd name="T89" fmla="*/ 152 h 185"/>
                <a:gd name="T90" fmla="*/ 147 w 239"/>
                <a:gd name="T91" fmla="*/ 161 h 185"/>
                <a:gd name="T92" fmla="*/ 153 w 239"/>
                <a:gd name="T93" fmla="*/ 159 h 185"/>
                <a:gd name="T94" fmla="*/ 156 w 239"/>
                <a:gd name="T95" fmla="*/ 173 h 185"/>
                <a:gd name="T96" fmla="*/ 178 w 239"/>
                <a:gd name="T97" fmla="*/ 183 h 185"/>
                <a:gd name="T98" fmla="*/ 186 w 239"/>
                <a:gd name="T99" fmla="*/ 177 h 185"/>
                <a:gd name="T100" fmla="*/ 194 w 239"/>
                <a:gd name="T101" fmla="*/ 185 h 185"/>
                <a:gd name="T102" fmla="*/ 216 w 239"/>
                <a:gd name="T103" fmla="*/ 173 h 185"/>
                <a:gd name="T104" fmla="*/ 224 w 239"/>
                <a:gd name="T105" fmla="*/ 143 h 185"/>
                <a:gd name="T106" fmla="*/ 230 w 239"/>
                <a:gd name="T107" fmla="*/ 139 h 185"/>
                <a:gd name="T108" fmla="*/ 234 w 239"/>
                <a:gd name="T109" fmla="*/ 102 h 185"/>
                <a:gd name="T110" fmla="*/ 221 w 239"/>
                <a:gd name="T111"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9" h="185">
                  <a:moveTo>
                    <a:pt x="221" y="77"/>
                  </a:moveTo>
                  <a:cubicBezTo>
                    <a:pt x="221" y="75"/>
                    <a:pt x="221" y="74"/>
                    <a:pt x="221" y="72"/>
                  </a:cubicBezTo>
                  <a:cubicBezTo>
                    <a:pt x="219" y="70"/>
                    <a:pt x="215" y="69"/>
                    <a:pt x="214" y="69"/>
                  </a:cubicBezTo>
                  <a:cubicBezTo>
                    <a:pt x="214" y="63"/>
                    <a:pt x="208" y="62"/>
                    <a:pt x="209" y="56"/>
                  </a:cubicBezTo>
                  <a:cubicBezTo>
                    <a:pt x="193" y="53"/>
                    <a:pt x="192" y="40"/>
                    <a:pt x="189" y="24"/>
                  </a:cubicBezTo>
                  <a:cubicBezTo>
                    <a:pt x="184" y="24"/>
                    <a:pt x="185" y="18"/>
                    <a:pt x="180" y="21"/>
                  </a:cubicBezTo>
                  <a:cubicBezTo>
                    <a:pt x="178" y="13"/>
                    <a:pt x="178" y="2"/>
                    <a:pt x="170" y="0"/>
                  </a:cubicBezTo>
                  <a:cubicBezTo>
                    <a:pt x="161" y="13"/>
                    <a:pt x="172" y="32"/>
                    <a:pt x="158" y="41"/>
                  </a:cubicBezTo>
                  <a:cubicBezTo>
                    <a:pt x="150" y="34"/>
                    <a:pt x="139" y="31"/>
                    <a:pt x="132" y="24"/>
                  </a:cubicBezTo>
                  <a:cubicBezTo>
                    <a:pt x="134" y="22"/>
                    <a:pt x="136" y="19"/>
                    <a:pt x="134" y="16"/>
                  </a:cubicBezTo>
                  <a:cubicBezTo>
                    <a:pt x="139" y="16"/>
                    <a:pt x="139" y="11"/>
                    <a:pt x="141" y="9"/>
                  </a:cubicBezTo>
                  <a:cubicBezTo>
                    <a:pt x="138" y="4"/>
                    <a:pt x="130" y="11"/>
                    <a:pt x="128" y="6"/>
                  </a:cubicBezTo>
                  <a:cubicBezTo>
                    <a:pt x="121" y="10"/>
                    <a:pt x="116" y="1"/>
                    <a:pt x="111" y="3"/>
                  </a:cubicBezTo>
                  <a:cubicBezTo>
                    <a:pt x="110" y="8"/>
                    <a:pt x="114" y="3"/>
                    <a:pt x="114" y="8"/>
                  </a:cubicBezTo>
                  <a:cubicBezTo>
                    <a:pt x="112" y="10"/>
                    <a:pt x="107" y="8"/>
                    <a:pt x="105" y="8"/>
                  </a:cubicBezTo>
                  <a:cubicBezTo>
                    <a:pt x="102" y="13"/>
                    <a:pt x="93" y="18"/>
                    <a:pt x="97" y="25"/>
                  </a:cubicBezTo>
                  <a:cubicBezTo>
                    <a:pt x="96" y="24"/>
                    <a:pt x="91" y="22"/>
                    <a:pt x="89" y="24"/>
                  </a:cubicBezTo>
                  <a:cubicBezTo>
                    <a:pt x="88" y="20"/>
                    <a:pt x="85" y="18"/>
                    <a:pt x="81" y="17"/>
                  </a:cubicBezTo>
                  <a:cubicBezTo>
                    <a:pt x="79" y="19"/>
                    <a:pt x="76" y="21"/>
                    <a:pt x="71" y="23"/>
                  </a:cubicBezTo>
                  <a:cubicBezTo>
                    <a:pt x="73" y="29"/>
                    <a:pt x="64" y="25"/>
                    <a:pt x="66" y="32"/>
                  </a:cubicBezTo>
                  <a:cubicBezTo>
                    <a:pt x="65" y="32"/>
                    <a:pt x="63" y="32"/>
                    <a:pt x="62" y="32"/>
                  </a:cubicBezTo>
                  <a:cubicBezTo>
                    <a:pt x="60" y="34"/>
                    <a:pt x="63" y="37"/>
                    <a:pt x="60" y="37"/>
                  </a:cubicBezTo>
                  <a:cubicBezTo>
                    <a:pt x="60" y="35"/>
                    <a:pt x="60" y="33"/>
                    <a:pt x="57" y="33"/>
                  </a:cubicBezTo>
                  <a:cubicBezTo>
                    <a:pt x="56" y="37"/>
                    <a:pt x="51" y="39"/>
                    <a:pt x="54" y="44"/>
                  </a:cubicBezTo>
                  <a:cubicBezTo>
                    <a:pt x="47" y="47"/>
                    <a:pt x="45" y="58"/>
                    <a:pt x="35" y="55"/>
                  </a:cubicBezTo>
                  <a:cubicBezTo>
                    <a:pt x="27" y="60"/>
                    <a:pt x="13" y="61"/>
                    <a:pt x="8" y="69"/>
                  </a:cubicBezTo>
                  <a:cubicBezTo>
                    <a:pt x="7" y="68"/>
                    <a:pt x="6" y="68"/>
                    <a:pt x="5" y="68"/>
                  </a:cubicBezTo>
                  <a:cubicBezTo>
                    <a:pt x="3" y="77"/>
                    <a:pt x="0" y="87"/>
                    <a:pt x="7" y="94"/>
                  </a:cubicBezTo>
                  <a:cubicBezTo>
                    <a:pt x="4" y="93"/>
                    <a:pt x="4" y="90"/>
                    <a:pt x="2" y="88"/>
                  </a:cubicBezTo>
                  <a:cubicBezTo>
                    <a:pt x="3" y="93"/>
                    <a:pt x="0" y="92"/>
                    <a:pt x="0" y="96"/>
                  </a:cubicBezTo>
                  <a:cubicBezTo>
                    <a:pt x="8" y="108"/>
                    <a:pt x="15" y="125"/>
                    <a:pt x="15" y="144"/>
                  </a:cubicBezTo>
                  <a:cubicBezTo>
                    <a:pt x="13" y="145"/>
                    <a:pt x="14" y="144"/>
                    <a:pt x="12" y="144"/>
                  </a:cubicBezTo>
                  <a:cubicBezTo>
                    <a:pt x="12" y="146"/>
                    <a:pt x="12" y="149"/>
                    <a:pt x="12" y="151"/>
                  </a:cubicBezTo>
                  <a:cubicBezTo>
                    <a:pt x="18" y="153"/>
                    <a:pt x="21" y="158"/>
                    <a:pt x="31" y="156"/>
                  </a:cubicBezTo>
                  <a:cubicBezTo>
                    <a:pt x="37" y="147"/>
                    <a:pt x="51" y="149"/>
                    <a:pt x="63" y="148"/>
                  </a:cubicBezTo>
                  <a:cubicBezTo>
                    <a:pt x="71" y="135"/>
                    <a:pt x="89" y="134"/>
                    <a:pt x="108" y="132"/>
                  </a:cubicBezTo>
                  <a:cubicBezTo>
                    <a:pt x="112" y="136"/>
                    <a:pt x="117" y="135"/>
                    <a:pt x="123" y="137"/>
                  </a:cubicBezTo>
                  <a:cubicBezTo>
                    <a:pt x="122" y="140"/>
                    <a:pt x="122" y="140"/>
                    <a:pt x="123" y="143"/>
                  </a:cubicBezTo>
                  <a:cubicBezTo>
                    <a:pt x="131" y="143"/>
                    <a:pt x="128" y="154"/>
                    <a:pt x="134" y="157"/>
                  </a:cubicBezTo>
                  <a:cubicBezTo>
                    <a:pt x="135" y="150"/>
                    <a:pt x="143" y="145"/>
                    <a:pt x="146" y="142"/>
                  </a:cubicBezTo>
                  <a:cubicBezTo>
                    <a:pt x="144" y="145"/>
                    <a:pt x="142" y="148"/>
                    <a:pt x="143" y="154"/>
                  </a:cubicBezTo>
                  <a:cubicBezTo>
                    <a:pt x="142" y="154"/>
                    <a:pt x="141" y="154"/>
                    <a:pt x="139" y="154"/>
                  </a:cubicBezTo>
                  <a:cubicBezTo>
                    <a:pt x="140" y="155"/>
                    <a:pt x="139" y="157"/>
                    <a:pt x="139" y="158"/>
                  </a:cubicBezTo>
                  <a:cubicBezTo>
                    <a:pt x="140" y="159"/>
                    <a:pt x="142" y="157"/>
                    <a:pt x="145" y="158"/>
                  </a:cubicBezTo>
                  <a:cubicBezTo>
                    <a:pt x="145" y="155"/>
                    <a:pt x="146" y="153"/>
                    <a:pt x="148" y="152"/>
                  </a:cubicBezTo>
                  <a:cubicBezTo>
                    <a:pt x="150" y="155"/>
                    <a:pt x="146" y="157"/>
                    <a:pt x="147" y="161"/>
                  </a:cubicBezTo>
                  <a:cubicBezTo>
                    <a:pt x="149" y="161"/>
                    <a:pt x="151" y="160"/>
                    <a:pt x="153" y="159"/>
                  </a:cubicBezTo>
                  <a:cubicBezTo>
                    <a:pt x="154" y="163"/>
                    <a:pt x="157" y="166"/>
                    <a:pt x="156" y="173"/>
                  </a:cubicBezTo>
                  <a:cubicBezTo>
                    <a:pt x="161" y="180"/>
                    <a:pt x="169" y="180"/>
                    <a:pt x="178" y="183"/>
                  </a:cubicBezTo>
                  <a:cubicBezTo>
                    <a:pt x="181" y="182"/>
                    <a:pt x="187" y="180"/>
                    <a:pt x="186" y="177"/>
                  </a:cubicBezTo>
                  <a:cubicBezTo>
                    <a:pt x="189" y="180"/>
                    <a:pt x="191" y="183"/>
                    <a:pt x="194" y="185"/>
                  </a:cubicBezTo>
                  <a:cubicBezTo>
                    <a:pt x="199" y="179"/>
                    <a:pt x="208" y="177"/>
                    <a:pt x="216" y="173"/>
                  </a:cubicBezTo>
                  <a:cubicBezTo>
                    <a:pt x="214" y="159"/>
                    <a:pt x="224" y="156"/>
                    <a:pt x="224" y="143"/>
                  </a:cubicBezTo>
                  <a:cubicBezTo>
                    <a:pt x="226" y="141"/>
                    <a:pt x="228" y="140"/>
                    <a:pt x="230" y="139"/>
                  </a:cubicBezTo>
                  <a:cubicBezTo>
                    <a:pt x="233" y="128"/>
                    <a:pt x="239" y="114"/>
                    <a:pt x="234" y="102"/>
                  </a:cubicBezTo>
                  <a:cubicBezTo>
                    <a:pt x="236" y="87"/>
                    <a:pt x="227" y="83"/>
                    <a:pt x="221"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5" name="Freeform 183">
              <a:extLst>
                <a:ext uri="{FF2B5EF4-FFF2-40B4-BE49-F238E27FC236}">
                  <a16:creationId xmlns:a16="http://schemas.microsoft.com/office/drawing/2014/main" id="{F46EA7B5-42D6-442E-BDE0-AF3BF26EF834}"/>
                </a:ext>
              </a:extLst>
            </p:cNvPr>
            <p:cNvSpPr>
              <a:spLocks/>
            </p:cNvSpPr>
            <p:nvPr/>
          </p:nvSpPr>
          <p:spPr bwMode="auto">
            <a:xfrm>
              <a:off x="5465853" y="4908552"/>
              <a:ext cx="164206" cy="298024"/>
            </a:xfrm>
            <a:custGeom>
              <a:avLst/>
              <a:gdLst>
                <a:gd name="T0" fmla="*/ 37 w 48"/>
                <a:gd name="T1" fmla="*/ 0 h 84"/>
                <a:gd name="T2" fmla="*/ 33 w 48"/>
                <a:gd name="T3" fmla="*/ 10 h 84"/>
                <a:gd name="T4" fmla="*/ 31 w 48"/>
                <a:gd name="T5" fmla="*/ 8 h 84"/>
                <a:gd name="T6" fmla="*/ 30 w 48"/>
                <a:gd name="T7" fmla="*/ 16 h 84"/>
                <a:gd name="T8" fmla="*/ 11 w 48"/>
                <a:gd name="T9" fmla="*/ 24 h 84"/>
                <a:gd name="T10" fmla="*/ 8 w 48"/>
                <a:gd name="T11" fmla="*/ 33 h 84"/>
                <a:gd name="T12" fmla="*/ 7 w 48"/>
                <a:gd name="T13" fmla="*/ 69 h 84"/>
                <a:gd name="T14" fmla="*/ 6 w 48"/>
                <a:gd name="T15" fmla="*/ 74 h 84"/>
                <a:gd name="T16" fmla="*/ 9 w 48"/>
                <a:gd name="T17" fmla="*/ 80 h 84"/>
                <a:gd name="T18" fmla="*/ 17 w 48"/>
                <a:gd name="T19" fmla="*/ 84 h 84"/>
                <a:gd name="T20" fmla="*/ 26 w 48"/>
                <a:gd name="T21" fmla="*/ 80 h 84"/>
                <a:gd name="T22" fmla="*/ 43 w 48"/>
                <a:gd name="T23" fmla="*/ 25 h 84"/>
                <a:gd name="T24" fmla="*/ 41 w 48"/>
                <a:gd name="T25" fmla="*/ 20 h 84"/>
                <a:gd name="T26" fmla="*/ 45 w 48"/>
                <a:gd name="T27" fmla="*/ 24 h 84"/>
                <a:gd name="T28" fmla="*/ 37 w 48"/>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4">
                  <a:moveTo>
                    <a:pt x="37" y="0"/>
                  </a:moveTo>
                  <a:cubicBezTo>
                    <a:pt x="37" y="3"/>
                    <a:pt x="37" y="8"/>
                    <a:pt x="33" y="10"/>
                  </a:cubicBezTo>
                  <a:cubicBezTo>
                    <a:pt x="33" y="9"/>
                    <a:pt x="33" y="8"/>
                    <a:pt x="31" y="8"/>
                  </a:cubicBezTo>
                  <a:cubicBezTo>
                    <a:pt x="32" y="12"/>
                    <a:pt x="28" y="12"/>
                    <a:pt x="30" y="16"/>
                  </a:cubicBezTo>
                  <a:cubicBezTo>
                    <a:pt x="24" y="18"/>
                    <a:pt x="20" y="23"/>
                    <a:pt x="11" y="24"/>
                  </a:cubicBezTo>
                  <a:cubicBezTo>
                    <a:pt x="12" y="29"/>
                    <a:pt x="8" y="30"/>
                    <a:pt x="8" y="33"/>
                  </a:cubicBezTo>
                  <a:cubicBezTo>
                    <a:pt x="18" y="46"/>
                    <a:pt x="0" y="56"/>
                    <a:pt x="7" y="69"/>
                  </a:cubicBezTo>
                  <a:cubicBezTo>
                    <a:pt x="7" y="71"/>
                    <a:pt x="5" y="71"/>
                    <a:pt x="6" y="74"/>
                  </a:cubicBezTo>
                  <a:cubicBezTo>
                    <a:pt x="8" y="75"/>
                    <a:pt x="8" y="78"/>
                    <a:pt x="9" y="80"/>
                  </a:cubicBezTo>
                  <a:cubicBezTo>
                    <a:pt x="12" y="81"/>
                    <a:pt x="14" y="83"/>
                    <a:pt x="17" y="84"/>
                  </a:cubicBezTo>
                  <a:cubicBezTo>
                    <a:pt x="19" y="82"/>
                    <a:pt x="21" y="80"/>
                    <a:pt x="26" y="80"/>
                  </a:cubicBezTo>
                  <a:cubicBezTo>
                    <a:pt x="33" y="64"/>
                    <a:pt x="37" y="43"/>
                    <a:pt x="43" y="25"/>
                  </a:cubicBezTo>
                  <a:cubicBezTo>
                    <a:pt x="42" y="23"/>
                    <a:pt x="41" y="23"/>
                    <a:pt x="41" y="20"/>
                  </a:cubicBezTo>
                  <a:cubicBezTo>
                    <a:pt x="43" y="21"/>
                    <a:pt x="43" y="23"/>
                    <a:pt x="45" y="24"/>
                  </a:cubicBezTo>
                  <a:cubicBezTo>
                    <a:pt x="48" y="18"/>
                    <a:pt x="45" y="3"/>
                    <a:pt x="3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6" name="Freeform 184">
              <a:extLst>
                <a:ext uri="{FF2B5EF4-FFF2-40B4-BE49-F238E27FC236}">
                  <a16:creationId xmlns:a16="http://schemas.microsoft.com/office/drawing/2014/main" id="{EC165990-D14A-42E3-B3C0-12AEAC755088}"/>
                </a:ext>
              </a:extLst>
            </p:cNvPr>
            <p:cNvSpPr>
              <a:spLocks/>
            </p:cNvSpPr>
            <p:nvPr/>
          </p:nvSpPr>
          <p:spPr bwMode="auto">
            <a:xfrm>
              <a:off x="8053906" y="5409775"/>
              <a:ext cx="127877" cy="195673"/>
            </a:xfrm>
            <a:custGeom>
              <a:avLst/>
              <a:gdLst>
                <a:gd name="T0" fmla="*/ 28 w 37"/>
                <a:gd name="T1" fmla="*/ 28 h 55"/>
                <a:gd name="T2" fmla="*/ 20 w 37"/>
                <a:gd name="T3" fmla="*/ 19 h 55"/>
                <a:gd name="T4" fmla="*/ 15 w 37"/>
                <a:gd name="T5" fmla="*/ 19 h 55"/>
                <a:gd name="T6" fmla="*/ 13 w 37"/>
                <a:gd name="T7" fmla="*/ 9 h 55"/>
                <a:gd name="T8" fmla="*/ 4 w 37"/>
                <a:gd name="T9" fmla="*/ 1 h 55"/>
                <a:gd name="T10" fmla="*/ 0 w 37"/>
                <a:gd name="T11" fmla="*/ 2 h 55"/>
                <a:gd name="T12" fmla="*/ 8 w 37"/>
                <a:gd name="T13" fmla="*/ 38 h 55"/>
                <a:gd name="T14" fmla="*/ 17 w 37"/>
                <a:gd name="T15" fmla="*/ 46 h 55"/>
                <a:gd name="T16" fmla="*/ 16 w 37"/>
                <a:gd name="T17" fmla="*/ 55 h 55"/>
                <a:gd name="T18" fmla="*/ 27 w 37"/>
                <a:gd name="T19" fmla="*/ 37 h 55"/>
                <a:gd name="T20" fmla="*/ 36 w 37"/>
                <a:gd name="T21" fmla="*/ 25 h 55"/>
                <a:gd name="T22" fmla="*/ 28 w 37"/>
                <a:gd name="T23"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55">
                  <a:moveTo>
                    <a:pt x="28" y="28"/>
                  </a:moveTo>
                  <a:cubicBezTo>
                    <a:pt x="24" y="26"/>
                    <a:pt x="21" y="23"/>
                    <a:pt x="20" y="19"/>
                  </a:cubicBezTo>
                  <a:cubicBezTo>
                    <a:pt x="16" y="18"/>
                    <a:pt x="18" y="21"/>
                    <a:pt x="15" y="19"/>
                  </a:cubicBezTo>
                  <a:cubicBezTo>
                    <a:pt x="15" y="16"/>
                    <a:pt x="13" y="14"/>
                    <a:pt x="13" y="9"/>
                  </a:cubicBezTo>
                  <a:cubicBezTo>
                    <a:pt x="11" y="5"/>
                    <a:pt x="4" y="7"/>
                    <a:pt x="4" y="1"/>
                  </a:cubicBezTo>
                  <a:cubicBezTo>
                    <a:pt x="3" y="2"/>
                    <a:pt x="0" y="0"/>
                    <a:pt x="0" y="2"/>
                  </a:cubicBezTo>
                  <a:cubicBezTo>
                    <a:pt x="6" y="11"/>
                    <a:pt x="21" y="27"/>
                    <a:pt x="8" y="38"/>
                  </a:cubicBezTo>
                  <a:cubicBezTo>
                    <a:pt x="9" y="42"/>
                    <a:pt x="16" y="40"/>
                    <a:pt x="17" y="46"/>
                  </a:cubicBezTo>
                  <a:cubicBezTo>
                    <a:pt x="14" y="49"/>
                    <a:pt x="13" y="52"/>
                    <a:pt x="16" y="55"/>
                  </a:cubicBezTo>
                  <a:cubicBezTo>
                    <a:pt x="23" y="52"/>
                    <a:pt x="27" y="46"/>
                    <a:pt x="27" y="37"/>
                  </a:cubicBezTo>
                  <a:cubicBezTo>
                    <a:pt x="33" y="36"/>
                    <a:pt x="37" y="30"/>
                    <a:pt x="36" y="25"/>
                  </a:cubicBezTo>
                  <a:cubicBezTo>
                    <a:pt x="31" y="24"/>
                    <a:pt x="31" y="27"/>
                    <a:pt x="28"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7" name="Freeform 185">
              <a:extLst>
                <a:ext uri="{FF2B5EF4-FFF2-40B4-BE49-F238E27FC236}">
                  <a16:creationId xmlns:a16="http://schemas.microsoft.com/office/drawing/2014/main" id="{7769D702-9804-4327-BB8B-38DF73E487F0}"/>
                </a:ext>
              </a:extLst>
            </p:cNvPr>
            <p:cNvSpPr>
              <a:spLocks/>
            </p:cNvSpPr>
            <p:nvPr/>
          </p:nvSpPr>
          <p:spPr bwMode="auto">
            <a:xfrm>
              <a:off x="7497351" y="5576850"/>
              <a:ext cx="90095" cy="85796"/>
            </a:xfrm>
            <a:custGeom>
              <a:avLst/>
              <a:gdLst>
                <a:gd name="T0" fmla="*/ 0 w 26"/>
                <a:gd name="T1" fmla="*/ 0 h 24"/>
                <a:gd name="T2" fmla="*/ 13 w 26"/>
                <a:gd name="T3" fmla="*/ 24 h 24"/>
                <a:gd name="T4" fmla="*/ 21 w 26"/>
                <a:gd name="T5" fmla="*/ 1 h 24"/>
                <a:gd name="T6" fmla="*/ 0 w 26"/>
                <a:gd name="T7" fmla="*/ 0 h 24"/>
              </a:gdLst>
              <a:ahLst/>
              <a:cxnLst>
                <a:cxn ang="0">
                  <a:pos x="T0" y="T1"/>
                </a:cxn>
                <a:cxn ang="0">
                  <a:pos x="T2" y="T3"/>
                </a:cxn>
                <a:cxn ang="0">
                  <a:pos x="T4" y="T5"/>
                </a:cxn>
                <a:cxn ang="0">
                  <a:pos x="T6" y="T7"/>
                </a:cxn>
              </a:cxnLst>
              <a:rect l="0" t="0" r="r" b="b"/>
              <a:pathLst>
                <a:path w="26" h="24">
                  <a:moveTo>
                    <a:pt x="0" y="0"/>
                  </a:moveTo>
                  <a:cubicBezTo>
                    <a:pt x="3" y="11"/>
                    <a:pt x="2" y="21"/>
                    <a:pt x="13" y="24"/>
                  </a:cubicBezTo>
                  <a:cubicBezTo>
                    <a:pt x="18" y="19"/>
                    <a:pt x="26" y="11"/>
                    <a:pt x="21" y="1"/>
                  </a:cubicBezTo>
                  <a:cubicBezTo>
                    <a:pt x="14" y="5"/>
                    <a:pt x="7" y="3"/>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8" name="Freeform 186">
              <a:extLst>
                <a:ext uri="{FF2B5EF4-FFF2-40B4-BE49-F238E27FC236}">
                  <a16:creationId xmlns:a16="http://schemas.microsoft.com/office/drawing/2014/main" id="{3BB51CC1-E187-4B7E-A346-50552E4DF9A8}"/>
                </a:ext>
              </a:extLst>
            </p:cNvPr>
            <p:cNvSpPr>
              <a:spLocks/>
            </p:cNvSpPr>
            <p:nvPr/>
          </p:nvSpPr>
          <p:spPr bwMode="auto">
            <a:xfrm>
              <a:off x="7933295" y="5576850"/>
              <a:ext cx="168565" cy="174600"/>
            </a:xfrm>
            <a:custGeom>
              <a:avLst/>
              <a:gdLst>
                <a:gd name="T0" fmla="*/ 39 w 49"/>
                <a:gd name="T1" fmla="*/ 5 h 49"/>
                <a:gd name="T2" fmla="*/ 34 w 49"/>
                <a:gd name="T3" fmla="*/ 0 h 49"/>
                <a:gd name="T4" fmla="*/ 29 w 49"/>
                <a:gd name="T5" fmla="*/ 10 h 49"/>
                <a:gd name="T6" fmla="*/ 0 w 49"/>
                <a:gd name="T7" fmla="*/ 45 h 49"/>
                <a:gd name="T8" fmla="*/ 17 w 49"/>
                <a:gd name="T9" fmla="*/ 49 h 49"/>
                <a:gd name="T10" fmla="*/ 39 w 49"/>
                <a:gd name="T11" fmla="*/ 26 h 49"/>
                <a:gd name="T12" fmla="*/ 36 w 49"/>
                <a:gd name="T13" fmla="*/ 21 h 49"/>
                <a:gd name="T14" fmla="*/ 44 w 49"/>
                <a:gd name="T15" fmla="*/ 4 h 49"/>
                <a:gd name="T16" fmla="*/ 39 w 49"/>
                <a:gd name="T1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39" y="5"/>
                  </a:moveTo>
                  <a:cubicBezTo>
                    <a:pt x="39" y="3"/>
                    <a:pt x="38" y="0"/>
                    <a:pt x="34" y="0"/>
                  </a:cubicBezTo>
                  <a:cubicBezTo>
                    <a:pt x="32" y="4"/>
                    <a:pt x="33" y="9"/>
                    <a:pt x="29" y="10"/>
                  </a:cubicBezTo>
                  <a:cubicBezTo>
                    <a:pt x="25" y="26"/>
                    <a:pt x="1" y="27"/>
                    <a:pt x="0" y="45"/>
                  </a:cubicBezTo>
                  <a:cubicBezTo>
                    <a:pt x="7" y="45"/>
                    <a:pt x="10" y="48"/>
                    <a:pt x="17" y="49"/>
                  </a:cubicBezTo>
                  <a:cubicBezTo>
                    <a:pt x="29" y="47"/>
                    <a:pt x="24" y="23"/>
                    <a:pt x="39" y="26"/>
                  </a:cubicBezTo>
                  <a:cubicBezTo>
                    <a:pt x="39" y="23"/>
                    <a:pt x="36" y="24"/>
                    <a:pt x="36" y="21"/>
                  </a:cubicBezTo>
                  <a:cubicBezTo>
                    <a:pt x="42" y="18"/>
                    <a:pt x="49" y="10"/>
                    <a:pt x="44" y="4"/>
                  </a:cubicBezTo>
                  <a:cubicBezTo>
                    <a:pt x="41" y="3"/>
                    <a:pt x="42" y="6"/>
                    <a:pt x="39"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9" name="Freeform 187">
              <a:extLst>
                <a:ext uri="{FF2B5EF4-FFF2-40B4-BE49-F238E27FC236}">
                  <a16:creationId xmlns:a16="http://schemas.microsoft.com/office/drawing/2014/main" id="{D39D98DB-D9D8-4456-B24D-E5A80CACFA60}"/>
                </a:ext>
              </a:extLst>
            </p:cNvPr>
            <p:cNvSpPr>
              <a:spLocks noEditPoints="1"/>
            </p:cNvSpPr>
            <p:nvPr/>
          </p:nvSpPr>
          <p:spPr bwMode="auto">
            <a:xfrm>
              <a:off x="1260450" y="2458126"/>
              <a:ext cx="2681053" cy="3562749"/>
            </a:xfrm>
            <a:custGeom>
              <a:avLst/>
              <a:gdLst>
                <a:gd name="T0" fmla="*/ 677 w 781"/>
                <a:gd name="T1" fmla="*/ 624 h 1002"/>
                <a:gd name="T2" fmla="*/ 628 w 781"/>
                <a:gd name="T3" fmla="*/ 562 h 1002"/>
                <a:gd name="T4" fmla="*/ 562 w 781"/>
                <a:gd name="T5" fmla="*/ 551 h 1002"/>
                <a:gd name="T6" fmla="*/ 495 w 781"/>
                <a:gd name="T7" fmla="*/ 529 h 1002"/>
                <a:gd name="T8" fmla="*/ 415 w 781"/>
                <a:gd name="T9" fmla="*/ 464 h 1002"/>
                <a:gd name="T10" fmla="*/ 496 w 781"/>
                <a:gd name="T11" fmla="*/ 443 h 1002"/>
                <a:gd name="T12" fmla="*/ 538 w 781"/>
                <a:gd name="T13" fmla="*/ 386 h 1002"/>
                <a:gd name="T14" fmla="*/ 593 w 781"/>
                <a:gd name="T15" fmla="*/ 328 h 1002"/>
                <a:gd name="T16" fmla="*/ 621 w 781"/>
                <a:gd name="T17" fmla="*/ 318 h 1002"/>
                <a:gd name="T18" fmla="*/ 593 w 781"/>
                <a:gd name="T19" fmla="*/ 280 h 1002"/>
                <a:gd name="T20" fmla="*/ 652 w 781"/>
                <a:gd name="T21" fmla="*/ 309 h 1002"/>
                <a:gd name="T22" fmla="*/ 670 w 781"/>
                <a:gd name="T23" fmla="*/ 293 h 1002"/>
                <a:gd name="T24" fmla="*/ 651 w 781"/>
                <a:gd name="T25" fmla="*/ 267 h 1002"/>
                <a:gd name="T26" fmla="*/ 619 w 781"/>
                <a:gd name="T27" fmla="*/ 219 h 1002"/>
                <a:gd name="T28" fmla="*/ 590 w 781"/>
                <a:gd name="T29" fmla="*/ 192 h 1002"/>
                <a:gd name="T30" fmla="*/ 524 w 781"/>
                <a:gd name="T31" fmla="*/ 157 h 1002"/>
                <a:gd name="T32" fmla="*/ 515 w 781"/>
                <a:gd name="T33" fmla="*/ 236 h 1002"/>
                <a:gd name="T34" fmla="*/ 437 w 781"/>
                <a:gd name="T35" fmla="*/ 193 h 1002"/>
                <a:gd name="T36" fmla="*/ 441 w 781"/>
                <a:gd name="T37" fmla="*/ 133 h 1002"/>
                <a:gd name="T38" fmla="*/ 476 w 781"/>
                <a:gd name="T39" fmla="*/ 95 h 1002"/>
                <a:gd name="T40" fmla="*/ 501 w 781"/>
                <a:gd name="T41" fmla="*/ 61 h 1002"/>
                <a:gd name="T42" fmla="*/ 471 w 781"/>
                <a:gd name="T43" fmla="*/ 85 h 1002"/>
                <a:gd name="T44" fmla="*/ 447 w 781"/>
                <a:gd name="T45" fmla="*/ 38 h 1002"/>
                <a:gd name="T46" fmla="*/ 432 w 781"/>
                <a:gd name="T47" fmla="*/ 50 h 1002"/>
                <a:gd name="T48" fmla="*/ 421 w 781"/>
                <a:gd name="T49" fmla="*/ 71 h 1002"/>
                <a:gd name="T50" fmla="*/ 364 w 781"/>
                <a:gd name="T51" fmla="*/ 66 h 1002"/>
                <a:gd name="T52" fmla="*/ 301 w 781"/>
                <a:gd name="T53" fmla="*/ 57 h 1002"/>
                <a:gd name="T54" fmla="*/ 235 w 781"/>
                <a:gd name="T55" fmla="*/ 38 h 1002"/>
                <a:gd name="T56" fmla="*/ 187 w 781"/>
                <a:gd name="T57" fmla="*/ 50 h 1002"/>
                <a:gd name="T58" fmla="*/ 112 w 781"/>
                <a:gd name="T59" fmla="*/ 30 h 1002"/>
                <a:gd name="T60" fmla="*/ 48 w 781"/>
                <a:gd name="T61" fmla="*/ 32 h 1002"/>
                <a:gd name="T62" fmla="*/ 28 w 781"/>
                <a:gd name="T63" fmla="*/ 94 h 1002"/>
                <a:gd name="T64" fmla="*/ 40 w 781"/>
                <a:gd name="T65" fmla="*/ 122 h 1002"/>
                <a:gd name="T66" fmla="*/ 18 w 781"/>
                <a:gd name="T67" fmla="*/ 175 h 1002"/>
                <a:gd name="T68" fmla="*/ 65 w 781"/>
                <a:gd name="T69" fmla="*/ 196 h 1002"/>
                <a:gd name="T70" fmla="*/ 48 w 781"/>
                <a:gd name="T71" fmla="*/ 230 h 1002"/>
                <a:gd name="T72" fmla="*/ 107 w 781"/>
                <a:gd name="T73" fmla="*/ 168 h 1002"/>
                <a:gd name="T74" fmla="*/ 168 w 781"/>
                <a:gd name="T75" fmla="*/ 183 h 1002"/>
                <a:gd name="T76" fmla="*/ 227 w 781"/>
                <a:gd name="T77" fmla="*/ 250 h 1002"/>
                <a:gd name="T78" fmla="*/ 252 w 781"/>
                <a:gd name="T79" fmla="*/ 296 h 1002"/>
                <a:gd name="T80" fmla="*/ 309 w 781"/>
                <a:gd name="T81" fmla="*/ 449 h 1002"/>
                <a:gd name="T82" fmla="*/ 343 w 781"/>
                <a:gd name="T83" fmla="*/ 460 h 1002"/>
                <a:gd name="T84" fmla="*/ 454 w 781"/>
                <a:gd name="T85" fmla="*/ 537 h 1002"/>
                <a:gd name="T86" fmla="*/ 512 w 781"/>
                <a:gd name="T87" fmla="*/ 569 h 1002"/>
                <a:gd name="T88" fmla="*/ 507 w 781"/>
                <a:gd name="T89" fmla="*/ 633 h 1002"/>
                <a:gd name="T90" fmla="*/ 569 w 781"/>
                <a:gd name="T91" fmla="*/ 754 h 1002"/>
                <a:gd name="T92" fmla="*/ 549 w 781"/>
                <a:gd name="T93" fmla="*/ 886 h 1002"/>
                <a:gd name="T94" fmla="*/ 539 w 781"/>
                <a:gd name="T95" fmla="*/ 924 h 1002"/>
                <a:gd name="T96" fmla="*/ 554 w 781"/>
                <a:gd name="T97" fmla="*/ 985 h 1002"/>
                <a:gd name="T98" fmla="*/ 567 w 781"/>
                <a:gd name="T99" fmla="*/ 996 h 1002"/>
                <a:gd name="T100" fmla="*/ 598 w 781"/>
                <a:gd name="T101" fmla="*/ 911 h 1002"/>
                <a:gd name="T102" fmla="*/ 650 w 781"/>
                <a:gd name="T103" fmla="*/ 848 h 1002"/>
                <a:gd name="T104" fmla="*/ 698 w 781"/>
                <a:gd name="T105" fmla="*/ 771 h 1002"/>
                <a:gd name="T106" fmla="*/ 762 w 781"/>
                <a:gd name="T107" fmla="*/ 683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1" h="1002">
                  <a:moveTo>
                    <a:pt x="745" y="633"/>
                  </a:moveTo>
                  <a:cubicBezTo>
                    <a:pt x="739" y="632"/>
                    <a:pt x="733" y="635"/>
                    <a:pt x="727" y="631"/>
                  </a:cubicBezTo>
                  <a:cubicBezTo>
                    <a:pt x="725" y="631"/>
                    <a:pt x="724" y="633"/>
                    <a:pt x="721" y="633"/>
                  </a:cubicBezTo>
                  <a:cubicBezTo>
                    <a:pt x="721" y="630"/>
                    <a:pt x="719" y="629"/>
                    <a:pt x="719" y="627"/>
                  </a:cubicBezTo>
                  <a:cubicBezTo>
                    <a:pt x="713" y="627"/>
                    <a:pt x="705" y="618"/>
                    <a:pt x="698" y="623"/>
                  </a:cubicBezTo>
                  <a:cubicBezTo>
                    <a:pt x="698" y="621"/>
                    <a:pt x="699" y="620"/>
                    <a:pt x="698" y="619"/>
                  </a:cubicBezTo>
                  <a:cubicBezTo>
                    <a:pt x="686" y="615"/>
                    <a:pt x="683" y="627"/>
                    <a:pt x="677" y="624"/>
                  </a:cubicBezTo>
                  <a:cubicBezTo>
                    <a:pt x="681" y="618"/>
                    <a:pt x="689" y="617"/>
                    <a:pt x="689" y="608"/>
                  </a:cubicBezTo>
                  <a:cubicBezTo>
                    <a:pt x="683" y="606"/>
                    <a:pt x="684" y="597"/>
                    <a:pt x="681" y="592"/>
                  </a:cubicBezTo>
                  <a:cubicBezTo>
                    <a:pt x="679" y="590"/>
                    <a:pt x="678" y="593"/>
                    <a:pt x="677" y="591"/>
                  </a:cubicBezTo>
                  <a:cubicBezTo>
                    <a:pt x="672" y="583"/>
                    <a:pt x="658" y="582"/>
                    <a:pt x="646" y="582"/>
                  </a:cubicBezTo>
                  <a:cubicBezTo>
                    <a:pt x="646" y="579"/>
                    <a:pt x="642" y="578"/>
                    <a:pt x="639" y="577"/>
                  </a:cubicBezTo>
                  <a:cubicBezTo>
                    <a:pt x="637" y="570"/>
                    <a:pt x="631" y="567"/>
                    <a:pt x="624" y="566"/>
                  </a:cubicBezTo>
                  <a:cubicBezTo>
                    <a:pt x="624" y="563"/>
                    <a:pt x="628" y="564"/>
                    <a:pt x="628" y="562"/>
                  </a:cubicBezTo>
                  <a:cubicBezTo>
                    <a:pt x="623" y="561"/>
                    <a:pt x="620" y="559"/>
                    <a:pt x="617" y="557"/>
                  </a:cubicBezTo>
                  <a:cubicBezTo>
                    <a:pt x="618" y="557"/>
                    <a:pt x="619" y="556"/>
                    <a:pt x="618" y="554"/>
                  </a:cubicBezTo>
                  <a:cubicBezTo>
                    <a:pt x="611" y="551"/>
                    <a:pt x="605" y="556"/>
                    <a:pt x="599" y="558"/>
                  </a:cubicBezTo>
                  <a:cubicBezTo>
                    <a:pt x="595" y="555"/>
                    <a:pt x="590" y="554"/>
                    <a:pt x="583" y="555"/>
                  </a:cubicBezTo>
                  <a:cubicBezTo>
                    <a:pt x="582" y="549"/>
                    <a:pt x="574" y="550"/>
                    <a:pt x="571" y="545"/>
                  </a:cubicBezTo>
                  <a:cubicBezTo>
                    <a:pt x="567" y="546"/>
                    <a:pt x="570" y="549"/>
                    <a:pt x="568" y="550"/>
                  </a:cubicBezTo>
                  <a:cubicBezTo>
                    <a:pt x="567" y="551"/>
                    <a:pt x="563" y="553"/>
                    <a:pt x="562" y="551"/>
                  </a:cubicBezTo>
                  <a:cubicBezTo>
                    <a:pt x="562" y="548"/>
                    <a:pt x="567" y="550"/>
                    <a:pt x="567" y="546"/>
                  </a:cubicBezTo>
                  <a:cubicBezTo>
                    <a:pt x="565" y="545"/>
                    <a:pt x="564" y="544"/>
                    <a:pt x="561" y="544"/>
                  </a:cubicBezTo>
                  <a:cubicBezTo>
                    <a:pt x="556" y="554"/>
                    <a:pt x="537" y="546"/>
                    <a:pt x="538" y="562"/>
                  </a:cubicBezTo>
                  <a:cubicBezTo>
                    <a:pt x="534" y="562"/>
                    <a:pt x="533" y="566"/>
                    <a:pt x="530" y="567"/>
                  </a:cubicBezTo>
                  <a:cubicBezTo>
                    <a:pt x="524" y="556"/>
                    <a:pt x="510" y="566"/>
                    <a:pt x="501" y="565"/>
                  </a:cubicBezTo>
                  <a:cubicBezTo>
                    <a:pt x="500" y="559"/>
                    <a:pt x="493" y="558"/>
                    <a:pt x="492" y="551"/>
                  </a:cubicBezTo>
                  <a:cubicBezTo>
                    <a:pt x="490" y="544"/>
                    <a:pt x="495" y="537"/>
                    <a:pt x="495" y="529"/>
                  </a:cubicBezTo>
                  <a:cubicBezTo>
                    <a:pt x="492" y="528"/>
                    <a:pt x="489" y="527"/>
                    <a:pt x="489" y="524"/>
                  </a:cubicBezTo>
                  <a:cubicBezTo>
                    <a:pt x="479" y="522"/>
                    <a:pt x="470" y="526"/>
                    <a:pt x="463" y="522"/>
                  </a:cubicBezTo>
                  <a:cubicBezTo>
                    <a:pt x="469" y="514"/>
                    <a:pt x="469" y="501"/>
                    <a:pt x="475" y="491"/>
                  </a:cubicBezTo>
                  <a:cubicBezTo>
                    <a:pt x="467" y="486"/>
                    <a:pt x="447" y="489"/>
                    <a:pt x="449" y="503"/>
                  </a:cubicBezTo>
                  <a:cubicBezTo>
                    <a:pt x="445" y="507"/>
                    <a:pt x="436" y="506"/>
                    <a:pt x="431" y="509"/>
                  </a:cubicBezTo>
                  <a:cubicBezTo>
                    <a:pt x="428" y="507"/>
                    <a:pt x="427" y="505"/>
                    <a:pt x="422" y="506"/>
                  </a:cubicBezTo>
                  <a:cubicBezTo>
                    <a:pt x="414" y="497"/>
                    <a:pt x="406" y="478"/>
                    <a:pt x="415" y="464"/>
                  </a:cubicBezTo>
                  <a:cubicBezTo>
                    <a:pt x="411" y="459"/>
                    <a:pt x="413" y="451"/>
                    <a:pt x="415" y="449"/>
                  </a:cubicBezTo>
                  <a:cubicBezTo>
                    <a:pt x="425" y="444"/>
                    <a:pt x="431" y="435"/>
                    <a:pt x="447" y="439"/>
                  </a:cubicBezTo>
                  <a:cubicBezTo>
                    <a:pt x="451" y="445"/>
                    <a:pt x="455" y="441"/>
                    <a:pt x="463" y="442"/>
                  </a:cubicBezTo>
                  <a:cubicBezTo>
                    <a:pt x="460" y="438"/>
                    <a:pt x="460" y="437"/>
                    <a:pt x="460" y="434"/>
                  </a:cubicBezTo>
                  <a:cubicBezTo>
                    <a:pt x="467" y="436"/>
                    <a:pt x="479" y="430"/>
                    <a:pt x="482" y="439"/>
                  </a:cubicBezTo>
                  <a:cubicBezTo>
                    <a:pt x="486" y="439"/>
                    <a:pt x="487" y="436"/>
                    <a:pt x="490" y="436"/>
                  </a:cubicBezTo>
                  <a:cubicBezTo>
                    <a:pt x="493" y="437"/>
                    <a:pt x="494" y="441"/>
                    <a:pt x="496" y="443"/>
                  </a:cubicBezTo>
                  <a:cubicBezTo>
                    <a:pt x="494" y="456"/>
                    <a:pt x="503" y="459"/>
                    <a:pt x="506" y="469"/>
                  </a:cubicBezTo>
                  <a:cubicBezTo>
                    <a:pt x="509" y="468"/>
                    <a:pt x="509" y="468"/>
                    <a:pt x="511" y="469"/>
                  </a:cubicBezTo>
                  <a:cubicBezTo>
                    <a:pt x="523" y="453"/>
                    <a:pt x="497" y="434"/>
                    <a:pt x="511" y="419"/>
                  </a:cubicBezTo>
                  <a:cubicBezTo>
                    <a:pt x="517" y="418"/>
                    <a:pt x="518" y="413"/>
                    <a:pt x="522" y="410"/>
                  </a:cubicBezTo>
                  <a:cubicBezTo>
                    <a:pt x="528" y="410"/>
                    <a:pt x="528" y="403"/>
                    <a:pt x="534" y="403"/>
                  </a:cubicBezTo>
                  <a:cubicBezTo>
                    <a:pt x="536" y="400"/>
                    <a:pt x="539" y="398"/>
                    <a:pt x="540" y="394"/>
                  </a:cubicBezTo>
                  <a:cubicBezTo>
                    <a:pt x="540" y="391"/>
                    <a:pt x="538" y="389"/>
                    <a:pt x="538" y="386"/>
                  </a:cubicBezTo>
                  <a:cubicBezTo>
                    <a:pt x="541" y="378"/>
                    <a:pt x="551" y="368"/>
                    <a:pt x="548" y="359"/>
                  </a:cubicBezTo>
                  <a:cubicBezTo>
                    <a:pt x="555" y="355"/>
                    <a:pt x="565" y="355"/>
                    <a:pt x="573" y="352"/>
                  </a:cubicBezTo>
                  <a:cubicBezTo>
                    <a:pt x="575" y="346"/>
                    <a:pt x="569" y="348"/>
                    <a:pt x="567" y="345"/>
                  </a:cubicBezTo>
                  <a:cubicBezTo>
                    <a:pt x="569" y="345"/>
                    <a:pt x="570" y="344"/>
                    <a:pt x="571" y="342"/>
                  </a:cubicBezTo>
                  <a:cubicBezTo>
                    <a:pt x="570" y="342"/>
                    <a:pt x="568" y="343"/>
                    <a:pt x="568" y="342"/>
                  </a:cubicBezTo>
                  <a:cubicBezTo>
                    <a:pt x="576" y="331"/>
                    <a:pt x="586" y="328"/>
                    <a:pt x="600" y="322"/>
                  </a:cubicBezTo>
                  <a:cubicBezTo>
                    <a:pt x="598" y="324"/>
                    <a:pt x="595" y="325"/>
                    <a:pt x="593" y="328"/>
                  </a:cubicBezTo>
                  <a:cubicBezTo>
                    <a:pt x="593" y="331"/>
                    <a:pt x="592" y="336"/>
                    <a:pt x="595" y="338"/>
                  </a:cubicBezTo>
                  <a:cubicBezTo>
                    <a:pt x="597" y="337"/>
                    <a:pt x="600" y="337"/>
                    <a:pt x="603" y="336"/>
                  </a:cubicBezTo>
                  <a:cubicBezTo>
                    <a:pt x="606" y="327"/>
                    <a:pt x="616" y="327"/>
                    <a:pt x="626" y="324"/>
                  </a:cubicBezTo>
                  <a:cubicBezTo>
                    <a:pt x="626" y="322"/>
                    <a:pt x="625" y="322"/>
                    <a:pt x="625" y="320"/>
                  </a:cubicBezTo>
                  <a:cubicBezTo>
                    <a:pt x="629" y="320"/>
                    <a:pt x="631" y="318"/>
                    <a:pt x="632" y="315"/>
                  </a:cubicBezTo>
                  <a:cubicBezTo>
                    <a:pt x="627" y="314"/>
                    <a:pt x="631" y="307"/>
                    <a:pt x="626" y="305"/>
                  </a:cubicBezTo>
                  <a:cubicBezTo>
                    <a:pt x="623" y="309"/>
                    <a:pt x="620" y="311"/>
                    <a:pt x="621" y="318"/>
                  </a:cubicBezTo>
                  <a:cubicBezTo>
                    <a:pt x="618" y="314"/>
                    <a:pt x="615" y="318"/>
                    <a:pt x="609" y="316"/>
                  </a:cubicBezTo>
                  <a:cubicBezTo>
                    <a:pt x="609" y="315"/>
                    <a:pt x="610" y="315"/>
                    <a:pt x="609" y="314"/>
                  </a:cubicBezTo>
                  <a:cubicBezTo>
                    <a:pt x="602" y="315"/>
                    <a:pt x="601" y="304"/>
                    <a:pt x="604" y="300"/>
                  </a:cubicBezTo>
                  <a:cubicBezTo>
                    <a:pt x="603" y="300"/>
                    <a:pt x="601" y="300"/>
                    <a:pt x="600" y="298"/>
                  </a:cubicBezTo>
                  <a:cubicBezTo>
                    <a:pt x="603" y="297"/>
                    <a:pt x="607" y="297"/>
                    <a:pt x="607" y="293"/>
                  </a:cubicBezTo>
                  <a:cubicBezTo>
                    <a:pt x="600" y="280"/>
                    <a:pt x="579" y="295"/>
                    <a:pt x="573" y="298"/>
                  </a:cubicBezTo>
                  <a:cubicBezTo>
                    <a:pt x="578" y="290"/>
                    <a:pt x="588" y="288"/>
                    <a:pt x="593" y="280"/>
                  </a:cubicBezTo>
                  <a:cubicBezTo>
                    <a:pt x="611" y="279"/>
                    <a:pt x="635" y="284"/>
                    <a:pt x="640" y="270"/>
                  </a:cubicBezTo>
                  <a:cubicBezTo>
                    <a:pt x="643" y="269"/>
                    <a:pt x="647" y="270"/>
                    <a:pt x="649" y="268"/>
                  </a:cubicBezTo>
                  <a:cubicBezTo>
                    <a:pt x="646" y="274"/>
                    <a:pt x="638" y="282"/>
                    <a:pt x="641" y="288"/>
                  </a:cubicBezTo>
                  <a:cubicBezTo>
                    <a:pt x="638" y="289"/>
                    <a:pt x="634" y="293"/>
                    <a:pt x="637" y="295"/>
                  </a:cubicBezTo>
                  <a:cubicBezTo>
                    <a:pt x="634" y="296"/>
                    <a:pt x="631" y="299"/>
                    <a:pt x="633" y="303"/>
                  </a:cubicBezTo>
                  <a:cubicBezTo>
                    <a:pt x="642" y="303"/>
                    <a:pt x="651" y="303"/>
                    <a:pt x="656" y="305"/>
                  </a:cubicBezTo>
                  <a:cubicBezTo>
                    <a:pt x="654" y="305"/>
                    <a:pt x="652" y="305"/>
                    <a:pt x="652" y="309"/>
                  </a:cubicBezTo>
                  <a:cubicBezTo>
                    <a:pt x="654" y="309"/>
                    <a:pt x="655" y="310"/>
                    <a:pt x="658" y="310"/>
                  </a:cubicBezTo>
                  <a:cubicBezTo>
                    <a:pt x="659" y="306"/>
                    <a:pt x="662" y="304"/>
                    <a:pt x="665" y="303"/>
                  </a:cubicBezTo>
                  <a:cubicBezTo>
                    <a:pt x="664" y="305"/>
                    <a:pt x="662" y="306"/>
                    <a:pt x="663" y="309"/>
                  </a:cubicBezTo>
                  <a:cubicBezTo>
                    <a:pt x="667" y="309"/>
                    <a:pt x="668" y="311"/>
                    <a:pt x="671" y="312"/>
                  </a:cubicBezTo>
                  <a:cubicBezTo>
                    <a:pt x="671" y="308"/>
                    <a:pt x="673" y="306"/>
                    <a:pt x="673" y="302"/>
                  </a:cubicBezTo>
                  <a:cubicBezTo>
                    <a:pt x="669" y="302"/>
                    <a:pt x="671" y="298"/>
                    <a:pt x="667" y="298"/>
                  </a:cubicBezTo>
                  <a:cubicBezTo>
                    <a:pt x="670" y="298"/>
                    <a:pt x="671" y="296"/>
                    <a:pt x="670" y="293"/>
                  </a:cubicBezTo>
                  <a:cubicBezTo>
                    <a:pt x="669" y="291"/>
                    <a:pt x="667" y="294"/>
                    <a:pt x="665" y="292"/>
                  </a:cubicBezTo>
                  <a:cubicBezTo>
                    <a:pt x="666" y="290"/>
                    <a:pt x="669" y="290"/>
                    <a:pt x="669" y="287"/>
                  </a:cubicBezTo>
                  <a:cubicBezTo>
                    <a:pt x="663" y="282"/>
                    <a:pt x="659" y="289"/>
                    <a:pt x="655" y="285"/>
                  </a:cubicBezTo>
                  <a:cubicBezTo>
                    <a:pt x="655" y="283"/>
                    <a:pt x="658" y="283"/>
                    <a:pt x="657" y="281"/>
                  </a:cubicBezTo>
                  <a:cubicBezTo>
                    <a:pt x="655" y="280"/>
                    <a:pt x="653" y="280"/>
                    <a:pt x="651" y="279"/>
                  </a:cubicBezTo>
                  <a:cubicBezTo>
                    <a:pt x="654" y="275"/>
                    <a:pt x="657" y="272"/>
                    <a:pt x="657" y="267"/>
                  </a:cubicBezTo>
                  <a:cubicBezTo>
                    <a:pt x="655" y="266"/>
                    <a:pt x="651" y="268"/>
                    <a:pt x="651" y="267"/>
                  </a:cubicBezTo>
                  <a:cubicBezTo>
                    <a:pt x="653" y="265"/>
                    <a:pt x="656" y="264"/>
                    <a:pt x="656" y="261"/>
                  </a:cubicBezTo>
                  <a:cubicBezTo>
                    <a:pt x="652" y="258"/>
                    <a:pt x="656" y="255"/>
                    <a:pt x="656" y="250"/>
                  </a:cubicBezTo>
                  <a:cubicBezTo>
                    <a:pt x="654" y="248"/>
                    <a:pt x="651" y="245"/>
                    <a:pt x="647" y="247"/>
                  </a:cubicBezTo>
                  <a:cubicBezTo>
                    <a:pt x="649" y="244"/>
                    <a:pt x="646" y="243"/>
                    <a:pt x="644" y="241"/>
                  </a:cubicBezTo>
                  <a:cubicBezTo>
                    <a:pt x="645" y="240"/>
                    <a:pt x="646" y="240"/>
                    <a:pt x="646" y="237"/>
                  </a:cubicBezTo>
                  <a:cubicBezTo>
                    <a:pt x="638" y="237"/>
                    <a:pt x="637" y="231"/>
                    <a:pt x="628" y="231"/>
                  </a:cubicBezTo>
                  <a:cubicBezTo>
                    <a:pt x="631" y="225"/>
                    <a:pt x="622" y="223"/>
                    <a:pt x="619" y="219"/>
                  </a:cubicBezTo>
                  <a:cubicBezTo>
                    <a:pt x="619" y="216"/>
                    <a:pt x="624" y="218"/>
                    <a:pt x="623" y="215"/>
                  </a:cubicBezTo>
                  <a:cubicBezTo>
                    <a:pt x="624" y="211"/>
                    <a:pt x="621" y="211"/>
                    <a:pt x="619" y="209"/>
                  </a:cubicBezTo>
                  <a:cubicBezTo>
                    <a:pt x="623" y="207"/>
                    <a:pt x="618" y="203"/>
                    <a:pt x="616" y="202"/>
                  </a:cubicBezTo>
                  <a:cubicBezTo>
                    <a:pt x="613" y="192"/>
                    <a:pt x="609" y="183"/>
                    <a:pt x="602" y="176"/>
                  </a:cubicBezTo>
                  <a:cubicBezTo>
                    <a:pt x="601" y="179"/>
                    <a:pt x="600" y="182"/>
                    <a:pt x="596" y="182"/>
                  </a:cubicBezTo>
                  <a:cubicBezTo>
                    <a:pt x="597" y="187"/>
                    <a:pt x="596" y="190"/>
                    <a:pt x="594" y="193"/>
                  </a:cubicBezTo>
                  <a:cubicBezTo>
                    <a:pt x="594" y="192"/>
                    <a:pt x="592" y="193"/>
                    <a:pt x="590" y="192"/>
                  </a:cubicBezTo>
                  <a:cubicBezTo>
                    <a:pt x="590" y="196"/>
                    <a:pt x="589" y="199"/>
                    <a:pt x="584" y="198"/>
                  </a:cubicBezTo>
                  <a:cubicBezTo>
                    <a:pt x="585" y="195"/>
                    <a:pt x="581" y="195"/>
                    <a:pt x="581" y="192"/>
                  </a:cubicBezTo>
                  <a:cubicBezTo>
                    <a:pt x="577" y="191"/>
                    <a:pt x="575" y="195"/>
                    <a:pt x="573" y="193"/>
                  </a:cubicBezTo>
                  <a:cubicBezTo>
                    <a:pt x="580" y="188"/>
                    <a:pt x="572" y="176"/>
                    <a:pt x="576" y="167"/>
                  </a:cubicBezTo>
                  <a:cubicBezTo>
                    <a:pt x="564" y="173"/>
                    <a:pt x="560" y="153"/>
                    <a:pt x="550" y="150"/>
                  </a:cubicBezTo>
                  <a:cubicBezTo>
                    <a:pt x="544" y="156"/>
                    <a:pt x="535" y="150"/>
                    <a:pt x="529" y="148"/>
                  </a:cubicBezTo>
                  <a:cubicBezTo>
                    <a:pt x="526" y="150"/>
                    <a:pt x="524" y="153"/>
                    <a:pt x="524" y="157"/>
                  </a:cubicBezTo>
                  <a:cubicBezTo>
                    <a:pt x="524" y="160"/>
                    <a:pt x="527" y="160"/>
                    <a:pt x="527" y="163"/>
                  </a:cubicBezTo>
                  <a:cubicBezTo>
                    <a:pt x="526" y="167"/>
                    <a:pt x="523" y="169"/>
                    <a:pt x="523" y="173"/>
                  </a:cubicBezTo>
                  <a:cubicBezTo>
                    <a:pt x="524" y="173"/>
                    <a:pt x="528" y="172"/>
                    <a:pt x="528" y="174"/>
                  </a:cubicBezTo>
                  <a:cubicBezTo>
                    <a:pt x="525" y="176"/>
                    <a:pt x="529" y="180"/>
                    <a:pt x="529" y="183"/>
                  </a:cubicBezTo>
                  <a:cubicBezTo>
                    <a:pt x="524" y="185"/>
                    <a:pt x="524" y="191"/>
                    <a:pt x="521" y="195"/>
                  </a:cubicBezTo>
                  <a:cubicBezTo>
                    <a:pt x="527" y="202"/>
                    <a:pt x="535" y="206"/>
                    <a:pt x="533" y="220"/>
                  </a:cubicBezTo>
                  <a:cubicBezTo>
                    <a:pt x="528" y="227"/>
                    <a:pt x="524" y="234"/>
                    <a:pt x="515" y="236"/>
                  </a:cubicBezTo>
                  <a:cubicBezTo>
                    <a:pt x="514" y="241"/>
                    <a:pt x="517" y="243"/>
                    <a:pt x="520" y="245"/>
                  </a:cubicBezTo>
                  <a:cubicBezTo>
                    <a:pt x="515" y="251"/>
                    <a:pt x="524" y="260"/>
                    <a:pt x="520" y="267"/>
                  </a:cubicBezTo>
                  <a:cubicBezTo>
                    <a:pt x="517" y="264"/>
                    <a:pt x="516" y="269"/>
                    <a:pt x="514" y="269"/>
                  </a:cubicBezTo>
                  <a:cubicBezTo>
                    <a:pt x="505" y="261"/>
                    <a:pt x="498" y="248"/>
                    <a:pt x="502" y="234"/>
                  </a:cubicBezTo>
                  <a:cubicBezTo>
                    <a:pt x="492" y="230"/>
                    <a:pt x="480" y="228"/>
                    <a:pt x="471" y="224"/>
                  </a:cubicBezTo>
                  <a:cubicBezTo>
                    <a:pt x="467" y="215"/>
                    <a:pt x="454" y="208"/>
                    <a:pt x="442" y="212"/>
                  </a:cubicBezTo>
                  <a:cubicBezTo>
                    <a:pt x="443" y="205"/>
                    <a:pt x="440" y="199"/>
                    <a:pt x="437" y="193"/>
                  </a:cubicBezTo>
                  <a:cubicBezTo>
                    <a:pt x="435" y="194"/>
                    <a:pt x="433" y="194"/>
                    <a:pt x="431" y="193"/>
                  </a:cubicBezTo>
                  <a:cubicBezTo>
                    <a:pt x="427" y="183"/>
                    <a:pt x="430" y="167"/>
                    <a:pt x="437" y="163"/>
                  </a:cubicBezTo>
                  <a:cubicBezTo>
                    <a:pt x="437" y="161"/>
                    <a:pt x="437" y="159"/>
                    <a:pt x="437" y="157"/>
                  </a:cubicBezTo>
                  <a:cubicBezTo>
                    <a:pt x="440" y="154"/>
                    <a:pt x="445" y="152"/>
                    <a:pt x="446" y="148"/>
                  </a:cubicBezTo>
                  <a:cubicBezTo>
                    <a:pt x="446" y="147"/>
                    <a:pt x="442" y="146"/>
                    <a:pt x="444" y="145"/>
                  </a:cubicBezTo>
                  <a:cubicBezTo>
                    <a:pt x="447" y="148"/>
                    <a:pt x="452" y="146"/>
                    <a:pt x="453" y="143"/>
                  </a:cubicBezTo>
                  <a:cubicBezTo>
                    <a:pt x="454" y="135"/>
                    <a:pt x="444" y="138"/>
                    <a:pt x="441" y="133"/>
                  </a:cubicBezTo>
                  <a:cubicBezTo>
                    <a:pt x="447" y="134"/>
                    <a:pt x="450" y="138"/>
                    <a:pt x="457" y="137"/>
                  </a:cubicBezTo>
                  <a:cubicBezTo>
                    <a:pt x="457" y="135"/>
                    <a:pt x="457" y="133"/>
                    <a:pt x="457" y="131"/>
                  </a:cubicBezTo>
                  <a:cubicBezTo>
                    <a:pt x="466" y="135"/>
                    <a:pt x="472" y="124"/>
                    <a:pt x="473" y="115"/>
                  </a:cubicBezTo>
                  <a:cubicBezTo>
                    <a:pt x="463" y="115"/>
                    <a:pt x="461" y="108"/>
                    <a:pt x="454" y="104"/>
                  </a:cubicBezTo>
                  <a:cubicBezTo>
                    <a:pt x="462" y="105"/>
                    <a:pt x="463" y="112"/>
                    <a:pt x="470" y="113"/>
                  </a:cubicBezTo>
                  <a:cubicBezTo>
                    <a:pt x="474" y="110"/>
                    <a:pt x="478" y="106"/>
                    <a:pt x="480" y="100"/>
                  </a:cubicBezTo>
                  <a:cubicBezTo>
                    <a:pt x="479" y="99"/>
                    <a:pt x="474" y="97"/>
                    <a:pt x="476" y="95"/>
                  </a:cubicBezTo>
                  <a:cubicBezTo>
                    <a:pt x="478" y="95"/>
                    <a:pt x="480" y="95"/>
                    <a:pt x="482" y="95"/>
                  </a:cubicBezTo>
                  <a:cubicBezTo>
                    <a:pt x="482" y="97"/>
                    <a:pt x="483" y="99"/>
                    <a:pt x="483" y="100"/>
                  </a:cubicBezTo>
                  <a:cubicBezTo>
                    <a:pt x="487" y="100"/>
                    <a:pt x="488" y="100"/>
                    <a:pt x="492" y="100"/>
                  </a:cubicBezTo>
                  <a:cubicBezTo>
                    <a:pt x="495" y="99"/>
                    <a:pt x="490" y="97"/>
                    <a:pt x="492" y="96"/>
                  </a:cubicBezTo>
                  <a:cubicBezTo>
                    <a:pt x="493" y="97"/>
                    <a:pt x="494" y="97"/>
                    <a:pt x="494" y="99"/>
                  </a:cubicBezTo>
                  <a:cubicBezTo>
                    <a:pt x="499" y="96"/>
                    <a:pt x="508" y="90"/>
                    <a:pt x="507" y="81"/>
                  </a:cubicBezTo>
                  <a:cubicBezTo>
                    <a:pt x="506" y="75"/>
                    <a:pt x="495" y="69"/>
                    <a:pt x="501" y="61"/>
                  </a:cubicBezTo>
                  <a:cubicBezTo>
                    <a:pt x="500" y="64"/>
                    <a:pt x="502" y="66"/>
                    <a:pt x="505" y="66"/>
                  </a:cubicBezTo>
                  <a:cubicBezTo>
                    <a:pt x="507" y="63"/>
                    <a:pt x="507" y="55"/>
                    <a:pt x="506" y="52"/>
                  </a:cubicBezTo>
                  <a:cubicBezTo>
                    <a:pt x="498" y="51"/>
                    <a:pt x="493" y="40"/>
                    <a:pt x="482" y="42"/>
                  </a:cubicBezTo>
                  <a:cubicBezTo>
                    <a:pt x="481" y="45"/>
                    <a:pt x="480" y="49"/>
                    <a:pt x="481" y="53"/>
                  </a:cubicBezTo>
                  <a:cubicBezTo>
                    <a:pt x="483" y="55"/>
                    <a:pt x="486" y="56"/>
                    <a:pt x="486" y="61"/>
                  </a:cubicBezTo>
                  <a:cubicBezTo>
                    <a:pt x="484" y="61"/>
                    <a:pt x="482" y="61"/>
                    <a:pt x="481" y="61"/>
                  </a:cubicBezTo>
                  <a:cubicBezTo>
                    <a:pt x="479" y="70"/>
                    <a:pt x="478" y="80"/>
                    <a:pt x="471" y="85"/>
                  </a:cubicBezTo>
                  <a:cubicBezTo>
                    <a:pt x="470" y="79"/>
                    <a:pt x="465" y="77"/>
                    <a:pt x="465" y="71"/>
                  </a:cubicBezTo>
                  <a:cubicBezTo>
                    <a:pt x="467" y="71"/>
                    <a:pt x="468" y="70"/>
                    <a:pt x="469" y="70"/>
                  </a:cubicBezTo>
                  <a:cubicBezTo>
                    <a:pt x="469" y="61"/>
                    <a:pt x="468" y="54"/>
                    <a:pt x="460" y="52"/>
                  </a:cubicBezTo>
                  <a:cubicBezTo>
                    <a:pt x="457" y="55"/>
                    <a:pt x="457" y="63"/>
                    <a:pt x="454" y="66"/>
                  </a:cubicBezTo>
                  <a:cubicBezTo>
                    <a:pt x="455" y="58"/>
                    <a:pt x="450" y="55"/>
                    <a:pt x="454" y="48"/>
                  </a:cubicBezTo>
                  <a:cubicBezTo>
                    <a:pt x="451" y="43"/>
                    <a:pt x="444" y="48"/>
                    <a:pt x="441" y="43"/>
                  </a:cubicBezTo>
                  <a:cubicBezTo>
                    <a:pt x="441" y="39"/>
                    <a:pt x="445" y="40"/>
                    <a:pt x="447" y="38"/>
                  </a:cubicBezTo>
                  <a:cubicBezTo>
                    <a:pt x="446" y="31"/>
                    <a:pt x="441" y="28"/>
                    <a:pt x="439" y="22"/>
                  </a:cubicBezTo>
                  <a:cubicBezTo>
                    <a:pt x="442" y="11"/>
                    <a:pt x="428" y="0"/>
                    <a:pt x="421" y="10"/>
                  </a:cubicBezTo>
                  <a:cubicBezTo>
                    <a:pt x="421" y="12"/>
                    <a:pt x="422" y="14"/>
                    <a:pt x="423" y="16"/>
                  </a:cubicBezTo>
                  <a:cubicBezTo>
                    <a:pt x="418" y="14"/>
                    <a:pt x="417" y="21"/>
                    <a:pt x="416" y="26"/>
                  </a:cubicBezTo>
                  <a:cubicBezTo>
                    <a:pt x="417" y="28"/>
                    <a:pt x="419" y="29"/>
                    <a:pt x="420" y="31"/>
                  </a:cubicBezTo>
                  <a:cubicBezTo>
                    <a:pt x="419" y="33"/>
                    <a:pt x="416" y="33"/>
                    <a:pt x="416" y="37"/>
                  </a:cubicBezTo>
                  <a:cubicBezTo>
                    <a:pt x="418" y="46"/>
                    <a:pt x="428" y="45"/>
                    <a:pt x="432" y="50"/>
                  </a:cubicBezTo>
                  <a:cubicBezTo>
                    <a:pt x="435" y="50"/>
                    <a:pt x="438" y="49"/>
                    <a:pt x="437" y="53"/>
                  </a:cubicBezTo>
                  <a:cubicBezTo>
                    <a:pt x="434" y="50"/>
                    <a:pt x="427" y="54"/>
                    <a:pt x="428" y="61"/>
                  </a:cubicBezTo>
                  <a:cubicBezTo>
                    <a:pt x="430" y="61"/>
                    <a:pt x="434" y="59"/>
                    <a:pt x="434" y="61"/>
                  </a:cubicBezTo>
                  <a:cubicBezTo>
                    <a:pt x="434" y="62"/>
                    <a:pt x="435" y="63"/>
                    <a:pt x="435" y="65"/>
                  </a:cubicBezTo>
                  <a:cubicBezTo>
                    <a:pt x="427" y="64"/>
                    <a:pt x="430" y="73"/>
                    <a:pt x="423" y="72"/>
                  </a:cubicBezTo>
                  <a:cubicBezTo>
                    <a:pt x="421" y="76"/>
                    <a:pt x="424" y="82"/>
                    <a:pt x="423" y="85"/>
                  </a:cubicBezTo>
                  <a:cubicBezTo>
                    <a:pt x="417" y="83"/>
                    <a:pt x="422" y="76"/>
                    <a:pt x="421" y="71"/>
                  </a:cubicBezTo>
                  <a:cubicBezTo>
                    <a:pt x="415" y="69"/>
                    <a:pt x="412" y="64"/>
                    <a:pt x="406" y="66"/>
                  </a:cubicBezTo>
                  <a:cubicBezTo>
                    <a:pt x="406" y="68"/>
                    <a:pt x="406" y="70"/>
                    <a:pt x="406" y="71"/>
                  </a:cubicBezTo>
                  <a:cubicBezTo>
                    <a:pt x="409" y="72"/>
                    <a:pt x="416" y="73"/>
                    <a:pt x="412" y="78"/>
                  </a:cubicBezTo>
                  <a:cubicBezTo>
                    <a:pt x="410" y="77"/>
                    <a:pt x="409" y="73"/>
                    <a:pt x="406" y="73"/>
                  </a:cubicBezTo>
                  <a:cubicBezTo>
                    <a:pt x="405" y="75"/>
                    <a:pt x="404" y="75"/>
                    <a:pt x="402" y="75"/>
                  </a:cubicBezTo>
                  <a:cubicBezTo>
                    <a:pt x="392" y="73"/>
                    <a:pt x="381" y="80"/>
                    <a:pt x="378" y="71"/>
                  </a:cubicBezTo>
                  <a:cubicBezTo>
                    <a:pt x="371" y="72"/>
                    <a:pt x="368" y="68"/>
                    <a:pt x="364" y="66"/>
                  </a:cubicBezTo>
                  <a:cubicBezTo>
                    <a:pt x="361" y="70"/>
                    <a:pt x="357" y="72"/>
                    <a:pt x="352" y="73"/>
                  </a:cubicBezTo>
                  <a:cubicBezTo>
                    <a:pt x="352" y="76"/>
                    <a:pt x="352" y="79"/>
                    <a:pt x="352" y="82"/>
                  </a:cubicBezTo>
                  <a:cubicBezTo>
                    <a:pt x="348" y="78"/>
                    <a:pt x="342" y="76"/>
                    <a:pt x="337" y="73"/>
                  </a:cubicBezTo>
                  <a:cubicBezTo>
                    <a:pt x="329" y="77"/>
                    <a:pt x="314" y="80"/>
                    <a:pt x="309" y="72"/>
                  </a:cubicBezTo>
                  <a:cubicBezTo>
                    <a:pt x="309" y="69"/>
                    <a:pt x="314" y="70"/>
                    <a:pt x="317" y="69"/>
                  </a:cubicBezTo>
                  <a:cubicBezTo>
                    <a:pt x="315" y="64"/>
                    <a:pt x="313" y="57"/>
                    <a:pt x="307" y="56"/>
                  </a:cubicBezTo>
                  <a:cubicBezTo>
                    <a:pt x="305" y="56"/>
                    <a:pt x="303" y="58"/>
                    <a:pt x="301" y="57"/>
                  </a:cubicBezTo>
                  <a:cubicBezTo>
                    <a:pt x="288" y="55"/>
                    <a:pt x="277" y="44"/>
                    <a:pt x="264" y="41"/>
                  </a:cubicBezTo>
                  <a:cubicBezTo>
                    <a:pt x="260" y="43"/>
                    <a:pt x="262" y="50"/>
                    <a:pt x="256" y="49"/>
                  </a:cubicBezTo>
                  <a:cubicBezTo>
                    <a:pt x="257" y="46"/>
                    <a:pt x="256" y="42"/>
                    <a:pt x="255" y="40"/>
                  </a:cubicBezTo>
                  <a:cubicBezTo>
                    <a:pt x="252" y="40"/>
                    <a:pt x="252" y="42"/>
                    <a:pt x="249" y="42"/>
                  </a:cubicBezTo>
                  <a:cubicBezTo>
                    <a:pt x="248" y="45"/>
                    <a:pt x="250" y="50"/>
                    <a:pt x="249" y="50"/>
                  </a:cubicBezTo>
                  <a:cubicBezTo>
                    <a:pt x="239" y="46"/>
                    <a:pt x="244" y="28"/>
                    <a:pt x="231" y="27"/>
                  </a:cubicBezTo>
                  <a:cubicBezTo>
                    <a:pt x="232" y="31"/>
                    <a:pt x="234" y="34"/>
                    <a:pt x="235" y="38"/>
                  </a:cubicBezTo>
                  <a:cubicBezTo>
                    <a:pt x="228" y="42"/>
                    <a:pt x="223" y="49"/>
                    <a:pt x="213" y="51"/>
                  </a:cubicBezTo>
                  <a:cubicBezTo>
                    <a:pt x="212" y="55"/>
                    <a:pt x="208" y="57"/>
                    <a:pt x="205" y="61"/>
                  </a:cubicBezTo>
                  <a:cubicBezTo>
                    <a:pt x="205" y="59"/>
                    <a:pt x="203" y="59"/>
                    <a:pt x="203" y="57"/>
                  </a:cubicBezTo>
                  <a:cubicBezTo>
                    <a:pt x="209" y="49"/>
                    <a:pt x="221" y="47"/>
                    <a:pt x="225" y="37"/>
                  </a:cubicBezTo>
                  <a:cubicBezTo>
                    <a:pt x="223" y="36"/>
                    <a:pt x="220" y="36"/>
                    <a:pt x="217" y="36"/>
                  </a:cubicBezTo>
                  <a:cubicBezTo>
                    <a:pt x="213" y="42"/>
                    <a:pt x="205" y="43"/>
                    <a:pt x="201" y="47"/>
                  </a:cubicBezTo>
                  <a:cubicBezTo>
                    <a:pt x="195" y="46"/>
                    <a:pt x="190" y="46"/>
                    <a:pt x="187" y="50"/>
                  </a:cubicBezTo>
                  <a:cubicBezTo>
                    <a:pt x="186" y="54"/>
                    <a:pt x="190" y="57"/>
                    <a:pt x="188" y="58"/>
                  </a:cubicBezTo>
                  <a:cubicBezTo>
                    <a:pt x="175" y="57"/>
                    <a:pt x="173" y="45"/>
                    <a:pt x="159" y="46"/>
                  </a:cubicBezTo>
                  <a:cubicBezTo>
                    <a:pt x="154" y="43"/>
                    <a:pt x="151" y="37"/>
                    <a:pt x="145" y="36"/>
                  </a:cubicBezTo>
                  <a:cubicBezTo>
                    <a:pt x="142" y="35"/>
                    <a:pt x="138" y="38"/>
                    <a:pt x="135" y="38"/>
                  </a:cubicBezTo>
                  <a:cubicBezTo>
                    <a:pt x="133" y="37"/>
                    <a:pt x="132" y="35"/>
                    <a:pt x="130" y="34"/>
                  </a:cubicBezTo>
                  <a:cubicBezTo>
                    <a:pt x="129" y="34"/>
                    <a:pt x="126" y="35"/>
                    <a:pt x="124" y="34"/>
                  </a:cubicBezTo>
                  <a:cubicBezTo>
                    <a:pt x="120" y="34"/>
                    <a:pt x="115" y="30"/>
                    <a:pt x="112" y="30"/>
                  </a:cubicBezTo>
                  <a:cubicBezTo>
                    <a:pt x="106" y="29"/>
                    <a:pt x="102" y="32"/>
                    <a:pt x="96" y="30"/>
                  </a:cubicBezTo>
                  <a:cubicBezTo>
                    <a:pt x="94" y="28"/>
                    <a:pt x="93" y="25"/>
                    <a:pt x="91" y="23"/>
                  </a:cubicBezTo>
                  <a:cubicBezTo>
                    <a:pt x="85" y="23"/>
                    <a:pt x="82" y="22"/>
                    <a:pt x="78" y="20"/>
                  </a:cubicBezTo>
                  <a:cubicBezTo>
                    <a:pt x="76" y="22"/>
                    <a:pt x="76" y="26"/>
                    <a:pt x="73" y="24"/>
                  </a:cubicBezTo>
                  <a:cubicBezTo>
                    <a:pt x="76" y="20"/>
                    <a:pt x="73" y="16"/>
                    <a:pt x="68" y="15"/>
                  </a:cubicBezTo>
                  <a:cubicBezTo>
                    <a:pt x="64" y="22"/>
                    <a:pt x="57" y="25"/>
                    <a:pt x="46" y="24"/>
                  </a:cubicBezTo>
                  <a:cubicBezTo>
                    <a:pt x="45" y="28"/>
                    <a:pt x="50" y="30"/>
                    <a:pt x="48" y="32"/>
                  </a:cubicBezTo>
                  <a:cubicBezTo>
                    <a:pt x="25" y="27"/>
                    <a:pt x="35" y="61"/>
                    <a:pt x="12" y="57"/>
                  </a:cubicBezTo>
                  <a:cubicBezTo>
                    <a:pt x="12" y="62"/>
                    <a:pt x="9" y="63"/>
                    <a:pt x="8" y="67"/>
                  </a:cubicBezTo>
                  <a:cubicBezTo>
                    <a:pt x="14" y="74"/>
                    <a:pt x="25" y="75"/>
                    <a:pt x="27" y="86"/>
                  </a:cubicBezTo>
                  <a:cubicBezTo>
                    <a:pt x="31" y="88"/>
                    <a:pt x="39" y="85"/>
                    <a:pt x="37" y="94"/>
                  </a:cubicBezTo>
                  <a:cubicBezTo>
                    <a:pt x="42" y="94"/>
                    <a:pt x="46" y="93"/>
                    <a:pt x="47" y="97"/>
                  </a:cubicBezTo>
                  <a:cubicBezTo>
                    <a:pt x="39" y="93"/>
                    <a:pt x="35" y="106"/>
                    <a:pt x="27" y="99"/>
                  </a:cubicBezTo>
                  <a:cubicBezTo>
                    <a:pt x="27" y="97"/>
                    <a:pt x="29" y="96"/>
                    <a:pt x="28" y="94"/>
                  </a:cubicBezTo>
                  <a:cubicBezTo>
                    <a:pt x="19" y="92"/>
                    <a:pt x="16" y="98"/>
                    <a:pt x="11" y="101"/>
                  </a:cubicBezTo>
                  <a:cubicBezTo>
                    <a:pt x="7" y="103"/>
                    <a:pt x="0" y="103"/>
                    <a:pt x="0" y="108"/>
                  </a:cubicBezTo>
                  <a:cubicBezTo>
                    <a:pt x="4" y="110"/>
                    <a:pt x="9" y="111"/>
                    <a:pt x="13" y="113"/>
                  </a:cubicBezTo>
                  <a:cubicBezTo>
                    <a:pt x="8" y="112"/>
                    <a:pt x="10" y="118"/>
                    <a:pt x="9" y="122"/>
                  </a:cubicBezTo>
                  <a:cubicBezTo>
                    <a:pt x="15" y="126"/>
                    <a:pt x="26" y="121"/>
                    <a:pt x="32" y="126"/>
                  </a:cubicBezTo>
                  <a:cubicBezTo>
                    <a:pt x="35" y="124"/>
                    <a:pt x="41" y="115"/>
                    <a:pt x="43" y="122"/>
                  </a:cubicBezTo>
                  <a:cubicBezTo>
                    <a:pt x="43" y="123"/>
                    <a:pt x="41" y="122"/>
                    <a:pt x="40" y="122"/>
                  </a:cubicBezTo>
                  <a:cubicBezTo>
                    <a:pt x="40" y="127"/>
                    <a:pt x="44" y="131"/>
                    <a:pt x="42" y="135"/>
                  </a:cubicBezTo>
                  <a:cubicBezTo>
                    <a:pt x="35" y="135"/>
                    <a:pt x="34" y="139"/>
                    <a:pt x="29" y="141"/>
                  </a:cubicBezTo>
                  <a:cubicBezTo>
                    <a:pt x="27" y="141"/>
                    <a:pt x="26" y="139"/>
                    <a:pt x="23" y="139"/>
                  </a:cubicBezTo>
                  <a:cubicBezTo>
                    <a:pt x="19" y="145"/>
                    <a:pt x="16" y="153"/>
                    <a:pt x="12" y="160"/>
                  </a:cubicBezTo>
                  <a:cubicBezTo>
                    <a:pt x="13" y="162"/>
                    <a:pt x="13" y="165"/>
                    <a:pt x="14" y="166"/>
                  </a:cubicBezTo>
                  <a:cubicBezTo>
                    <a:pt x="19" y="165"/>
                    <a:pt x="20" y="168"/>
                    <a:pt x="22" y="169"/>
                  </a:cubicBezTo>
                  <a:cubicBezTo>
                    <a:pt x="19" y="169"/>
                    <a:pt x="19" y="173"/>
                    <a:pt x="18" y="175"/>
                  </a:cubicBezTo>
                  <a:cubicBezTo>
                    <a:pt x="21" y="177"/>
                    <a:pt x="23" y="181"/>
                    <a:pt x="26" y="183"/>
                  </a:cubicBezTo>
                  <a:cubicBezTo>
                    <a:pt x="29" y="182"/>
                    <a:pt x="32" y="181"/>
                    <a:pt x="35" y="179"/>
                  </a:cubicBezTo>
                  <a:cubicBezTo>
                    <a:pt x="37" y="184"/>
                    <a:pt x="36" y="189"/>
                    <a:pt x="37" y="196"/>
                  </a:cubicBezTo>
                  <a:cubicBezTo>
                    <a:pt x="42" y="197"/>
                    <a:pt x="44" y="194"/>
                    <a:pt x="46" y="192"/>
                  </a:cubicBezTo>
                  <a:cubicBezTo>
                    <a:pt x="52" y="192"/>
                    <a:pt x="51" y="199"/>
                    <a:pt x="56" y="199"/>
                  </a:cubicBezTo>
                  <a:cubicBezTo>
                    <a:pt x="57" y="197"/>
                    <a:pt x="55" y="194"/>
                    <a:pt x="57" y="193"/>
                  </a:cubicBezTo>
                  <a:cubicBezTo>
                    <a:pt x="57" y="199"/>
                    <a:pt x="63" y="193"/>
                    <a:pt x="65" y="196"/>
                  </a:cubicBezTo>
                  <a:cubicBezTo>
                    <a:pt x="62" y="203"/>
                    <a:pt x="59" y="210"/>
                    <a:pt x="55" y="215"/>
                  </a:cubicBezTo>
                  <a:cubicBezTo>
                    <a:pt x="48" y="215"/>
                    <a:pt x="47" y="221"/>
                    <a:pt x="43" y="225"/>
                  </a:cubicBezTo>
                  <a:cubicBezTo>
                    <a:pt x="43" y="223"/>
                    <a:pt x="41" y="224"/>
                    <a:pt x="40" y="224"/>
                  </a:cubicBezTo>
                  <a:cubicBezTo>
                    <a:pt x="34" y="231"/>
                    <a:pt x="25" y="231"/>
                    <a:pt x="18" y="239"/>
                  </a:cubicBezTo>
                  <a:cubicBezTo>
                    <a:pt x="20" y="240"/>
                    <a:pt x="20" y="242"/>
                    <a:pt x="23" y="242"/>
                  </a:cubicBezTo>
                  <a:cubicBezTo>
                    <a:pt x="24" y="239"/>
                    <a:pt x="28" y="238"/>
                    <a:pt x="32" y="238"/>
                  </a:cubicBezTo>
                  <a:cubicBezTo>
                    <a:pt x="35" y="233"/>
                    <a:pt x="40" y="230"/>
                    <a:pt x="48" y="230"/>
                  </a:cubicBezTo>
                  <a:cubicBezTo>
                    <a:pt x="48" y="226"/>
                    <a:pt x="51" y="226"/>
                    <a:pt x="55" y="225"/>
                  </a:cubicBezTo>
                  <a:cubicBezTo>
                    <a:pt x="58" y="219"/>
                    <a:pt x="64" y="216"/>
                    <a:pt x="71" y="213"/>
                  </a:cubicBezTo>
                  <a:cubicBezTo>
                    <a:pt x="70" y="203"/>
                    <a:pt x="87" y="203"/>
                    <a:pt x="88" y="192"/>
                  </a:cubicBezTo>
                  <a:cubicBezTo>
                    <a:pt x="88" y="190"/>
                    <a:pt x="84" y="191"/>
                    <a:pt x="84" y="188"/>
                  </a:cubicBezTo>
                  <a:cubicBezTo>
                    <a:pt x="86" y="187"/>
                    <a:pt x="85" y="183"/>
                    <a:pt x="90" y="184"/>
                  </a:cubicBezTo>
                  <a:cubicBezTo>
                    <a:pt x="92" y="175"/>
                    <a:pt x="99" y="171"/>
                    <a:pt x="104" y="165"/>
                  </a:cubicBezTo>
                  <a:cubicBezTo>
                    <a:pt x="105" y="166"/>
                    <a:pt x="107" y="166"/>
                    <a:pt x="107" y="168"/>
                  </a:cubicBezTo>
                  <a:cubicBezTo>
                    <a:pt x="95" y="169"/>
                    <a:pt x="98" y="183"/>
                    <a:pt x="95" y="191"/>
                  </a:cubicBezTo>
                  <a:cubicBezTo>
                    <a:pt x="105" y="190"/>
                    <a:pt x="106" y="179"/>
                    <a:pt x="117" y="182"/>
                  </a:cubicBezTo>
                  <a:cubicBezTo>
                    <a:pt x="119" y="178"/>
                    <a:pt x="119" y="175"/>
                    <a:pt x="116" y="173"/>
                  </a:cubicBezTo>
                  <a:cubicBezTo>
                    <a:pt x="117" y="171"/>
                    <a:pt x="117" y="167"/>
                    <a:pt x="120" y="167"/>
                  </a:cubicBezTo>
                  <a:cubicBezTo>
                    <a:pt x="126" y="173"/>
                    <a:pt x="135" y="174"/>
                    <a:pt x="139" y="180"/>
                  </a:cubicBezTo>
                  <a:cubicBezTo>
                    <a:pt x="146" y="179"/>
                    <a:pt x="152" y="182"/>
                    <a:pt x="156" y="179"/>
                  </a:cubicBezTo>
                  <a:cubicBezTo>
                    <a:pt x="156" y="186"/>
                    <a:pt x="165" y="183"/>
                    <a:pt x="168" y="183"/>
                  </a:cubicBezTo>
                  <a:cubicBezTo>
                    <a:pt x="167" y="185"/>
                    <a:pt x="165" y="184"/>
                    <a:pt x="165" y="186"/>
                  </a:cubicBezTo>
                  <a:cubicBezTo>
                    <a:pt x="174" y="187"/>
                    <a:pt x="180" y="206"/>
                    <a:pt x="188" y="195"/>
                  </a:cubicBezTo>
                  <a:cubicBezTo>
                    <a:pt x="188" y="199"/>
                    <a:pt x="194" y="201"/>
                    <a:pt x="195" y="197"/>
                  </a:cubicBezTo>
                  <a:cubicBezTo>
                    <a:pt x="198" y="200"/>
                    <a:pt x="203" y="206"/>
                    <a:pt x="202" y="211"/>
                  </a:cubicBezTo>
                  <a:cubicBezTo>
                    <a:pt x="208" y="214"/>
                    <a:pt x="209" y="220"/>
                    <a:pt x="210" y="225"/>
                  </a:cubicBezTo>
                  <a:cubicBezTo>
                    <a:pt x="217" y="223"/>
                    <a:pt x="219" y="228"/>
                    <a:pt x="218" y="235"/>
                  </a:cubicBezTo>
                  <a:cubicBezTo>
                    <a:pt x="223" y="236"/>
                    <a:pt x="221" y="250"/>
                    <a:pt x="227" y="250"/>
                  </a:cubicBezTo>
                  <a:cubicBezTo>
                    <a:pt x="227" y="250"/>
                    <a:pt x="228" y="247"/>
                    <a:pt x="229" y="249"/>
                  </a:cubicBezTo>
                  <a:cubicBezTo>
                    <a:pt x="229" y="252"/>
                    <a:pt x="234" y="258"/>
                    <a:pt x="237" y="261"/>
                  </a:cubicBezTo>
                  <a:cubicBezTo>
                    <a:pt x="235" y="262"/>
                    <a:pt x="234" y="263"/>
                    <a:pt x="234" y="266"/>
                  </a:cubicBezTo>
                  <a:cubicBezTo>
                    <a:pt x="239" y="265"/>
                    <a:pt x="236" y="269"/>
                    <a:pt x="235" y="271"/>
                  </a:cubicBezTo>
                  <a:cubicBezTo>
                    <a:pt x="242" y="273"/>
                    <a:pt x="246" y="277"/>
                    <a:pt x="252" y="278"/>
                  </a:cubicBezTo>
                  <a:cubicBezTo>
                    <a:pt x="255" y="286"/>
                    <a:pt x="271" y="290"/>
                    <a:pt x="265" y="300"/>
                  </a:cubicBezTo>
                  <a:cubicBezTo>
                    <a:pt x="267" y="296"/>
                    <a:pt x="258" y="296"/>
                    <a:pt x="252" y="296"/>
                  </a:cubicBezTo>
                  <a:cubicBezTo>
                    <a:pt x="257" y="310"/>
                    <a:pt x="258" y="328"/>
                    <a:pt x="253" y="341"/>
                  </a:cubicBezTo>
                  <a:cubicBezTo>
                    <a:pt x="254" y="348"/>
                    <a:pt x="257" y="354"/>
                    <a:pt x="254" y="361"/>
                  </a:cubicBezTo>
                  <a:cubicBezTo>
                    <a:pt x="260" y="376"/>
                    <a:pt x="270" y="388"/>
                    <a:pt x="277" y="406"/>
                  </a:cubicBezTo>
                  <a:cubicBezTo>
                    <a:pt x="285" y="406"/>
                    <a:pt x="295" y="409"/>
                    <a:pt x="295" y="419"/>
                  </a:cubicBezTo>
                  <a:cubicBezTo>
                    <a:pt x="301" y="423"/>
                    <a:pt x="302" y="433"/>
                    <a:pt x="306" y="439"/>
                  </a:cubicBezTo>
                  <a:cubicBezTo>
                    <a:pt x="309" y="442"/>
                    <a:pt x="314" y="442"/>
                    <a:pt x="314" y="447"/>
                  </a:cubicBezTo>
                  <a:cubicBezTo>
                    <a:pt x="314" y="449"/>
                    <a:pt x="312" y="449"/>
                    <a:pt x="309" y="449"/>
                  </a:cubicBezTo>
                  <a:cubicBezTo>
                    <a:pt x="311" y="460"/>
                    <a:pt x="328" y="455"/>
                    <a:pt x="326" y="469"/>
                  </a:cubicBezTo>
                  <a:cubicBezTo>
                    <a:pt x="330" y="474"/>
                    <a:pt x="337" y="476"/>
                    <a:pt x="339" y="483"/>
                  </a:cubicBezTo>
                  <a:cubicBezTo>
                    <a:pt x="342" y="482"/>
                    <a:pt x="344" y="481"/>
                    <a:pt x="344" y="478"/>
                  </a:cubicBezTo>
                  <a:cubicBezTo>
                    <a:pt x="342" y="475"/>
                    <a:pt x="339" y="470"/>
                    <a:pt x="337" y="471"/>
                  </a:cubicBezTo>
                  <a:cubicBezTo>
                    <a:pt x="333" y="451"/>
                    <a:pt x="316" y="445"/>
                    <a:pt x="312" y="425"/>
                  </a:cubicBezTo>
                  <a:cubicBezTo>
                    <a:pt x="326" y="427"/>
                    <a:pt x="321" y="447"/>
                    <a:pt x="335" y="450"/>
                  </a:cubicBezTo>
                  <a:cubicBezTo>
                    <a:pt x="335" y="455"/>
                    <a:pt x="340" y="457"/>
                    <a:pt x="343" y="460"/>
                  </a:cubicBezTo>
                  <a:cubicBezTo>
                    <a:pt x="342" y="461"/>
                    <a:pt x="342" y="462"/>
                    <a:pt x="342" y="464"/>
                  </a:cubicBezTo>
                  <a:cubicBezTo>
                    <a:pt x="353" y="471"/>
                    <a:pt x="362" y="481"/>
                    <a:pt x="366" y="492"/>
                  </a:cubicBezTo>
                  <a:cubicBezTo>
                    <a:pt x="365" y="493"/>
                    <a:pt x="364" y="496"/>
                    <a:pt x="363" y="497"/>
                  </a:cubicBezTo>
                  <a:cubicBezTo>
                    <a:pt x="366" y="504"/>
                    <a:pt x="374" y="506"/>
                    <a:pt x="379" y="511"/>
                  </a:cubicBezTo>
                  <a:cubicBezTo>
                    <a:pt x="394" y="515"/>
                    <a:pt x="403" y="525"/>
                    <a:pt x="420" y="526"/>
                  </a:cubicBezTo>
                  <a:cubicBezTo>
                    <a:pt x="431" y="516"/>
                    <a:pt x="436" y="533"/>
                    <a:pt x="448" y="537"/>
                  </a:cubicBezTo>
                  <a:cubicBezTo>
                    <a:pt x="450" y="538"/>
                    <a:pt x="452" y="537"/>
                    <a:pt x="454" y="537"/>
                  </a:cubicBezTo>
                  <a:cubicBezTo>
                    <a:pt x="459" y="538"/>
                    <a:pt x="462" y="543"/>
                    <a:pt x="468" y="541"/>
                  </a:cubicBezTo>
                  <a:cubicBezTo>
                    <a:pt x="471" y="548"/>
                    <a:pt x="481" y="550"/>
                    <a:pt x="479" y="559"/>
                  </a:cubicBezTo>
                  <a:cubicBezTo>
                    <a:pt x="482" y="564"/>
                    <a:pt x="493" y="561"/>
                    <a:pt x="492" y="568"/>
                  </a:cubicBezTo>
                  <a:cubicBezTo>
                    <a:pt x="493" y="570"/>
                    <a:pt x="496" y="569"/>
                    <a:pt x="496" y="572"/>
                  </a:cubicBezTo>
                  <a:cubicBezTo>
                    <a:pt x="501" y="568"/>
                    <a:pt x="506" y="573"/>
                    <a:pt x="509" y="577"/>
                  </a:cubicBezTo>
                  <a:cubicBezTo>
                    <a:pt x="511" y="577"/>
                    <a:pt x="512" y="574"/>
                    <a:pt x="515" y="575"/>
                  </a:cubicBezTo>
                  <a:cubicBezTo>
                    <a:pt x="515" y="572"/>
                    <a:pt x="511" y="573"/>
                    <a:pt x="512" y="569"/>
                  </a:cubicBezTo>
                  <a:cubicBezTo>
                    <a:pt x="516" y="570"/>
                    <a:pt x="514" y="565"/>
                    <a:pt x="518" y="566"/>
                  </a:cubicBezTo>
                  <a:cubicBezTo>
                    <a:pt x="521" y="566"/>
                    <a:pt x="522" y="569"/>
                    <a:pt x="524" y="570"/>
                  </a:cubicBezTo>
                  <a:cubicBezTo>
                    <a:pt x="525" y="580"/>
                    <a:pt x="531" y="591"/>
                    <a:pt x="525" y="602"/>
                  </a:cubicBezTo>
                  <a:cubicBezTo>
                    <a:pt x="524" y="603"/>
                    <a:pt x="522" y="603"/>
                    <a:pt x="520" y="603"/>
                  </a:cubicBezTo>
                  <a:cubicBezTo>
                    <a:pt x="520" y="607"/>
                    <a:pt x="517" y="608"/>
                    <a:pt x="518" y="611"/>
                  </a:cubicBezTo>
                  <a:cubicBezTo>
                    <a:pt x="516" y="611"/>
                    <a:pt x="514" y="613"/>
                    <a:pt x="512" y="613"/>
                  </a:cubicBezTo>
                  <a:cubicBezTo>
                    <a:pt x="511" y="622"/>
                    <a:pt x="507" y="623"/>
                    <a:pt x="507" y="633"/>
                  </a:cubicBezTo>
                  <a:cubicBezTo>
                    <a:pt x="510" y="635"/>
                    <a:pt x="512" y="635"/>
                    <a:pt x="515" y="633"/>
                  </a:cubicBezTo>
                  <a:cubicBezTo>
                    <a:pt x="513" y="639"/>
                    <a:pt x="506" y="639"/>
                    <a:pt x="505" y="644"/>
                  </a:cubicBezTo>
                  <a:cubicBezTo>
                    <a:pt x="504" y="648"/>
                    <a:pt x="507" y="649"/>
                    <a:pt x="508" y="652"/>
                  </a:cubicBezTo>
                  <a:cubicBezTo>
                    <a:pt x="506" y="651"/>
                    <a:pt x="505" y="653"/>
                    <a:pt x="505" y="654"/>
                  </a:cubicBezTo>
                  <a:cubicBezTo>
                    <a:pt x="522" y="661"/>
                    <a:pt x="524" y="683"/>
                    <a:pt x="534" y="697"/>
                  </a:cubicBezTo>
                  <a:cubicBezTo>
                    <a:pt x="538" y="715"/>
                    <a:pt x="559" y="714"/>
                    <a:pt x="568" y="727"/>
                  </a:cubicBezTo>
                  <a:cubicBezTo>
                    <a:pt x="570" y="735"/>
                    <a:pt x="570" y="745"/>
                    <a:pt x="569" y="754"/>
                  </a:cubicBezTo>
                  <a:cubicBezTo>
                    <a:pt x="569" y="755"/>
                    <a:pt x="566" y="754"/>
                    <a:pt x="567" y="757"/>
                  </a:cubicBezTo>
                  <a:cubicBezTo>
                    <a:pt x="571" y="767"/>
                    <a:pt x="562" y="785"/>
                    <a:pt x="563" y="799"/>
                  </a:cubicBezTo>
                  <a:cubicBezTo>
                    <a:pt x="562" y="801"/>
                    <a:pt x="561" y="804"/>
                    <a:pt x="560" y="807"/>
                  </a:cubicBezTo>
                  <a:cubicBezTo>
                    <a:pt x="565" y="823"/>
                    <a:pt x="555" y="834"/>
                    <a:pt x="553" y="849"/>
                  </a:cubicBezTo>
                  <a:cubicBezTo>
                    <a:pt x="552" y="851"/>
                    <a:pt x="548" y="849"/>
                    <a:pt x="549" y="852"/>
                  </a:cubicBezTo>
                  <a:cubicBezTo>
                    <a:pt x="551" y="857"/>
                    <a:pt x="550" y="862"/>
                    <a:pt x="552" y="868"/>
                  </a:cubicBezTo>
                  <a:cubicBezTo>
                    <a:pt x="548" y="872"/>
                    <a:pt x="547" y="880"/>
                    <a:pt x="549" y="886"/>
                  </a:cubicBezTo>
                  <a:cubicBezTo>
                    <a:pt x="544" y="888"/>
                    <a:pt x="546" y="895"/>
                    <a:pt x="547" y="900"/>
                  </a:cubicBezTo>
                  <a:cubicBezTo>
                    <a:pt x="548" y="900"/>
                    <a:pt x="549" y="900"/>
                    <a:pt x="551" y="900"/>
                  </a:cubicBezTo>
                  <a:cubicBezTo>
                    <a:pt x="551" y="893"/>
                    <a:pt x="551" y="891"/>
                    <a:pt x="553" y="886"/>
                  </a:cubicBezTo>
                  <a:cubicBezTo>
                    <a:pt x="560" y="889"/>
                    <a:pt x="547" y="904"/>
                    <a:pt x="556" y="908"/>
                  </a:cubicBezTo>
                  <a:cubicBezTo>
                    <a:pt x="551" y="909"/>
                    <a:pt x="551" y="916"/>
                    <a:pt x="549" y="921"/>
                  </a:cubicBezTo>
                  <a:cubicBezTo>
                    <a:pt x="549" y="918"/>
                    <a:pt x="548" y="917"/>
                    <a:pt x="545" y="917"/>
                  </a:cubicBezTo>
                  <a:cubicBezTo>
                    <a:pt x="543" y="920"/>
                    <a:pt x="540" y="922"/>
                    <a:pt x="539" y="924"/>
                  </a:cubicBezTo>
                  <a:cubicBezTo>
                    <a:pt x="540" y="928"/>
                    <a:pt x="546" y="927"/>
                    <a:pt x="548" y="929"/>
                  </a:cubicBezTo>
                  <a:cubicBezTo>
                    <a:pt x="544" y="928"/>
                    <a:pt x="545" y="932"/>
                    <a:pt x="543" y="933"/>
                  </a:cubicBezTo>
                  <a:cubicBezTo>
                    <a:pt x="549" y="939"/>
                    <a:pt x="542" y="955"/>
                    <a:pt x="549" y="961"/>
                  </a:cubicBezTo>
                  <a:cubicBezTo>
                    <a:pt x="548" y="962"/>
                    <a:pt x="545" y="961"/>
                    <a:pt x="545" y="963"/>
                  </a:cubicBezTo>
                  <a:cubicBezTo>
                    <a:pt x="550" y="966"/>
                    <a:pt x="549" y="976"/>
                    <a:pt x="556" y="975"/>
                  </a:cubicBezTo>
                  <a:cubicBezTo>
                    <a:pt x="554" y="976"/>
                    <a:pt x="555" y="979"/>
                    <a:pt x="557" y="980"/>
                  </a:cubicBezTo>
                  <a:cubicBezTo>
                    <a:pt x="554" y="979"/>
                    <a:pt x="554" y="982"/>
                    <a:pt x="554" y="985"/>
                  </a:cubicBezTo>
                  <a:cubicBezTo>
                    <a:pt x="557" y="984"/>
                    <a:pt x="561" y="984"/>
                    <a:pt x="563" y="982"/>
                  </a:cubicBezTo>
                  <a:cubicBezTo>
                    <a:pt x="562" y="985"/>
                    <a:pt x="560" y="987"/>
                    <a:pt x="559" y="990"/>
                  </a:cubicBezTo>
                  <a:cubicBezTo>
                    <a:pt x="562" y="991"/>
                    <a:pt x="563" y="993"/>
                    <a:pt x="567" y="991"/>
                  </a:cubicBezTo>
                  <a:cubicBezTo>
                    <a:pt x="567" y="990"/>
                    <a:pt x="567" y="988"/>
                    <a:pt x="567" y="986"/>
                  </a:cubicBezTo>
                  <a:cubicBezTo>
                    <a:pt x="569" y="989"/>
                    <a:pt x="571" y="986"/>
                    <a:pt x="572" y="988"/>
                  </a:cubicBezTo>
                  <a:cubicBezTo>
                    <a:pt x="568" y="988"/>
                    <a:pt x="571" y="993"/>
                    <a:pt x="571" y="995"/>
                  </a:cubicBezTo>
                  <a:cubicBezTo>
                    <a:pt x="569" y="995"/>
                    <a:pt x="568" y="995"/>
                    <a:pt x="567" y="996"/>
                  </a:cubicBezTo>
                  <a:cubicBezTo>
                    <a:pt x="567" y="998"/>
                    <a:pt x="567" y="1000"/>
                    <a:pt x="567" y="1002"/>
                  </a:cubicBezTo>
                  <a:cubicBezTo>
                    <a:pt x="573" y="1001"/>
                    <a:pt x="572" y="1001"/>
                    <a:pt x="579" y="1002"/>
                  </a:cubicBezTo>
                  <a:cubicBezTo>
                    <a:pt x="582" y="996"/>
                    <a:pt x="577" y="980"/>
                    <a:pt x="581" y="977"/>
                  </a:cubicBezTo>
                  <a:cubicBezTo>
                    <a:pt x="579" y="972"/>
                    <a:pt x="575" y="966"/>
                    <a:pt x="578" y="958"/>
                  </a:cubicBezTo>
                  <a:cubicBezTo>
                    <a:pt x="588" y="956"/>
                    <a:pt x="584" y="939"/>
                    <a:pt x="595" y="938"/>
                  </a:cubicBezTo>
                  <a:cubicBezTo>
                    <a:pt x="596" y="935"/>
                    <a:pt x="598" y="934"/>
                    <a:pt x="597" y="929"/>
                  </a:cubicBezTo>
                  <a:cubicBezTo>
                    <a:pt x="585" y="930"/>
                    <a:pt x="584" y="910"/>
                    <a:pt x="598" y="911"/>
                  </a:cubicBezTo>
                  <a:cubicBezTo>
                    <a:pt x="598" y="905"/>
                    <a:pt x="601" y="894"/>
                    <a:pt x="609" y="894"/>
                  </a:cubicBezTo>
                  <a:cubicBezTo>
                    <a:pt x="609" y="892"/>
                    <a:pt x="609" y="890"/>
                    <a:pt x="609" y="887"/>
                  </a:cubicBezTo>
                  <a:cubicBezTo>
                    <a:pt x="605" y="886"/>
                    <a:pt x="606" y="890"/>
                    <a:pt x="602" y="890"/>
                  </a:cubicBezTo>
                  <a:cubicBezTo>
                    <a:pt x="601" y="886"/>
                    <a:pt x="602" y="884"/>
                    <a:pt x="600" y="879"/>
                  </a:cubicBezTo>
                  <a:cubicBezTo>
                    <a:pt x="605" y="881"/>
                    <a:pt x="614" y="883"/>
                    <a:pt x="618" y="878"/>
                  </a:cubicBezTo>
                  <a:cubicBezTo>
                    <a:pt x="615" y="872"/>
                    <a:pt x="620" y="869"/>
                    <a:pt x="617" y="864"/>
                  </a:cubicBezTo>
                  <a:cubicBezTo>
                    <a:pt x="633" y="867"/>
                    <a:pt x="647" y="861"/>
                    <a:pt x="650" y="848"/>
                  </a:cubicBezTo>
                  <a:cubicBezTo>
                    <a:pt x="648" y="844"/>
                    <a:pt x="644" y="842"/>
                    <a:pt x="646" y="837"/>
                  </a:cubicBezTo>
                  <a:cubicBezTo>
                    <a:pt x="645" y="835"/>
                    <a:pt x="639" y="833"/>
                    <a:pt x="640" y="831"/>
                  </a:cubicBezTo>
                  <a:cubicBezTo>
                    <a:pt x="644" y="833"/>
                    <a:pt x="649" y="832"/>
                    <a:pt x="652" y="836"/>
                  </a:cubicBezTo>
                  <a:cubicBezTo>
                    <a:pt x="667" y="836"/>
                    <a:pt x="673" y="823"/>
                    <a:pt x="679" y="811"/>
                  </a:cubicBezTo>
                  <a:cubicBezTo>
                    <a:pt x="679" y="813"/>
                    <a:pt x="677" y="812"/>
                    <a:pt x="679" y="814"/>
                  </a:cubicBezTo>
                  <a:cubicBezTo>
                    <a:pt x="684" y="811"/>
                    <a:pt x="688" y="806"/>
                    <a:pt x="689" y="798"/>
                  </a:cubicBezTo>
                  <a:cubicBezTo>
                    <a:pt x="698" y="794"/>
                    <a:pt x="697" y="783"/>
                    <a:pt x="698" y="771"/>
                  </a:cubicBezTo>
                  <a:cubicBezTo>
                    <a:pt x="702" y="768"/>
                    <a:pt x="706" y="764"/>
                    <a:pt x="712" y="761"/>
                  </a:cubicBezTo>
                  <a:cubicBezTo>
                    <a:pt x="713" y="761"/>
                    <a:pt x="713" y="762"/>
                    <a:pt x="715" y="762"/>
                  </a:cubicBezTo>
                  <a:cubicBezTo>
                    <a:pt x="717" y="755"/>
                    <a:pt x="726" y="756"/>
                    <a:pt x="735" y="756"/>
                  </a:cubicBezTo>
                  <a:cubicBezTo>
                    <a:pt x="735" y="753"/>
                    <a:pt x="737" y="751"/>
                    <a:pt x="741" y="750"/>
                  </a:cubicBezTo>
                  <a:cubicBezTo>
                    <a:pt x="739" y="741"/>
                    <a:pt x="752" y="738"/>
                    <a:pt x="748" y="727"/>
                  </a:cubicBezTo>
                  <a:cubicBezTo>
                    <a:pt x="756" y="722"/>
                    <a:pt x="751" y="707"/>
                    <a:pt x="753" y="695"/>
                  </a:cubicBezTo>
                  <a:cubicBezTo>
                    <a:pt x="759" y="694"/>
                    <a:pt x="761" y="689"/>
                    <a:pt x="762" y="683"/>
                  </a:cubicBezTo>
                  <a:cubicBezTo>
                    <a:pt x="774" y="679"/>
                    <a:pt x="781" y="661"/>
                    <a:pt x="773" y="647"/>
                  </a:cubicBezTo>
                  <a:cubicBezTo>
                    <a:pt x="759" y="649"/>
                    <a:pt x="755" y="635"/>
                    <a:pt x="745" y="633"/>
                  </a:cubicBezTo>
                  <a:close/>
                  <a:moveTo>
                    <a:pt x="351" y="89"/>
                  </a:moveTo>
                  <a:cubicBezTo>
                    <a:pt x="350" y="86"/>
                    <a:pt x="352" y="86"/>
                    <a:pt x="352" y="84"/>
                  </a:cubicBezTo>
                  <a:cubicBezTo>
                    <a:pt x="354" y="85"/>
                    <a:pt x="353" y="88"/>
                    <a:pt x="356" y="88"/>
                  </a:cubicBezTo>
                  <a:cubicBezTo>
                    <a:pt x="354" y="89"/>
                    <a:pt x="351" y="90"/>
                    <a:pt x="351" y="8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0" name="Freeform 188">
              <a:extLst>
                <a:ext uri="{FF2B5EF4-FFF2-40B4-BE49-F238E27FC236}">
                  <a16:creationId xmlns:a16="http://schemas.microsoft.com/office/drawing/2014/main" id="{F5AC6476-29AF-4DB6-95FB-A3311C7EA349}"/>
                </a:ext>
              </a:extLst>
            </p:cNvPr>
            <p:cNvSpPr>
              <a:spLocks/>
            </p:cNvSpPr>
            <p:nvPr/>
          </p:nvSpPr>
          <p:spPr bwMode="auto">
            <a:xfrm>
              <a:off x="6948062" y="4417864"/>
              <a:ext cx="55220" cy="64723"/>
            </a:xfrm>
            <a:custGeom>
              <a:avLst/>
              <a:gdLst>
                <a:gd name="T0" fmla="*/ 12 w 16"/>
                <a:gd name="T1" fmla="*/ 1 h 18"/>
                <a:gd name="T2" fmla="*/ 0 w 16"/>
                <a:gd name="T3" fmla="*/ 18 h 18"/>
                <a:gd name="T4" fmla="*/ 9 w 16"/>
                <a:gd name="T5" fmla="*/ 8 h 18"/>
                <a:gd name="T6" fmla="*/ 16 w 16"/>
                <a:gd name="T7" fmla="*/ 5 h 18"/>
                <a:gd name="T8" fmla="*/ 12 w 16"/>
                <a:gd name="T9" fmla="*/ 1 h 18"/>
              </a:gdLst>
              <a:ahLst/>
              <a:cxnLst>
                <a:cxn ang="0">
                  <a:pos x="T0" y="T1"/>
                </a:cxn>
                <a:cxn ang="0">
                  <a:pos x="T2" y="T3"/>
                </a:cxn>
                <a:cxn ang="0">
                  <a:pos x="T4" y="T5"/>
                </a:cxn>
                <a:cxn ang="0">
                  <a:pos x="T6" y="T7"/>
                </a:cxn>
                <a:cxn ang="0">
                  <a:pos x="T8" y="T9"/>
                </a:cxn>
              </a:cxnLst>
              <a:rect l="0" t="0" r="r" b="b"/>
              <a:pathLst>
                <a:path w="16" h="18">
                  <a:moveTo>
                    <a:pt x="12" y="1"/>
                  </a:moveTo>
                  <a:cubicBezTo>
                    <a:pt x="12" y="10"/>
                    <a:pt x="2" y="10"/>
                    <a:pt x="0" y="18"/>
                  </a:cubicBezTo>
                  <a:cubicBezTo>
                    <a:pt x="4" y="16"/>
                    <a:pt x="9" y="14"/>
                    <a:pt x="9" y="8"/>
                  </a:cubicBezTo>
                  <a:cubicBezTo>
                    <a:pt x="13" y="9"/>
                    <a:pt x="14" y="7"/>
                    <a:pt x="16" y="5"/>
                  </a:cubicBezTo>
                  <a:cubicBezTo>
                    <a:pt x="13" y="5"/>
                    <a:pt x="15" y="0"/>
                    <a:pt x="1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1" name="Freeform 189">
              <a:extLst>
                <a:ext uri="{FF2B5EF4-FFF2-40B4-BE49-F238E27FC236}">
                  <a16:creationId xmlns:a16="http://schemas.microsoft.com/office/drawing/2014/main" id="{DBBBAD84-7523-41CB-8005-41B206726A96}"/>
                </a:ext>
              </a:extLst>
            </p:cNvPr>
            <p:cNvSpPr>
              <a:spLocks/>
            </p:cNvSpPr>
            <p:nvPr/>
          </p:nvSpPr>
          <p:spPr bwMode="auto">
            <a:xfrm>
              <a:off x="2818222" y="2327176"/>
              <a:ext cx="587070" cy="696896"/>
            </a:xfrm>
            <a:custGeom>
              <a:avLst/>
              <a:gdLst>
                <a:gd name="T0" fmla="*/ 99 w 171"/>
                <a:gd name="T1" fmla="*/ 54 h 196"/>
                <a:gd name="T2" fmla="*/ 89 w 171"/>
                <a:gd name="T3" fmla="*/ 50 h 196"/>
                <a:gd name="T4" fmla="*/ 86 w 171"/>
                <a:gd name="T5" fmla="*/ 29 h 196"/>
                <a:gd name="T6" fmla="*/ 66 w 171"/>
                <a:gd name="T7" fmla="*/ 35 h 196"/>
                <a:gd name="T8" fmla="*/ 55 w 171"/>
                <a:gd name="T9" fmla="*/ 41 h 196"/>
                <a:gd name="T10" fmla="*/ 30 w 171"/>
                <a:gd name="T11" fmla="*/ 14 h 196"/>
                <a:gd name="T12" fmla="*/ 28 w 171"/>
                <a:gd name="T13" fmla="*/ 20 h 196"/>
                <a:gd name="T14" fmla="*/ 29 w 171"/>
                <a:gd name="T15" fmla="*/ 35 h 196"/>
                <a:gd name="T16" fmla="*/ 27 w 171"/>
                <a:gd name="T17" fmla="*/ 56 h 196"/>
                <a:gd name="T18" fmla="*/ 24 w 171"/>
                <a:gd name="T19" fmla="*/ 32 h 196"/>
                <a:gd name="T20" fmla="*/ 1 w 171"/>
                <a:gd name="T21" fmla="*/ 35 h 196"/>
                <a:gd name="T22" fmla="*/ 0 w 171"/>
                <a:gd name="T23" fmla="*/ 51 h 196"/>
                <a:gd name="T24" fmla="*/ 5 w 171"/>
                <a:gd name="T25" fmla="*/ 60 h 196"/>
                <a:gd name="T26" fmla="*/ 21 w 171"/>
                <a:gd name="T27" fmla="*/ 74 h 196"/>
                <a:gd name="T28" fmla="*/ 54 w 171"/>
                <a:gd name="T29" fmla="*/ 75 h 196"/>
                <a:gd name="T30" fmla="*/ 57 w 171"/>
                <a:gd name="T31" fmla="*/ 65 h 196"/>
                <a:gd name="T32" fmla="*/ 85 w 171"/>
                <a:gd name="T33" fmla="*/ 91 h 196"/>
                <a:gd name="T34" fmla="*/ 79 w 171"/>
                <a:gd name="T35" fmla="*/ 100 h 196"/>
                <a:gd name="T36" fmla="*/ 103 w 171"/>
                <a:gd name="T37" fmla="*/ 121 h 196"/>
                <a:gd name="T38" fmla="*/ 97 w 171"/>
                <a:gd name="T39" fmla="*/ 147 h 196"/>
                <a:gd name="T40" fmla="*/ 74 w 171"/>
                <a:gd name="T41" fmla="*/ 148 h 196"/>
                <a:gd name="T42" fmla="*/ 82 w 171"/>
                <a:gd name="T43" fmla="*/ 165 h 196"/>
                <a:gd name="T44" fmla="*/ 92 w 171"/>
                <a:gd name="T45" fmla="*/ 164 h 196"/>
                <a:gd name="T46" fmla="*/ 99 w 171"/>
                <a:gd name="T47" fmla="*/ 161 h 196"/>
                <a:gd name="T48" fmla="*/ 107 w 171"/>
                <a:gd name="T49" fmla="*/ 178 h 196"/>
                <a:gd name="T50" fmla="*/ 126 w 171"/>
                <a:gd name="T51" fmla="*/ 172 h 196"/>
                <a:gd name="T52" fmla="*/ 148 w 171"/>
                <a:gd name="T53" fmla="*/ 176 h 196"/>
                <a:gd name="T54" fmla="*/ 145 w 171"/>
                <a:gd name="T55" fmla="*/ 164 h 196"/>
                <a:gd name="T56" fmla="*/ 136 w 171"/>
                <a:gd name="T57" fmla="*/ 154 h 196"/>
                <a:gd name="T58" fmla="*/ 135 w 171"/>
                <a:gd name="T59" fmla="*/ 141 h 196"/>
                <a:gd name="T60" fmla="*/ 135 w 171"/>
                <a:gd name="T61" fmla="*/ 132 h 196"/>
                <a:gd name="T62" fmla="*/ 146 w 171"/>
                <a:gd name="T63" fmla="*/ 150 h 196"/>
                <a:gd name="T64" fmla="*/ 156 w 171"/>
                <a:gd name="T65" fmla="*/ 155 h 196"/>
                <a:gd name="T66" fmla="*/ 165 w 171"/>
                <a:gd name="T67" fmla="*/ 141 h 196"/>
                <a:gd name="T68" fmla="*/ 169 w 171"/>
                <a:gd name="T69" fmla="*/ 136 h 196"/>
                <a:gd name="T70" fmla="*/ 159 w 171"/>
                <a:gd name="T71" fmla="*/ 126 h 196"/>
                <a:gd name="T72" fmla="*/ 150 w 171"/>
                <a:gd name="T73" fmla="*/ 122 h 196"/>
                <a:gd name="T74" fmla="*/ 136 w 171"/>
                <a:gd name="T75" fmla="*/ 109 h 196"/>
                <a:gd name="T76" fmla="*/ 128 w 171"/>
                <a:gd name="T77" fmla="*/ 89 h 196"/>
                <a:gd name="T78" fmla="*/ 129 w 171"/>
                <a:gd name="T79" fmla="*/ 83 h 196"/>
                <a:gd name="T80" fmla="*/ 130 w 171"/>
                <a:gd name="T81" fmla="*/ 71 h 196"/>
                <a:gd name="T82" fmla="*/ 127 w 171"/>
                <a:gd name="T83" fmla="*/ 69 h 196"/>
                <a:gd name="T84" fmla="*/ 116 w 171"/>
                <a:gd name="T85" fmla="*/ 65 h 196"/>
                <a:gd name="T86" fmla="*/ 108 w 171"/>
                <a:gd name="T87" fmla="*/ 59 h 196"/>
                <a:gd name="T88" fmla="*/ 103 w 171"/>
                <a:gd name="T89" fmla="*/ 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 h="196">
                  <a:moveTo>
                    <a:pt x="103" y="47"/>
                  </a:moveTo>
                  <a:cubicBezTo>
                    <a:pt x="101" y="49"/>
                    <a:pt x="100" y="52"/>
                    <a:pt x="99" y="54"/>
                  </a:cubicBezTo>
                  <a:cubicBezTo>
                    <a:pt x="97" y="51"/>
                    <a:pt x="97" y="47"/>
                    <a:pt x="94" y="46"/>
                  </a:cubicBezTo>
                  <a:cubicBezTo>
                    <a:pt x="91" y="46"/>
                    <a:pt x="90" y="52"/>
                    <a:pt x="89" y="50"/>
                  </a:cubicBezTo>
                  <a:cubicBezTo>
                    <a:pt x="89" y="46"/>
                    <a:pt x="93" y="45"/>
                    <a:pt x="94" y="42"/>
                  </a:cubicBezTo>
                  <a:cubicBezTo>
                    <a:pt x="91" y="37"/>
                    <a:pt x="89" y="33"/>
                    <a:pt x="86" y="29"/>
                  </a:cubicBezTo>
                  <a:cubicBezTo>
                    <a:pt x="73" y="25"/>
                    <a:pt x="65" y="28"/>
                    <a:pt x="66" y="42"/>
                  </a:cubicBezTo>
                  <a:cubicBezTo>
                    <a:pt x="65" y="40"/>
                    <a:pt x="66" y="37"/>
                    <a:pt x="66" y="35"/>
                  </a:cubicBezTo>
                  <a:cubicBezTo>
                    <a:pt x="64" y="34"/>
                    <a:pt x="63" y="33"/>
                    <a:pt x="61" y="33"/>
                  </a:cubicBezTo>
                  <a:cubicBezTo>
                    <a:pt x="58" y="35"/>
                    <a:pt x="59" y="41"/>
                    <a:pt x="55" y="41"/>
                  </a:cubicBezTo>
                  <a:cubicBezTo>
                    <a:pt x="58" y="26"/>
                    <a:pt x="58" y="17"/>
                    <a:pt x="51" y="7"/>
                  </a:cubicBezTo>
                  <a:cubicBezTo>
                    <a:pt x="42" y="3"/>
                    <a:pt x="36" y="10"/>
                    <a:pt x="30" y="14"/>
                  </a:cubicBezTo>
                  <a:cubicBezTo>
                    <a:pt x="30" y="17"/>
                    <a:pt x="35" y="18"/>
                    <a:pt x="33" y="20"/>
                  </a:cubicBezTo>
                  <a:cubicBezTo>
                    <a:pt x="31" y="21"/>
                    <a:pt x="30" y="19"/>
                    <a:pt x="28" y="20"/>
                  </a:cubicBezTo>
                  <a:cubicBezTo>
                    <a:pt x="22" y="27"/>
                    <a:pt x="31" y="35"/>
                    <a:pt x="33" y="37"/>
                  </a:cubicBezTo>
                  <a:cubicBezTo>
                    <a:pt x="31" y="36"/>
                    <a:pt x="31" y="35"/>
                    <a:pt x="29" y="35"/>
                  </a:cubicBezTo>
                  <a:cubicBezTo>
                    <a:pt x="23" y="41"/>
                    <a:pt x="29" y="47"/>
                    <a:pt x="33" y="51"/>
                  </a:cubicBezTo>
                  <a:cubicBezTo>
                    <a:pt x="33" y="55"/>
                    <a:pt x="30" y="59"/>
                    <a:pt x="27" y="56"/>
                  </a:cubicBezTo>
                  <a:cubicBezTo>
                    <a:pt x="27" y="53"/>
                    <a:pt x="31" y="55"/>
                    <a:pt x="30" y="51"/>
                  </a:cubicBezTo>
                  <a:cubicBezTo>
                    <a:pt x="27" y="46"/>
                    <a:pt x="21" y="40"/>
                    <a:pt x="24" y="32"/>
                  </a:cubicBezTo>
                  <a:cubicBezTo>
                    <a:pt x="16" y="23"/>
                    <a:pt x="28" y="14"/>
                    <a:pt x="30" y="5"/>
                  </a:cubicBezTo>
                  <a:cubicBezTo>
                    <a:pt x="11" y="0"/>
                    <a:pt x="3" y="18"/>
                    <a:pt x="1" y="35"/>
                  </a:cubicBezTo>
                  <a:cubicBezTo>
                    <a:pt x="2" y="37"/>
                    <a:pt x="4" y="38"/>
                    <a:pt x="5" y="40"/>
                  </a:cubicBezTo>
                  <a:cubicBezTo>
                    <a:pt x="0" y="40"/>
                    <a:pt x="1" y="46"/>
                    <a:pt x="0" y="51"/>
                  </a:cubicBezTo>
                  <a:cubicBezTo>
                    <a:pt x="5" y="54"/>
                    <a:pt x="16" y="52"/>
                    <a:pt x="16" y="60"/>
                  </a:cubicBezTo>
                  <a:cubicBezTo>
                    <a:pt x="13" y="60"/>
                    <a:pt x="9" y="58"/>
                    <a:pt x="5" y="60"/>
                  </a:cubicBezTo>
                  <a:cubicBezTo>
                    <a:pt x="4" y="70"/>
                    <a:pt x="16" y="76"/>
                    <a:pt x="21" y="69"/>
                  </a:cubicBezTo>
                  <a:cubicBezTo>
                    <a:pt x="21" y="71"/>
                    <a:pt x="21" y="73"/>
                    <a:pt x="21" y="74"/>
                  </a:cubicBezTo>
                  <a:cubicBezTo>
                    <a:pt x="33" y="80"/>
                    <a:pt x="48" y="76"/>
                    <a:pt x="56" y="84"/>
                  </a:cubicBezTo>
                  <a:cubicBezTo>
                    <a:pt x="56" y="80"/>
                    <a:pt x="54" y="79"/>
                    <a:pt x="54" y="75"/>
                  </a:cubicBezTo>
                  <a:cubicBezTo>
                    <a:pt x="59" y="80"/>
                    <a:pt x="68" y="83"/>
                    <a:pt x="68" y="75"/>
                  </a:cubicBezTo>
                  <a:cubicBezTo>
                    <a:pt x="68" y="70"/>
                    <a:pt x="60" y="70"/>
                    <a:pt x="57" y="65"/>
                  </a:cubicBezTo>
                  <a:cubicBezTo>
                    <a:pt x="63" y="69"/>
                    <a:pt x="72" y="70"/>
                    <a:pt x="72" y="79"/>
                  </a:cubicBezTo>
                  <a:cubicBezTo>
                    <a:pt x="78" y="82"/>
                    <a:pt x="81" y="87"/>
                    <a:pt x="85" y="91"/>
                  </a:cubicBezTo>
                  <a:cubicBezTo>
                    <a:pt x="83" y="92"/>
                    <a:pt x="80" y="92"/>
                    <a:pt x="78" y="93"/>
                  </a:cubicBezTo>
                  <a:cubicBezTo>
                    <a:pt x="77" y="96"/>
                    <a:pt x="79" y="97"/>
                    <a:pt x="79" y="100"/>
                  </a:cubicBezTo>
                  <a:cubicBezTo>
                    <a:pt x="82" y="99"/>
                    <a:pt x="88" y="96"/>
                    <a:pt x="90" y="96"/>
                  </a:cubicBezTo>
                  <a:cubicBezTo>
                    <a:pt x="92" y="107"/>
                    <a:pt x="103" y="108"/>
                    <a:pt x="103" y="121"/>
                  </a:cubicBezTo>
                  <a:cubicBezTo>
                    <a:pt x="100" y="127"/>
                    <a:pt x="97" y="133"/>
                    <a:pt x="91" y="137"/>
                  </a:cubicBezTo>
                  <a:cubicBezTo>
                    <a:pt x="92" y="141"/>
                    <a:pt x="95" y="143"/>
                    <a:pt x="97" y="147"/>
                  </a:cubicBezTo>
                  <a:cubicBezTo>
                    <a:pt x="93" y="146"/>
                    <a:pt x="88" y="149"/>
                    <a:pt x="85" y="151"/>
                  </a:cubicBezTo>
                  <a:cubicBezTo>
                    <a:pt x="83" y="148"/>
                    <a:pt x="79" y="147"/>
                    <a:pt x="74" y="148"/>
                  </a:cubicBezTo>
                  <a:cubicBezTo>
                    <a:pt x="76" y="155"/>
                    <a:pt x="67" y="152"/>
                    <a:pt x="70" y="161"/>
                  </a:cubicBezTo>
                  <a:cubicBezTo>
                    <a:pt x="73" y="164"/>
                    <a:pt x="77" y="165"/>
                    <a:pt x="82" y="165"/>
                  </a:cubicBezTo>
                  <a:cubicBezTo>
                    <a:pt x="84" y="165"/>
                    <a:pt x="84" y="162"/>
                    <a:pt x="86" y="161"/>
                  </a:cubicBezTo>
                  <a:cubicBezTo>
                    <a:pt x="88" y="162"/>
                    <a:pt x="90" y="163"/>
                    <a:pt x="92" y="164"/>
                  </a:cubicBezTo>
                  <a:cubicBezTo>
                    <a:pt x="94" y="163"/>
                    <a:pt x="92" y="159"/>
                    <a:pt x="94" y="159"/>
                  </a:cubicBezTo>
                  <a:cubicBezTo>
                    <a:pt x="94" y="161"/>
                    <a:pt x="98" y="159"/>
                    <a:pt x="99" y="161"/>
                  </a:cubicBezTo>
                  <a:cubicBezTo>
                    <a:pt x="98" y="169"/>
                    <a:pt x="105" y="169"/>
                    <a:pt x="108" y="173"/>
                  </a:cubicBezTo>
                  <a:cubicBezTo>
                    <a:pt x="108" y="175"/>
                    <a:pt x="106" y="176"/>
                    <a:pt x="107" y="178"/>
                  </a:cubicBezTo>
                  <a:cubicBezTo>
                    <a:pt x="118" y="185"/>
                    <a:pt x="128" y="193"/>
                    <a:pt x="142" y="196"/>
                  </a:cubicBezTo>
                  <a:cubicBezTo>
                    <a:pt x="142" y="184"/>
                    <a:pt x="128" y="180"/>
                    <a:pt x="126" y="172"/>
                  </a:cubicBezTo>
                  <a:cubicBezTo>
                    <a:pt x="134" y="176"/>
                    <a:pt x="141" y="183"/>
                    <a:pt x="150" y="189"/>
                  </a:cubicBezTo>
                  <a:cubicBezTo>
                    <a:pt x="146" y="184"/>
                    <a:pt x="150" y="182"/>
                    <a:pt x="148" y="176"/>
                  </a:cubicBezTo>
                  <a:cubicBezTo>
                    <a:pt x="149" y="177"/>
                    <a:pt x="149" y="179"/>
                    <a:pt x="151" y="179"/>
                  </a:cubicBezTo>
                  <a:cubicBezTo>
                    <a:pt x="153" y="171"/>
                    <a:pt x="149" y="168"/>
                    <a:pt x="145" y="164"/>
                  </a:cubicBezTo>
                  <a:cubicBezTo>
                    <a:pt x="146" y="163"/>
                    <a:pt x="148" y="163"/>
                    <a:pt x="147" y="161"/>
                  </a:cubicBezTo>
                  <a:cubicBezTo>
                    <a:pt x="142" y="160"/>
                    <a:pt x="141" y="153"/>
                    <a:pt x="136" y="154"/>
                  </a:cubicBezTo>
                  <a:cubicBezTo>
                    <a:pt x="136" y="147"/>
                    <a:pt x="132" y="146"/>
                    <a:pt x="130" y="141"/>
                  </a:cubicBezTo>
                  <a:cubicBezTo>
                    <a:pt x="131" y="143"/>
                    <a:pt x="133" y="142"/>
                    <a:pt x="135" y="141"/>
                  </a:cubicBezTo>
                  <a:cubicBezTo>
                    <a:pt x="134" y="138"/>
                    <a:pt x="132" y="136"/>
                    <a:pt x="131" y="134"/>
                  </a:cubicBezTo>
                  <a:cubicBezTo>
                    <a:pt x="133" y="134"/>
                    <a:pt x="133" y="132"/>
                    <a:pt x="135" y="132"/>
                  </a:cubicBezTo>
                  <a:cubicBezTo>
                    <a:pt x="138" y="135"/>
                    <a:pt x="140" y="139"/>
                    <a:pt x="145" y="141"/>
                  </a:cubicBezTo>
                  <a:cubicBezTo>
                    <a:pt x="143" y="146"/>
                    <a:pt x="145" y="146"/>
                    <a:pt x="146" y="150"/>
                  </a:cubicBezTo>
                  <a:cubicBezTo>
                    <a:pt x="149" y="150"/>
                    <a:pt x="148" y="148"/>
                    <a:pt x="150" y="149"/>
                  </a:cubicBezTo>
                  <a:cubicBezTo>
                    <a:pt x="150" y="153"/>
                    <a:pt x="154" y="154"/>
                    <a:pt x="156" y="155"/>
                  </a:cubicBezTo>
                  <a:cubicBezTo>
                    <a:pt x="159" y="153"/>
                    <a:pt x="154" y="146"/>
                    <a:pt x="158" y="145"/>
                  </a:cubicBezTo>
                  <a:cubicBezTo>
                    <a:pt x="160" y="149"/>
                    <a:pt x="162" y="141"/>
                    <a:pt x="165" y="141"/>
                  </a:cubicBezTo>
                  <a:cubicBezTo>
                    <a:pt x="166" y="139"/>
                    <a:pt x="162" y="137"/>
                    <a:pt x="164" y="135"/>
                  </a:cubicBezTo>
                  <a:cubicBezTo>
                    <a:pt x="165" y="136"/>
                    <a:pt x="167" y="136"/>
                    <a:pt x="169" y="136"/>
                  </a:cubicBezTo>
                  <a:cubicBezTo>
                    <a:pt x="171" y="130"/>
                    <a:pt x="166" y="128"/>
                    <a:pt x="164" y="124"/>
                  </a:cubicBezTo>
                  <a:cubicBezTo>
                    <a:pt x="161" y="124"/>
                    <a:pt x="162" y="127"/>
                    <a:pt x="159" y="126"/>
                  </a:cubicBezTo>
                  <a:cubicBezTo>
                    <a:pt x="159" y="124"/>
                    <a:pt x="160" y="124"/>
                    <a:pt x="160" y="121"/>
                  </a:cubicBezTo>
                  <a:cubicBezTo>
                    <a:pt x="156" y="121"/>
                    <a:pt x="152" y="124"/>
                    <a:pt x="150" y="122"/>
                  </a:cubicBezTo>
                  <a:cubicBezTo>
                    <a:pt x="150" y="120"/>
                    <a:pt x="154" y="121"/>
                    <a:pt x="154" y="118"/>
                  </a:cubicBezTo>
                  <a:cubicBezTo>
                    <a:pt x="151" y="110"/>
                    <a:pt x="145" y="110"/>
                    <a:pt x="136" y="109"/>
                  </a:cubicBezTo>
                  <a:cubicBezTo>
                    <a:pt x="137" y="102"/>
                    <a:pt x="129" y="102"/>
                    <a:pt x="127" y="98"/>
                  </a:cubicBezTo>
                  <a:cubicBezTo>
                    <a:pt x="133" y="97"/>
                    <a:pt x="127" y="91"/>
                    <a:pt x="128" y="89"/>
                  </a:cubicBezTo>
                  <a:cubicBezTo>
                    <a:pt x="130" y="92"/>
                    <a:pt x="134" y="92"/>
                    <a:pt x="138" y="92"/>
                  </a:cubicBezTo>
                  <a:cubicBezTo>
                    <a:pt x="138" y="86"/>
                    <a:pt x="132" y="85"/>
                    <a:pt x="129" y="83"/>
                  </a:cubicBezTo>
                  <a:cubicBezTo>
                    <a:pt x="130" y="81"/>
                    <a:pt x="134" y="82"/>
                    <a:pt x="136" y="82"/>
                  </a:cubicBezTo>
                  <a:cubicBezTo>
                    <a:pt x="135" y="77"/>
                    <a:pt x="133" y="74"/>
                    <a:pt x="130" y="71"/>
                  </a:cubicBezTo>
                  <a:cubicBezTo>
                    <a:pt x="127" y="72"/>
                    <a:pt x="123" y="77"/>
                    <a:pt x="121" y="76"/>
                  </a:cubicBezTo>
                  <a:cubicBezTo>
                    <a:pt x="122" y="72"/>
                    <a:pt x="126" y="72"/>
                    <a:pt x="127" y="69"/>
                  </a:cubicBezTo>
                  <a:cubicBezTo>
                    <a:pt x="127" y="65"/>
                    <a:pt x="125" y="63"/>
                    <a:pt x="122" y="63"/>
                  </a:cubicBezTo>
                  <a:cubicBezTo>
                    <a:pt x="118" y="63"/>
                    <a:pt x="118" y="65"/>
                    <a:pt x="116" y="65"/>
                  </a:cubicBezTo>
                  <a:cubicBezTo>
                    <a:pt x="114" y="64"/>
                    <a:pt x="114" y="61"/>
                    <a:pt x="114" y="57"/>
                  </a:cubicBezTo>
                  <a:cubicBezTo>
                    <a:pt x="112" y="57"/>
                    <a:pt x="109" y="60"/>
                    <a:pt x="108" y="59"/>
                  </a:cubicBezTo>
                  <a:cubicBezTo>
                    <a:pt x="110" y="57"/>
                    <a:pt x="111" y="56"/>
                    <a:pt x="111" y="53"/>
                  </a:cubicBezTo>
                  <a:cubicBezTo>
                    <a:pt x="110" y="49"/>
                    <a:pt x="106" y="49"/>
                    <a:pt x="103" y="4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2" name="Freeform 190">
              <a:extLst>
                <a:ext uri="{FF2B5EF4-FFF2-40B4-BE49-F238E27FC236}">
                  <a16:creationId xmlns:a16="http://schemas.microsoft.com/office/drawing/2014/main" id="{4222770C-2624-4435-933C-165343A4D17E}"/>
                </a:ext>
              </a:extLst>
            </p:cNvPr>
            <p:cNvSpPr>
              <a:spLocks noEditPoints="1"/>
            </p:cNvSpPr>
            <p:nvPr/>
          </p:nvSpPr>
          <p:spPr bwMode="auto">
            <a:xfrm>
              <a:off x="4267009" y="2024636"/>
              <a:ext cx="4140012" cy="3403201"/>
            </a:xfrm>
            <a:custGeom>
              <a:avLst/>
              <a:gdLst>
                <a:gd name="T0" fmla="*/ 1084 w 1206"/>
                <a:gd name="T1" fmla="*/ 183 h 957"/>
                <a:gd name="T2" fmla="*/ 972 w 1206"/>
                <a:gd name="T3" fmla="*/ 128 h 957"/>
                <a:gd name="T4" fmla="*/ 905 w 1206"/>
                <a:gd name="T5" fmla="*/ 133 h 957"/>
                <a:gd name="T6" fmla="*/ 815 w 1206"/>
                <a:gd name="T7" fmla="*/ 111 h 957"/>
                <a:gd name="T8" fmla="*/ 762 w 1206"/>
                <a:gd name="T9" fmla="*/ 39 h 957"/>
                <a:gd name="T10" fmla="*/ 674 w 1206"/>
                <a:gd name="T11" fmla="*/ 39 h 957"/>
                <a:gd name="T12" fmla="*/ 568 w 1206"/>
                <a:gd name="T13" fmla="*/ 99 h 957"/>
                <a:gd name="T14" fmla="*/ 554 w 1206"/>
                <a:gd name="T15" fmla="*/ 130 h 957"/>
                <a:gd name="T16" fmla="*/ 530 w 1206"/>
                <a:gd name="T17" fmla="*/ 177 h 957"/>
                <a:gd name="T18" fmla="*/ 517 w 1206"/>
                <a:gd name="T19" fmla="*/ 211 h 957"/>
                <a:gd name="T20" fmla="*/ 488 w 1206"/>
                <a:gd name="T21" fmla="*/ 168 h 957"/>
                <a:gd name="T22" fmla="*/ 419 w 1206"/>
                <a:gd name="T23" fmla="*/ 192 h 957"/>
                <a:gd name="T24" fmla="*/ 355 w 1206"/>
                <a:gd name="T25" fmla="*/ 206 h 957"/>
                <a:gd name="T26" fmla="*/ 291 w 1206"/>
                <a:gd name="T27" fmla="*/ 211 h 957"/>
                <a:gd name="T28" fmla="*/ 269 w 1206"/>
                <a:gd name="T29" fmla="*/ 146 h 957"/>
                <a:gd name="T30" fmla="*/ 225 w 1206"/>
                <a:gd name="T31" fmla="*/ 161 h 957"/>
                <a:gd name="T32" fmla="*/ 181 w 1206"/>
                <a:gd name="T33" fmla="*/ 211 h 957"/>
                <a:gd name="T34" fmla="*/ 131 w 1206"/>
                <a:gd name="T35" fmla="*/ 280 h 957"/>
                <a:gd name="T36" fmla="*/ 166 w 1206"/>
                <a:gd name="T37" fmla="*/ 354 h 957"/>
                <a:gd name="T38" fmla="*/ 227 w 1206"/>
                <a:gd name="T39" fmla="*/ 247 h 957"/>
                <a:gd name="T40" fmla="*/ 235 w 1206"/>
                <a:gd name="T41" fmla="*/ 300 h 957"/>
                <a:gd name="T42" fmla="*/ 239 w 1206"/>
                <a:gd name="T43" fmla="*/ 336 h 957"/>
                <a:gd name="T44" fmla="*/ 166 w 1206"/>
                <a:gd name="T45" fmla="*/ 341 h 957"/>
                <a:gd name="T46" fmla="*/ 109 w 1206"/>
                <a:gd name="T47" fmla="*/ 403 h 957"/>
                <a:gd name="T48" fmla="*/ 56 w 1206"/>
                <a:gd name="T49" fmla="*/ 456 h 957"/>
                <a:gd name="T50" fmla="*/ 101 w 1206"/>
                <a:gd name="T51" fmla="*/ 490 h 957"/>
                <a:gd name="T52" fmla="*/ 203 w 1206"/>
                <a:gd name="T53" fmla="*/ 493 h 957"/>
                <a:gd name="T54" fmla="*/ 183 w 1206"/>
                <a:gd name="T55" fmla="*/ 449 h 957"/>
                <a:gd name="T56" fmla="*/ 245 w 1206"/>
                <a:gd name="T57" fmla="*/ 485 h 957"/>
                <a:gd name="T58" fmla="*/ 279 w 1206"/>
                <a:gd name="T59" fmla="*/ 516 h 957"/>
                <a:gd name="T60" fmla="*/ 212 w 1206"/>
                <a:gd name="T61" fmla="*/ 555 h 957"/>
                <a:gd name="T62" fmla="*/ 133 w 1206"/>
                <a:gd name="T63" fmla="*/ 510 h 957"/>
                <a:gd name="T64" fmla="*/ 5 w 1206"/>
                <a:gd name="T65" fmla="*/ 616 h 957"/>
                <a:gd name="T66" fmla="*/ 125 w 1206"/>
                <a:gd name="T67" fmla="*/ 702 h 957"/>
                <a:gd name="T68" fmla="*/ 153 w 1206"/>
                <a:gd name="T69" fmla="*/ 746 h 957"/>
                <a:gd name="T70" fmla="*/ 207 w 1206"/>
                <a:gd name="T71" fmla="*/ 940 h 957"/>
                <a:gd name="T72" fmla="*/ 304 w 1206"/>
                <a:gd name="T73" fmla="*/ 860 h 957"/>
                <a:gd name="T74" fmla="*/ 371 w 1206"/>
                <a:gd name="T75" fmla="*/ 726 h 957"/>
                <a:gd name="T76" fmla="*/ 310 w 1206"/>
                <a:gd name="T77" fmla="*/ 596 h 957"/>
                <a:gd name="T78" fmla="*/ 369 w 1206"/>
                <a:gd name="T79" fmla="*/ 662 h 957"/>
                <a:gd name="T80" fmla="*/ 393 w 1206"/>
                <a:gd name="T81" fmla="*/ 582 h 957"/>
                <a:gd name="T82" fmla="*/ 500 w 1206"/>
                <a:gd name="T83" fmla="*/ 607 h 957"/>
                <a:gd name="T84" fmla="*/ 580 w 1206"/>
                <a:gd name="T85" fmla="*/ 643 h 957"/>
                <a:gd name="T86" fmla="*/ 656 w 1206"/>
                <a:gd name="T87" fmla="*/ 648 h 957"/>
                <a:gd name="T88" fmla="*/ 687 w 1206"/>
                <a:gd name="T89" fmla="*/ 661 h 957"/>
                <a:gd name="T90" fmla="*/ 715 w 1206"/>
                <a:gd name="T91" fmla="*/ 627 h 957"/>
                <a:gd name="T92" fmla="*/ 808 w 1206"/>
                <a:gd name="T93" fmla="*/ 545 h 957"/>
                <a:gd name="T94" fmla="*/ 806 w 1206"/>
                <a:gd name="T95" fmla="*/ 480 h 957"/>
                <a:gd name="T96" fmla="*/ 854 w 1206"/>
                <a:gd name="T97" fmla="*/ 516 h 957"/>
                <a:gd name="T98" fmla="*/ 934 w 1206"/>
                <a:gd name="T99" fmla="*/ 441 h 957"/>
                <a:gd name="T100" fmla="*/ 894 w 1206"/>
                <a:gd name="T101" fmla="*/ 368 h 957"/>
                <a:gd name="T102" fmla="*/ 978 w 1206"/>
                <a:gd name="T103" fmla="*/ 317 h 957"/>
                <a:gd name="T104" fmla="*/ 1050 w 1206"/>
                <a:gd name="T105" fmla="*/ 293 h 957"/>
                <a:gd name="T106" fmla="*/ 1048 w 1206"/>
                <a:gd name="T107" fmla="*/ 347 h 957"/>
                <a:gd name="T108" fmla="*/ 1088 w 1206"/>
                <a:gd name="T109" fmla="*/ 305 h 957"/>
                <a:gd name="T110" fmla="*/ 1154 w 1206"/>
                <a:gd name="T111" fmla="*/ 225 h 957"/>
                <a:gd name="T112" fmla="*/ 1193 w 1206"/>
                <a:gd name="T113" fmla="*/ 210 h 957"/>
                <a:gd name="T114" fmla="*/ 268 w 1206"/>
                <a:gd name="T115" fmla="*/ 460 h 957"/>
                <a:gd name="T116" fmla="*/ 314 w 1206"/>
                <a:gd name="T117" fmla="*/ 443 h 957"/>
                <a:gd name="T118" fmla="*/ 415 w 1206"/>
                <a:gd name="T119" fmla="*/ 510 h 957"/>
                <a:gd name="T120" fmla="*/ 408 w 1206"/>
                <a:gd name="T121" fmla="*/ 442 h 957"/>
                <a:gd name="T122" fmla="*/ 411 w 1206"/>
                <a:gd name="T123" fmla="*/ 47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957">
                  <a:moveTo>
                    <a:pt x="1193" y="210"/>
                  </a:moveTo>
                  <a:cubicBezTo>
                    <a:pt x="1188" y="213"/>
                    <a:pt x="1185" y="207"/>
                    <a:pt x="1180" y="209"/>
                  </a:cubicBezTo>
                  <a:cubicBezTo>
                    <a:pt x="1178" y="214"/>
                    <a:pt x="1183" y="217"/>
                    <a:pt x="1181" y="220"/>
                  </a:cubicBezTo>
                  <a:cubicBezTo>
                    <a:pt x="1175" y="215"/>
                    <a:pt x="1179" y="207"/>
                    <a:pt x="1175" y="201"/>
                  </a:cubicBezTo>
                  <a:cubicBezTo>
                    <a:pt x="1173" y="197"/>
                    <a:pt x="1165" y="194"/>
                    <a:pt x="1159" y="190"/>
                  </a:cubicBezTo>
                  <a:cubicBezTo>
                    <a:pt x="1145" y="180"/>
                    <a:pt x="1132" y="161"/>
                    <a:pt x="1107" y="166"/>
                  </a:cubicBezTo>
                  <a:cubicBezTo>
                    <a:pt x="1104" y="162"/>
                    <a:pt x="1097" y="162"/>
                    <a:pt x="1091" y="161"/>
                  </a:cubicBezTo>
                  <a:cubicBezTo>
                    <a:pt x="1090" y="164"/>
                    <a:pt x="1089" y="166"/>
                    <a:pt x="1088" y="169"/>
                  </a:cubicBezTo>
                  <a:cubicBezTo>
                    <a:pt x="1092" y="170"/>
                    <a:pt x="1092" y="175"/>
                    <a:pt x="1093" y="178"/>
                  </a:cubicBezTo>
                  <a:cubicBezTo>
                    <a:pt x="1092" y="181"/>
                    <a:pt x="1089" y="183"/>
                    <a:pt x="1084" y="183"/>
                  </a:cubicBezTo>
                  <a:cubicBezTo>
                    <a:pt x="1083" y="175"/>
                    <a:pt x="1076" y="174"/>
                    <a:pt x="1074" y="168"/>
                  </a:cubicBezTo>
                  <a:cubicBezTo>
                    <a:pt x="1069" y="174"/>
                    <a:pt x="1056" y="172"/>
                    <a:pt x="1052" y="167"/>
                  </a:cubicBezTo>
                  <a:cubicBezTo>
                    <a:pt x="1050" y="168"/>
                    <a:pt x="1046" y="171"/>
                    <a:pt x="1042" y="169"/>
                  </a:cubicBezTo>
                  <a:cubicBezTo>
                    <a:pt x="1039" y="170"/>
                    <a:pt x="1038" y="174"/>
                    <a:pt x="1036" y="176"/>
                  </a:cubicBezTo>
                  <a:cubicBezTo>
                    <a:pt x="1036" y="173"/>
                    <a:pt x="1036" y="170"/>
                    <a:pt x="1035" y="169"/>
                  </a:cubicBezTo>
                  <a:cubicBezTo>
                    <a:pt x="1034" y="167"/>
                    <a:pt x="1028" y="169"/>
                    <a:pt x="1028" y="166"/>
                  </a:cubicBezTo>
                  <a:cubicBezTo>
                    <a:pt x="1029" y="163"/>
                    <a:pt x="1029" y="160"/>
                    <a:pt x="1029" y="158"/>
                  </a:cubicBezTo>
                  <a:cubicBezTo>
                    <a:pt x="1026" y="139"/>
                    <a:pt x="1000" y="146"/>
                    <a:pt x="985" y="150"/>
                  </a:cubicBezTo>
                  <a:cubicBezTo>
                    <a:pt x="983" y="140"/>
                    <a:pt x="974" y="138"/>
                    <a:pt x="967" y="133"/>
                  </a:cubicBezTo>
                  <a:cubicBezTo>
                    <a:pt x="969" y="131"/>
                    <a:pt x="971" y="130"/>
                    <a:pt x="972" y="128"/>
                  </a:cubicBezTo>
                  <a:cubicBezTo>
                    <a:pt x="969" y="123"/>
                    <a:pt x="962" y="122"/>
                    <a:pt x="954" y="122"/>
                  </a:cubicBezTo>
                  <a:cubicBezTo>
                    <a:pt x="951" y="126"/>
                    <a:pt x="950" y="132"/>
                    <a:pt x="943" y="133"/>
                  </a:cubicBezTo>
                  <a:cubicBezTo>
                    <a:pt x="945" y="130"/>
                    <a:pt x="950" y="130"/>
                    <a:pt x="949" y="123"/>
                  </a:cubicBezTo>
                  <a:cubicBezTo>
                    <a:pt x="948" y="121"/>
                    <a:pt x="946" y="125"/>
                    <a:pt x="945" y="122"/>
                  </a:cubicBezTo>
                  <a:cubicBezTo>
                    <a:pt x="946" y="121"/>
                    <a:pt x="948" y="120"/>
                    <a:pt x="948" y="117"/>
                  </a:cubicBezTo>
                  <a:cubicBezTo>
                    <a:pt x="937" y="118"/>
                    <a:pt x="931" y="113"/>
                    <a:pt x="922" y="111"/>
                  </a:cubicBezTo>
                  <a:cubicBezTo>
                    <a:pt x="921" y="119"/>
                    <a:pt x="908" y="115"/>
                    <a:pt x="908" y="124"/>
                  </a:cubicBezTo>
                  <a:cubicBezTo>
                    <a:pt x="909" y="126"/>
                    <a:pt x="912" y="123"/>
                    <a:pt x="913" y="125"/>
                  </a:cubicBezTo>
                  <a:cubicBezTo>
                    <a:pt x="911" y="129"/>
                    <a:pt x="915" y="134"/>
                    <a:pt x="911" y="136"/>
                  </a:cubicBezTo>
                  <a:cubicBezTo>
                    <a:pt x="908" y="137"/>
                    <a:pt x="910" y="132"/>
                    <a:pt x="905" y="133"/>
                  </a:cubicBezTo>
                  <a:cubicBezTo>
                    <a:pt x="901" y="148"/>
                    <a:pt x="900" y="137"/>
                    <a:pt x="890" y="134"/>
                  </a:cubicBezTo>
                  <a:cubicBezTo>
                    <a:pt x="886" y="135"/>
                    <a:pt x="886" y="139"/>
                    <a:pt x="882" y="139"/>
                  </a:cubicBezTo>
                  <a:cubicBezTo>
                    <a:pt x="876" y="139"/>
                    <a:pt x="875" y="133"/>
                    <a:pt x="871" y="129"/>
                  </a:cubicBezTo>
                  <a:cubicBezTo>
                    <a:pt x="867" y="135"/>
                    <a:pt x="867" y="146"/>
                    <a:pt x="861" y="150"/>
                  </a:cubicBezTo>
                  <a:cubicBezTo>
                    <a:pt x="850" y="143"/>
                    <a:pt x="851" y="124"/>
                    <a:pt x="835" y="121"/>
                  </a:cubicBezTo>
                  <a:cubicBezTo>
                    <a:pt x="839" y="116"/>
                    <a:pt x="843" y="111"/>
                    <a:pt x="849" y="109"/>
                  </a:cubicBezTo>
                  <a:cubicBezTo>
                    <a:pt x="849" y="104"/>
                    <a:pt x="846" y="102"/>
                    <a:pt x="844" y="99"/>
                  </a:cubicBezTo>
                  <a:cubicBezTo>
                    <a:pt x="834" y="100"/>
                    <a:pt x="829" y="96"/>
                    <a:pt x="825" y="92"/>
                  </a:cubicBezTo>
                  <a:cubicBezTo>
                    <a:pt x="821" y="93"/>
                    <a:pt x="820" y="96"/>
                    <a:pt x="817" y="98"/>
                  </a:cubicBezTo>
                  <a:cubicBezTo>
                    <a:pt x="819" y="102"/>
                    <a:pt x="817" y="108"/>
                    <a:pt x="815" y="111"/>
                  </a:cubicBezTo>
                  <a:cubicBezTo>
                    <a:pt x="807" y="106"/>
                    <a:pt x="785" y="114"/>
                    <a:pt x="790" y="96"/>
                  </a:cubicBezTo>
                  <a:cubicBezTo>
                    <a:pt x="781" y="95"/>
                    <a:pt x="774" y="93"/>
                    <a:pt x="765" y="95"/>
                  </a:cubicBezTo>
                  <a:cubicBezTo>
                    <a:pt x="763" y="97"/>
                    <a:pt x="763" y="100"/>
                    <a:pt x="760" y="101"/>
                  </a:cubicBezTo>
                  <a:cubicBezTo>
                    <a:pt x="760" y="97"/>
                    <a:pt x="761" y="94"/>
                    <a:pt x="760" y="91"/>
                  </a:cubicBezTo>
                  <a:cubicBezTo>
                    <a:pt x="756" y="89"/>
                    <a:pt x="757" y="94"/>
                    <a:pt x="752" y="94"/>
                  </a:cubicBezTo>
                  <a:cubicBezTo>
                    <a:pt x="748" y="92"/>
                    <a:pt x="747" y="87"/>
                    <a:pt x="743" y="85"/>
                  </a:cubicBezTo>
                  <a:cubicBezTo>
                    <a:pt x="740" y="88"/>
                    <a:pt x="741" y="92"/>
                    <a:pt x="742" y="96"/>
                  </a:cubicBezTo>
                  <a:cubicBezTo>
                    <a:pt x="736" y="102"/>
                    <a:pt x="721" y="104"/>
                    <a:pt x="716" y="109"/>
                  </a:cubicBezTo>
                  <a:cubicBezTo>
                    <a:pt x="730" y="91"/>
                    <a:pt x="749" y="78"/>
                    <a:pt x="762" y="59"/>
                  </a:cubicBezTo>
                  <a:cubicBezTo>
                    <a:pt x="756" y="53"/>
                    <a:pt x="765" y="48"/>
                    <a:pt x="762" y="39"/>
                  </a:cubicBezTo>
                  <a:cubicBezTo>
                    <a:pt x="760" y="39"/>
                    <a:pt x="760" y="41"/>
                    <a:pt x="757" y="40"/>
                  </a:cubicBezTo>
                  <a:cubicBezTo>
                    <a:pt x="755" y="27"/>
                    <a:pt x="743" y="23"/>
                    <a:pt x="729" y="25"/>
                  </a:cubicBezTo>
                  <a:cubicBezTo>
                    <a:pt x="729" y="29"/>
                    <a:pt x="725" y="33"/>
                    <a:pt x="721" y="30"/>
                  </a:cubicBezTo>
                  <a:cubicBezTo>
                    <a:pt x="721" y="25"/>
                    <a:pt x="727" y="22"/>
                    <a:pt x="725" y="18"/>
                  </a:cubicBezTo>
                  <a:cubicBezTo>
                    <a:pt x="719" y="20"/>
                    <a:pt x="716" y="16"/>
                    <a:pt x="709" y="18"/>
                  </a:cubicBezTo>
                  <a:cubicBezTo>
                    <a:pt x="711" y="13"/>
                    <a:pt x="719" y="7"/>
                    <a:pt x="713" y="1"/>
                  </a:cubicBezTo>
                  <a:cubicBezTo>
                    <a:pt x="696" y="0"/>
                    <a:pt x="686" y="13"/>
                    <a:pt x="690" y="27"/>
                  </a:cubicBezTo>
                  <a:cubicBezTo>
                    <a:pt x="688" y="30"/>
                    <a:pt x="685" y="30"/>
                    <a:pt x="681" y="31"/>
                  </a:cubicBezTo>
                  <a:cubicBezTo>
                    <a:pt x="680" y="34"/>
                    <a:pt x="682" y="40"/>
                    <a:pt x="679" y="42"/>
                  </a:cubicBezTo>
                  <a:cubicBezTo>
                    <a:pt x="677" y="41"/>
                    <a:pt x="676" y="39"/>
                    <a:pt x="674" y="39"/>
                  </a:cubicBezTo>
                  <a:cubicBezTo>
                    <a:pt x="670" y="41"/>
                    <a:pt x="668" y="45"/>
                    <a:pt x="661" y="44"/>
                  </a:cubicBezTo>
                  <a:cubicBezTo>
                    <a:pt x="661" y="42"/>
                    <a:pt x="661" y="40"/>
                    <a:pt x="661" y="38"/>
                  </a:cubicBezTo>
                  <a:cubicBezTo>
                    <a:pt x="658" y="37"/>
                    <a:pt x="655" y="36"/>
                    <a:pt x="652" y="37"/>
                  </a:cubicBezTo>
                  <a:cubicBezTo>
                    <a:pt x="647" y="49"/>
                    <a:pt x="630" y="47"/>
                    <a:pt x="620" y="53"/>
                  </a:cubicBezTo>
                  <a:cubicBezTo>
                    <a:pt x="617" y="55"/>
                    <a:pt x="606" y="67"/>
                    <a:pt x="605" y="70"/>
                  </a:cubicBezTo>
                  <a:cubicBezTo>
                    <a:pt x="602" y="82"/>
                    <a:pt x="618" y="90"/>
                    <a:pt x="604" y="96"/>
                  </a:cubicBezTo>
                  <a:cubicBezTo>
                    <a:pt x="603" y="93"/>
                    <a:pt x="609" y="93"/>
                    <a:pt x="606" y="90"/>
                  </a:cubicBezTo>
                  <a:cubicBezTo>
                    <a:pt x="602" y="86"/>
                    <a:pt x="598" y="92"/>
                    <a:pt x="595" y="94"/>
                  </a:cubicBezTo>
                  <a:cubicBezTo>
                    <a:pt x="595" y="93"/>
                    <a:pt x="595" y="91"/>
                    <a:pt x="593" y="91"/>
                  </a:cubicBezTo>
                  <a:cubicBezTo>
                    <a:pt x="588" y="96"/>
                    <a:pt x="572" y="92"/>
                    <a:pt x="568" y="99"/>
                  </a:cubicBezTo>
                  <a:cubicBezTo>
                    <a:pt x="569" y="105"/>
                    <a:pt x="572" y="109"/>
                    <a:pt x="571" y="117"/>
                  </a:cubicBezTo>
                  <a:cubicBezTo>
                    <a:pt x="575" y="122"/>
                    <a:pt x="584" y="126"/>
                    <a:pt x="586" y="134"/>
                  </a:cubicBezTo>
                  <a:cubicBezTo>
                    <a:pt x="586" y="136"/>
                    <a:pt x="584" y="139"/>
                    <a:pt x="584" y="141"/>
                  </a:cubicBezTo>
                  <a:cubicBezTo>
                    <a:pt x="584" y="146"/>
                    <a:pt x="590" y="153"/>
                    <a:pt x="585" y="156"/>
                  </a:cubicBezTo>
                  <a:cubicBezTo>
                    <a:pt x="585" y="153"/>
                    <a:pt x="584" y="150"/>
                    <a:pt x="584" y="147"/>
                  </a:cubicBezTo>
                  <a:cubicBezTo>
                    <a:pt x="581" y="145"/>
                    <a:pt x="581" y="151"/>
                    <a:pt x="580" y="149"/>
                  </a:cubicBezTo>
                  <a:cubicBezTo>
                    <a:pt x="578" y="140"/>
                    <a:pt x="585" y="140"/>
                    <a:pt x="584" y="132"/>
                  </a:cubicBezTo>
                  <a:cubicBezTo>
                    <a:pt x="581" y="133"/>
                    <a:pt x="580" y="135"/>
                    <a:pt x="577" y="134"/>
                  </a:cubicBezTo>
                  <a:cubicBezTo>
                    <a:pt x="570" y="130"/>
                    <a:pt x="565" y="115"/>
                    <a:pt x="554" y="123"/>
                  </a:cubicBezTo>
                  <a:cubicBezTo>
                    <a:pt x="553" y="127"/>
                    <a:pt x="557" y="129"/>
                    <a:pt x="554" y="130"/>
                  </a:cubicBezTo>
                  <a:cubicBezTo>
                    <a:pt x="550" y="128"/>
                    <a:pt x="550" y="127"/>
                    <a:pt x="545" y="128"/>
                  </a:cubicBezTo>
                  <a:cubicBezTo>
                    <a:pt x="543" y="132"/>
                    <a:pt x="546" y="136"/>
                    <a:pt x="548" y="138"/>
                  </a:cubicBezTo>
                  <a:cubicBezTo>
                    <a:pt x="551" y="137"/>
                    <a:pt x="552" y="139"/>
                    <a:pt x="555" y="139"/>
                  </a:cubicBezTo>
                  <a:cubicBezTo>
                    <a:pt x="556" y="141"/>
                    <a:pt x="558" y="146"/>
                    <a:pt x="557" y="147"/>
                  </a:cubicBezTo>
                  <a:cubicBezTo>
                    <a:pt x="555" y="143"/>
                    <a:pt x="548" y="142"/>
                    <a:pt x="543" y="141"/>
                  </a:cubicBezTo>
                  <a:cubicBezTo>
                    <a:pt x="535" y="134"/>
                    <a:pt x="544" y="125"/>
                    <a:pt x="542" y="114"/>
                  </a:cubicBezTo>
                  <a:cubicBezTo>
                    <a:pt x="540" y="113"/>
                    <a:pt x="539" y="112"/>
                    <a:pt x="536" y="112"/>
                  </a:cubicBezTo>
                  <a:cubicBezTo>
                    <a:pt x="537" y="121"/>
                    <a:pt x="537" y="131"/>
                    <a:pt x="528" y="131"/>
                  </a:cubicBezTo>
                  <a:cubicBezTo>
                    <a:pt x="523" y="139"/>
                    <a:pt x="532" y="146"/>
                    <a:pt x="532" y="154"/>
                  </a:cubicBezTo>
                  <a:cubicBezTo>
                    <a:pt x="532" y="162"/>
                    <a:pt x="525" y="168"/>
                    <a:pt x="530" y="177"/>
                  </a:cubicBezTo>
                  <a:cubicBezTo>
                    <a:pt x="534" y="178"/>
                    <a:pt x="537" y="178"/>
                    <a:pt x="543" y="177"/>
                  </a:cubicBezTo>
                  <a:cubicBezTo>
                    <a:pt x="553" y="178"/>
                    <a:pt x="555" y="190"/>
                    <a:pt x="551" y="199"/>
                  </a:cubicBezTo>
                  <a:cubicBezTo>
                    <a:pt x="552" y="201"/>
                    <a:pt x="557" y="199"/>
                    <a:pt x="557" y="202"/>
                  </a:cubicBezTo>
                  <a:cubicBezTo>
                    <a:pt x="545" y="206"/>
                    <a:pt x="555" y="184"/>
                    <a:pt x="544" y="182"/>
                  </a:cubicBezTo>
                  <a:cubicBezTo>
                    <a:pt x="540" y="181"/>
                    <a:pt x="537" y="183"/>
                    <a:pt x="533" y="185"/>
                  </a:cubicBezTo>
                  <a:cubicBezTo>
                    <a:pt x="538" y="202"/>
                    <a:pt x="528" y="212"/>
                    <a:pt x="520" y="221"/>
                  </a:cubicBezTo>
                  <a:cubicBezTo>
                    <a:pt x="514" y="220"/>
                    <a:pt x="505" y="222"/>
                    <a:pt x="504" y="215"/>
                  </a:cubicBezTo>
                  <a:cubicBezTo>
                    <a:pt x="508" y="215"/>
                    <a:pt x="510" y="216"/>
                    <a:pt x="512" y="218"/>
                  </a:cubicBezTo>
                  <a:cubicBezTo>
                    <a:pt x="515" y="218"/>
                    <a:pt x="515" y="215"/>
                    <a:pt x="518" y="216"/>
                  </a:cubicBezTo>
                  <a:cubicBezTo>
                    <a:pt x="519" y="213"/>
                    <a:pt x="517" y="213"/>
                    <a:pt x="517" y="211"/>
                  </a:cubicBezTo>
                  <a:cubicBezTo>
                    <a:pt x="524" y="206"/>
                    <a:pt x="527" y="197"/>
                    <a:pt x="529" y="188"/>
                  </a:cubicBezTo>
                  <a:cubicBezTo>
                    <a:pt x="521" y="182"/>
                    <a:pt x="524" y="162"/>
                    <a:pt x="525" y="155"/>
                  </a:cubicBezTo>
                  <a:cubicBezTo>
                    <a:pt x="526" y="146"/>
                    <a:pt x="520" y="142"/>
                    <a:pt x="520" y="136"/>
                  </a:cubicBezTo>
                  <a:cubicBezTo>
                    <a:pt x="520" y="128"/>
                    <a:pt x="530" y="120"/>
                    <a:pt x="525" y="111"/>
                  </a:cubicBezTo>
                  <a:cubicBezTo>
                    <a:pt x="517" y="108"/>
                    <a:pt x="510" y="114"/>
                    <a:pt x="503" y="110"/>
                  </a:cubicBezTo>
                  <a:cubicBezTo>
                    <a:pt x="501" y="125"/>
                    <a:pt x="499" y="133"/>
                    <a:pt x="489" y="141"/>
                  </a:cubicBezTo>
                  <a:cubicBezTo>
                    <a:pt x="488" y="142"/>
                    <a:pt x="489" y="146"/>
                    <a:pt x="488" y="148"/>
                  </a:cubicBezTo>
                  <a:cubicBezTo>
                    <a:pt x="489" y="148"/>
                    <a:pt x="488" y="149"/>
                    <a:pt x="488" y="150"/>
                  </a:cubicBezTo>
                  <a:cubicBezTo>
                    <a:pt x="490" y="151"/>
                    <a:pt x="492" y="151"/>
                    <a:pt x="493" y="153"/>
                  </a:cubicBezTo>
                  <a:cubicBezTo>
                    <a:pt x="494" y="161"/>
                    <a:pt x="489" y="162"/>
                    <a:pt x="488" y="168"/>
                  </a:cubicBezTo>
                  <a:cubicBezTo>
                    <a:pt x="489" y="171"/>
                    <a:pt x="496" y="169"/>
                    <a:pt x="497" y="173"/>
                  </a:cubicBezTo>
                  <a:cubicBezTo>
                    <a:pt x="494" y="177"/>
                    <a:pt x="498" y="182"/>
                    <a:pt x="502" y="183"/>
                  </a:cubicBezTo>
                  <a:cubicBezTo>
                    <a:pt x="501" y="186"/>
                    <a:pt x="500" y="189"/>
                    <a:pt x="498" y="191"/>
                  </a:cubicBezTo>
                  <a:cubicBezTo>
                    <a:pt x="488" y="179"/>
                    <a:pt x="476" y="167"/>
                    <a:pt x="455" y="166"/>
                  </a:cubicBezTo>
                  <a:cubicBezTo>
                    <a:pt x="454" y="168"/>
                    <a:pt x="452" y="169"/>
                    <a:pt x="451" y="172"/>
                  </a:cubicBezTo>
                  <a:cubicBezTo>
                    <a:pt x="453" y="175"/>
                    <a:pt x="456" y="180"/>
                    <a:pt x="454" y="185"/>
                  </a:cubicBezTo>
                  <a:cubicBezTo>
                    <a:pt x="448" y="183"/>
                    <a:pt x="450" y="189"/>
                    <a:pt x="447" y="190"/>
                  </a:cubicBezTo>
                  <a:cubicBezTo>
                    <a:pt x="445" y="187"/>
                    <a:pt x="449" y="181"/>
                    <a:pt x="442" y="180"/>
                  </a:cubicBezTo>
                  <a:cubicBezTo>
                    <a:pt x="438" y="181"/>
                    <a:pt x="438" y="186"/>
                    <a:pt x="434" y="187"/>
                  </a:cubicBezTo>
                  <a:cubicBezTo>
                    <a:pt x="427" y="184"/>
                    <a:pt x="421" y="186"/>
                    <a:pt x="419" y="192"/>
                  </a:cubicBezTo>
                  <a:cubicBezTo>
                    <a:pt x="418" y="189"/>
                    <a:pt x="414" y="196"/>
                    <a:pt x="413" y="192"/>
                  </a:cubicBezTo>
                  <a:cubicBezTo>
                    <a:pt x="415" y="191"/>
                    <a:pt x="415" y="187"/>
                    <a:pt x="415" y="182"/>
                  </a:cubicBezTo>
                  <a:cubicBezTo>
                    <a:pt x="410" y="179"/>
                    <a:pt x="409" y="186"/>
                    <a:pt x="407" y="189"/>
                  </a:cubicBezTo>
                  <a:cubicBezTo>
                    <a:pt x="406" y="188"/>
                    <a:pt x="406" y="186"/>
                    <a:pt x="405" y="185"/>
                  </a:cubicBezTo>
                  <a:cubicBezTo>
                    <a:pt x="398" y="192"/>
                    <a:pt x="389" y="196"/>
                    <a:pt x="380" y="201"/>
                  </a:cubicBezTo>
                  <a:cubicBezTo>
                    <a:pt x="379" y="204"/>
                    <a:pt x="379" y="209"/>
                    <a:pt x="378" y="212"/>
                  </a:cubicBezTo>
                  <a:cubicBezTo>
                    <a:pt x="370" y="216"/>
                    <a:pt x="366" y="211"/>
                    <a:pt x="364" y="204"/>
                  </a:cubicBezTo>
                  <a:cubicBezTo>
                    <a:pt x="365" y="201"/>
                    <a:pt x="369" y="201"/>
                    <a:pt x="374" y="201"/>
                  </a:cubicBezTo>
                  <a:cubicBezTo>
                    <a:pt x="372" y="191"/>
                    <a:pt x="366" y="186"/>
                    <a:pt x="357" y="187"/>
                  </a:cubicBezTo>
                  <a:cubicBezTo>
                    <a:pt x="356" y="193"/>
                    <a:pt x="360" y="201"/>
                    <a:pt x="355" y="206"/>
                  </a:cubicBezTo>
                  <a:cubicBezTo>
                    <a:pt x="360" y="210"/>
                    <a:pt x="359" y="217"/>
                    <a:pt x="357" y="224"/>
                  </a:cubicBezTo>
                  <a:cubicBezTo>
                    <a:pt x="354" y="221"/>
                    <a:pt x="351" y="218"/>
                    <a:pt x="346" y="218"/>
                  </a:cubicBezTo>
                  <a:cubicBezTo>
                    <a:pt x="344" y="225"/>
                    <a:pt x="337" y="226"/>
                    <a:pt x="333" y="231"/>
                  </a:cubicBezTo>
                  <a:cubicBezTo>
                    <a:pt x="331" y="238"/>
                    <a:pt x="336" y="239"/>
                    <a:pt x="336" y="244"/>
                  </a:cubicBezTo>
                  <a:cubicBezTo>
                    <a:pt x="327" y="246"/>
                    <a:pt x="322" y="240"/>
                    <a:pt x="316" y="237"/>
                  </a:cubicBezTo>
                  <a:cubicBezTo>
                    <a:pt x="310" y="242"/>
                    <a:pt x="318" y="250"/>
                    <a:pt x="322" y="250"/>
                  </a:cubicBezTo>
                  <a:cubicBezTo>
                    <a:pt x="322" y="251"/>
                    <a:pt x="322" y="252"/>
                    <a:pt x="322" y="253"/>
                  </a:cubicBezTo>
                  <a:cubicBezTo>
                    <a:pt x="314" y="256"/>
                    <a:pt x="312" y="248"/>
                    <a:pt x="305" y="247"/>
                  </a:cubicBezTo>
                  <a:cubicBezTo>
                    <a:pt x="306" y="242"/>
                    <a:pt x="303" y="239"/>
                    <a:pt x="302" y="235"/>
                  </a:cubicBezTo>
                  <a:cubicBezTo>
                    <a:pt x="311" y="223"/>
                    <a:pt x="290" y="219"/>
                    <a:pt x="291" y="211"/>
                  </a:cubicBezTo>
                  <a:cubicBezTo>
                    <a:pt x="294" y="211"/>
                    <a:pt x="294" y="214"/>
                    <a:pt x="296" y="216"/>
                  </a:cubicBezTo>
                  <a:cubicBezTo>
                    <a:pt x="308" y="223"/>
                    <a:pt x="341" y="234"/>
                    <a:pt x="343" y="211"/>
                  </a:cubicBezTo>
                  <a:cubicBezTo>
                    <a:pt x="343" y="208"/>
                    <a:pt x="339" y="205"/>
                    <a:pt x="341" y="201"/>
                  </a:cubicBezTo>
                  <a:cubicBezTo>
                    <a:pt x="324" y="194"/>
                    <a:pt x="319" y="172"/>
                    <a:pt x="296" y="175"/>
                  </a:cubicBezTo>
                  <a:cubicBezTo>
                    <a:pt x="295" y="170"/>
                    <a:pt x="288" y="172"/>
                    <a:pt x="290" y="164"/>
                  </a:cubicBezTo>
                  <a:cubicBezTo>
                    <a:pt x="286" y="163"/>
                    <a:pt x="287" y="167"/>
                    <a:pt x="283" y="167"/>
                  </a:cubicBezTo>
                  <a:cubicBezTo>
                    <a:pt x="281" y="164"/>
                    <a:pt x="278" y="166"/>
                    <a:pt x="275" y="166"/>
                  </a:cubicBezTo>
                  <a:cubicBezTo>
                    <a:pt x="276" y="163"/>
                    <a:pt x="269" y="163"/>
                    <a:pt x="272" y="161"/>
                  </a:cubicBezTo>
                  <a:cubicBezTo>
                    <a:pt x="277" y="162"/>
                    <a:pt x="279" y="159"/>
                    <a:pt x="282" y="158"/>
                  </a:cubicBezTo>
                  <a:cubicBezTo>
                    <a:pt x="281" y="151"/>
                    <a:pt x="273" y="151"/>
                    <a:pt x="269" y="146"/>
                  </a:cubicBezTo>
                  <a:cubicBezTo>
                    <a:pt x="267" y="148"/>
                    <a:pt x="268" y="151"/>
                    <a:pt x="265" y="151"/>
                  </a:cubicBezTo>
                  <a:cubicBezTo>
                    <a:pt x="265" y="148"/>
                    <a:pt x="267" y="147"/>
                    <a:pt x="267" y="144"/>
                  </a:cubicBezTo>
                  <a:cubicBezTo>
                    <a:pt x="259" y="142"/>
                    <a:pt x="260" y="149"/>
                    <a:pt x="258" y="153"/>
                  </a:cubicBezTo>
                  <a:cubicBezTo>
                    <a:pt x="258" y="149"/>
                    <a:pt x="257" y="149"/>
                    <a:pt x="258" y="145"/>
                  </a:cubicBezTo>
                  <a:cubicBezTo>
                    <a:pt x="252" y="147"/>
                    <a:pt x="252" y="153"/>
                    <a:pt x="249" y="157"/>
                  </a:cubicBezTo>
                  <a:cubicBezTo>
                    <a:pt x="248" y="151"/>
                    <a:pt x="252" y="150"/>
                    <a:pt x="253" y="145"/>
                  </a:cubicBezTo>
                  <a:cubicBezTo>
                    <a:pt x="243" y="146"/>
                    <a:pt x="240" y="154"/>
                    <a:pt x="236" y="160"/>
                  </a:cubicBezTo>
                  <a:cubicBezTo>
                    <a:pt x="234" y="159"/>
                    <a:pt x="234" y="157"/>
                    <a:pt x="230" y="158"/>
                  </a:cubicBezTo>
                  <a:cubicBezTo>
                    <a:pt x="230" y="159"/>
                    <a:pt x="230" y="162"/>
                    <a:pt x="229" y="163"/>
                  </a:cubicBezTo>
                  <a:cubicBezTo>
                    <a:pt x="228" y="162"/>
                    <a:pt x="227" y="162"/>
                    <a:pt x="225" y="161"/>
                  </a:cubicBezTo>
                  <a:cubicBezTo>
                    <a:pt x="225" y="164"/>
                    <a:pt x="222" y="165"/>
                    <a:pt x="221" y="167"/>
                  </a:cubicBezTo>
                  <a:cubicBezTo>
                    <a:pt x="221" y="165"/>
                    <a:pt x="220" y="165"/>
                    <a:pt x="218" y="165"/>
                  </a:cubicBezTo>
                  <a:cubicBezTo>
                    <a:pt x="217" y="168"/>
                    <a:pt x="217" y="172"/>
                    <a:pt x="215" y="174"/>
                  </a:cubicBezTo>
                  <a:cubicBezTo>
                    <a:pt x="212" y="172"/>
                    <a:pt x="209" y="175"/>
                    <a:pt x="207" y="171"/>
                  </a:cubicBezTo>
                  <a:cubicBezTo>
                    <a:pt x="207" y="179"/>
                    <a:pt x="198" y="183"/>
                    <a:pt x="199" y="189"/>
                  </a:cubicBezTo>
                  <a:cubicBezTo>
                    <a:pt x="198" y="189"/>
                    <a:pt x="197" y="189"/>
                    <a:pt x="197" y="190"/>
                  </a:cubicBezTo>
                  <a:cubicBezTo>
                    <a:pt x="198" y="190"/>
                    <a:pt x="198" y="195"/>
                    <a:pt x="197" y="195"/>
                  </a:cubicBezTo>
                  <a:cubicBezTo>
                    <a:pt x="195" y="195"/>
                    <a:pt x="196" y="192"/>
                    <a:pt x="193" y="193"/>
                  </a:cubicBezTo>
                  <a:cubicBezTo>
                    <a:pt x="193" y="197"/>
                    <a:pt x="192" y="199"/>
                    <a:pt x="192" y="202"/>
                  </a:cubicBezTo>
                  <a:cubicBezTo>
                    <a:pt x="186" y="200"/>
                    <a:pt x="187" y="210"/>
                    <a:pt x="181" y="211"/>
                  </a:cubicBezTo>
                  <a:cubicBezTo>
                    <a:pt x="180" y="213"/>
                    <a:pt x="182" y="213"/>
                    <a:pt x="182" y="215"/>
                  </a:cubicBezTo>
                  <a:cubicBezTo>
                    <a:pt x="179" y="214"/>
                    <a:pt x="180" y="214"/>
                    <a:pt x="178" y="216"/>
                  </a:cubicBezTo>
                  <a:cubicBezTo>
                    <a:pt x="176" y="220"/>
                    <a:pt x="179" y="219"/>
                    <a:pt x="179" y="222"/>
                  </a:cubicBezTo>
                  <a:cubicBezTo>
                    <a:pt x="175" y="225"/>
                    <a:pt x="171" y="232"/>
                    <a:pt x="174" y="237"/>
                  </a:cubicBezTo>
                  <a:cubicBezTo>
                    <a:pt x="170" y="236"/>
                    <a:pt x="167" y="243"/>
                    <a:pt x="168" y="246"/>
                  </a:cubicBezTo>
                  <a:cubicBezTo>
                    <a:pt x="158" y="243"/>
                    <a:pt x="160" y="262"/>
                    <a:pt x="151" y="260"/>
                  </a:cubicBezTo>
                  <a:cubicBezTo>
                    <a:pt x="150" y="261"/>
                    <a:pt x="150" y="264"/>
                    <a:pt x="149" y="265"/>
                  </a:cubicBezTo>
                  <a:cubicBezTo>
                    <a:pt x="147" y="265"/>
                    <a:pt x="145" y="266"/>
                    <a:pt x="142" y="266"/>
                  </a:cubicBezTo>
                  <a:cubicBezTo>
                    <a:pt x="142" y="272"/>
                    <a:pt x="137" y="273"/>
                    <a:pt x="132" y="277"/>
                  </a:cubicBezTo>
                  <a:cubicBezTo>
                    <a:pt x="133" y="279"/>
                    <a:pt x="136" y="280"/>
                    <a:pt x="131" y="280"/>
                  </a:cubicBezTo>
                  <a:cubicBezTo>
                    <a:pt x="130" y="290"/>
                    <a:pt x="132" y="294"/>
                    <a:pt x="131" y="300"/>
                  </a:cubicBezTo>
                  <a:cubicBezTo>
                    <a:pt x="132" y="302"/>
                    <a:pt x="133" y="300"/>
                    <a:pt x="135" y="301"/>
                  </a:cubicBezTo>
                  <a:cubicBezTo>
                    <a:pt x="133" y="304"/>
                    <a:pt x="131" y="305"/>
                    <a:pt x="131" y="310"/>
                  </a:cubicBezTo>
                  <a:cubicBezTo>
                    <a:pt x="132" y="312"/>
                    <a:pt x="133" y="311"/>
                    <a:pt x="135" y="312"/>
                  </a:cubicBezTo>
                  <a:cubicBezTo>
                    <a:pt x="132" y="314"/>
                    <a:pt x="133" y="316"/>
                    <a:pt x="133" y="319"/>
                  </a:cubicBezTo>
                  <a:cubicBezTo>
                    <a:pt x="137" y="320"/>
                    <a:pt x="138" y="324"/>
                    <a:pt x="141" y="325"/>
                  </a:cubicBezTo>
                  <a:cubicBezTo>
                    <a:pt x="154" y="326"/>
                    <a:pt x="155" y="315"/>
                    <a:pt x="164" y="312"/>
                  </a:cubicBezTo>
                  <a:cubicBezTo>
                    <a:pt x="166" y="325"/>
                    <a:pt x="179" y="340"/>
                    <a:pt x="170" y="348"/>
                  </a:cubicBezTo>
                  <a:cubicBezTo>
                    <a:pt x="170" y="347"/>
                    <a:pt x="170" y="345"/>
                    <a:pt x="169" y="345"/>
                  </a:cubicBezTo>
                  <a:cubicBezTo>
                    <a:pt x="167" y="348"/>
                    <a:pt x="165" y="349"/>
                    <a:pt x="166" y="354"/>
                  </a:cubicBezTo>
                  <a:cubicBezTo>
                    <a:pt x="168" y="355"/>
                    <a:pt x="170" y="356"/>
                    <a:pt x="172" y="356"/>
                  </a:cubicBezTo>
                  <a:cubicBezTo>
                    <a:pt x="174" y="352"/>
                    <a:pt x="182" y="353"/>
                    <a:pt x="185" y="352"/>
                  </a:cubicBezTo>
                  <a:cubicBezTo>
                    <a:pt x="187" y="351"/>
                    <a:pt x="184" y="350"/>
                    <a:pt x="185" y="347"/>
                  </a:cubicBezTo>
                  <a:cubicBezTo>
                    <a:pt x="189" y="347"/>
                    <a:pt x="191" y="344"/>
                    <a:pt x="194" y="346"/>
                  </a:cubicBezTo>
                  <a:cubicBezTo>
                    <a:pt x="198" y="339"/>
                    <a:pt x="202" y="326"/>
                    <a:pt x="198" y="318"/>
                  </a:cubicBezTo>
                  <a:cubicBezTo>
                    <a:pt x="207" y="318"/>
                    <a:pt x="210" y="310"/>
                    <a:pt x="213" y="305"/>
                  </a:cubicBezTo>
                  <a:cubicBezTo>
                    <a:pt x="212" y="296"/>
                    <a:pt x="197" y="293"/>
                    <a:pt x="204" y="281"/>
                  </a:cubicBezTo>
                  <a:cubicBezTo>
                    <a:pt x="204" y="279"/>
                    <a:pt x="205" y="275"/>
                    <a:pt x="203" y="274"/>
                  </a:cubicBezTo>
                  <a:cubicBezTo>
                    <a:pt x="205" y="274"/>
                    <a:pt x="206" y="274"/>
                    <a:pt x="207" y="273"/>
                  </a:cubicBezTo>
                  <a:cubicBezTo>
                    <a:pt x="209" y="262"/>
                    <a:pt x="224" y="259"/>
                    <a:pt x="227" y="247"/>
                  </a:cubicBezTo>
                  <a:cubicBezTo>
                    <a:pt x="226" y="246"/>
                    <a:pt x="225" y="245"/>
                    <a:pt x="225" y="243"/>
                  </a:cubicBezTo>
                  <a:cubicBezTo>
                    <a:pt x="229" y="237"/>
                    <a:pt x="228" y="229"/>
                    <a:pt x="234" y="227"/>
                  </a:cubicBezTo>
                  <a:cubicBezTo>
                    <a:pt x="234" y="227"/>
                    <a:pt x="241" y="232"/>
                    <a:pt x="242" y="228"/>
                  </a:cubicBezTo>
                  <a:cubicBezTo>
                    <a:pt x="242" y="232"/>
                    <a:pt x="247" y="230"/>
                    <a:pt x="248" y="233"/>
                  </a:cubicBezTo>
                  <a:cubicBezTo>
                    <a:pt x="247" y="237"/>
                    <a:pt x="247" y="238"/>
                    <a:pt x="249" y="241"/>
                  </a:cubicBezTo>
                  <a:cubicBezTo>
                    <a:pt x="239" y="242"/>
                    <a:pt x="240" y="257"/>
                    <a:pt x="232" y="256"/>
                  </a:cubicBezTo>
                  <a:cubicBezTo>
                    <a:pt x="232" y="259"/>
                    <a:pt x="231" y="261"/>
                    <a:pt x="230" y="263"/>
                  </a:cubicBezTo>
                  <a:cubicBezTo>
                    <a:pt x="229" y="264"/>
                    <a:pt x="229" y="262"/>
                    <a:pt x="227" y="263"/>
                  </a:cubicBezTo>
                  <a:cubicBezTo>
                    <a:pt x="222" y="269"/>
                    <a:pt x="226" y="277"/>
                    <a:pt x="226" y="286"/>
                  </a:cubicBezTo>
                  <a:cubicBezTo>
                    <a:pt x="227" y="294"/>
                    <a:pt x="226" y="302"/>
                    <a:pt x="235" y="300"/>
                  </a:cubicBezTo>
                  <a:cubicBezTo>
                    <a:pt x="234" y="302"/>
                    <a:pt x="235" y="303"/>
                    <a:pt x="236" y="305"/>
                  </a:cubicBezTo>
                  <a:cubicBezTo>
                    <a:pt x="248" y="302"/>
                    <a:pt x="256" y="299"/>
                    <a:pt x="267" y="295"/>
                  </a:cubicBezTo>
                  <a:cubicBezTo>
                    <a:pt x="265" y="297"/>
                    <a:pt x="266" y="299"/>
                    <a:pt x="267" y="300"/>
                  </a:cubicBezTo>
                  <a:cubicBezTo>
                    <a:pt x="269" y="302"/>
                    <a:pt x="276" y="300"/>
                    <a:pt x="276" y="304"/>
                  </a:cubicBezTo>
                  <a:cubicBezTo>
                    <a:pt x="273" y="304"/>
                    <a:pt x="273" y="302"/>
                    <a:pt x="270" y="302"/>
                  </a:cubicBezTo>
                  <a:cubicBezTo>
                    <a:pt x="269" y="306"/>
                    <a:pt x="267" y="304"/>
                    <a:pt x="263" y="305"/>
                  </a:cubicBezTo>
                  <a:cubicBezTo>
                    <a:pt x="262" y="307"/>
                    <a:pt x="264" y="308"/>
                    <a:pt x="263" y="310"/>
                  </a:cubicBezTo>
                  <a:cubicBezTo>
                    <a:pt x="253" y="307"/>
                    <a:pt x="243" y="307"/>
                    <a:pt x="237" y="312"/>
                  </a:cubicBezTo>
                  <a:cubicBezTo>
                    <a:pt x="237" y="318"/>
                    <a:pt x="239" y="324"/>
                    <a:pt x="243" y="324"/>
                  </a:cubicBezTo>
                  <a:cubicBezTo>
                    <a:pt x="240" y="328"/>
                    <a:pt x="246" y="335"/>
                    <a:pt x="239" y="336"/>
                  </a:cubicBezTo>
                  <a:cubicBezTo>
                    <a:pt x="235" y="334"/>
                    <a:pt x="236" y="329"/>
                    <a:pt x="232" y="328"/>
                  </a:cubicBezTo>
                  <a:cubicBezTo>
                    <a:pt x="221" y="327"/>
                    <a:pt x="223" y="351"/>
                    <a:pt x="224" y="356"/>
                  </a:cubicBezTo>
                  <a:cubicBezTo>
                    <a:pt x="222" y="356"/>
                    <a:pt x="219" y="356"/>
                    <a:pt x="217" y="356"/>
                  </a:cubicBezTo>
                  <a:cubicBezTo>
                    <a:pt x="216" y="360"/>
                    <a:pt x="215" y="364"/>
                    <a:pt x="211" y="363"/>
                  </a:cubicBezTo>
                  <a:cubicBezTo>
                    <a:pt x="209" y="361"/>
                    <a:pt x="211" y="360"/>
                    <a:pt x="209" y="358"/>
                  </a:cubicBezTo>
                  <a:cubicBezTo>
                    <a:pt x="197" y="359"/>
                    <a:pt x="185" y="373"/>
                    <a:pt x="178" y="361"/>
                  </a:cubicBezTo>
                  <a:cubicBezTo>
                    <a:pt x="173" y="362"/>
                    <a:pt x="171" y="365"/>
                    <a:pt x="167" y="366"/>
                  </a:cubicBezTo>
                  <a:cubicBezTo>
                    <a:pt x="166" y="364"/>
                    <a:pt x="168" y="361"/>
                    <a:pt x="166" y="361"/>
                  </a:cubicBezTo>
                  <a:cubicBezTo>
                    <a:pt x="161" y="364"/>
                    <a:pt x="159" y="358"/>
                    <a:pt x="158" y="354"/>
                  </a:cubicBezTo>
                  <a:cubicBezTo>
                    <a:pt x="159" y="348"/>
                    <a:pt x="165" y="347"/>
                    <a:pt x="166" y="341"/>
                  </a:cubicBezTo>
                  <a:cubicBezTo>
                    <a:pt x="166" y="339"/>
                    <a:pt x="162" y="341"/>
                    <a:pt x="162" y="339"/>
                  </a:cubicBezTo>
                  <a:cubicBezTo>
                    <a:pt x="162" y="334"/>
                    <a:pt x="164" y="331"/>
                    <a:pt x="164" y="326"/>
                  </a:cubicBezTo>
                  <a:cubicBezTo>
                    <a:pt x="157" y="325"/>
                    <a:pt x="159" y="334"/>
                    <a:pt x="151" y="333"/>
                  </a:cubicBezTo>
                  <a:cubicBezTo>
                    <a:pt x="146" y="341"/>
                    <a:pt x="149" y="353"/>
                    <a:pt x="153" y="362"/>
                  </a:cubicBezTo>
                  <a:cubicBezTo>
                    <a:pt x="152" y="362"/>
                    <a:pt x="151" y="362"/>
                    <a:pt x="150" y="362"/>
                  </a:cubicBezTo>
                  <a:cubicBezTo>
                    <a:pt x="150" y="365"/>
                    <a:pt x="153" y="364"/>
                    <a:pt x="152" y="367"/>
                  </a:cubicBezTo>
                  <a:cubicBezTo>
                    <a:pt x="149" y="366"/>
                    <a:pt x="152" y="370"/>
                    <a:pt x="150" y="370"/>
                  </a:cubicBezTo>
                  <a:cubicBezTo>
                    <a:pt x="137" y="368"/>
                    <a:pt x="125" y="380"/>
                    <a:pt x="122" y="391"/>
                  </a:cubicBezTo>
                  <a:cubicBezTo>
                    <a:pt x="119" y="389"/>
                    <a:pt x="115" y="394"/>
                    <a:pt x="111" y="395"/>
                  </a:cubicBezTo>
                  <a:cubicBezTo>
                    <a:pt x="111" y="398"/>
                    <a:pt x="110" y="401"/>
                    <a:pt x="109" y="403"/>
                  </a:cubicBezTo>
                  <a:cubicBezTo>
                    <a:pt x="104" y="403"/>
                    <a:pt x="102" y="407"/>
                    <a:pt x="102" y="409"/>
                  </a:cubicBezTo>
                  <a:cubicBezTo>
                    <a:pt x="98" y="409"/>
                    <a:pt x="95" y="409"/>
                    <a:pt x="94" y="405"/>
                  </a:cubicBezTo>
                  <a:cubicBezTo>
                    <a:pt x="94" y="407"/>
                    <a:pt x="91" y="406"/>
                    <a:pt x="90" y="405"/>
                  </a:cubicBezTo>
                  <a:cubicBezTo>
                    <a:pt x="89" y="410"/>
                    <a:pt x="94" y="410"/>
                    <a:pt x="93" y="415"/>
                  </a:cubicBezTo>
                  <a:cubicBezTo>
                    <a:pt x="85" y="416"/>
                    <a:pt x="80" y="411"/>
                    <a:pt x="74" y="417"/>
                  </a:cubicBezTo>
                  <a:cubicBezTo>
                    <a:pt x="74" y="420"/>
                    <a:pt x="78" y="419"/>
                    <a:pt x="74" y="421"/>
                  </a:cubicBezTo>
                  <a:cubicBezTo>
                    <a:pt x="80" y="424"/>
                    <a:pt x="90" y="425"/>
                    <a:pt x="91" y="435"/>
                  </a:cubicBezTo>
                  <a:cubicBezTo>
                    <a:pt x="94" y="435"/>
                    <a:pt x="95" y="436"/>
                    <a:pt x="95" y="438"/>
                  </a:cubicBezTo>
                  <a:cubicBezTo>
                    <a:pt x="93" y="444"/>
                    <a:pt x="95" y="455"/>
                    <a:pt x="91" y="460"/>
                  </a:cubicBezTo>
                  <a:cubicBezTo>
                    <a:pt x="81" y="457"/>
                    <a:pt x="67" y="459"/>
                    <a:pt x="56" y="456"/>
                  </a:cubicBezTo>
                  <a:cubicBezTo>
                    <a:pt x="54" y="460"/>
                    <a:pt x="47" y="458"/>
                    <a:pt x="47" y="464"/>
                  </a:cubicBezTo>
                  <a:cubicBezTo>
                    <a:pt x="54" y="472"/>
                    <a:pt x="49" y="486"/>
                    <a:pt x="46" y="497"/>
                  </a:cubicBezTo>
                  <a:cubicBezTo>
                    <a:pt x="47" y="498"/>
                    <a:pt x="48" y="499"/>
                    <a:pt x="50" y="500"/>
                  </a:cubicBezTo>
                  <a:cubicBezTo>
                    <a:pt x="50" y="502"/>
                    <a:pt x="48" y="507"/>
                    <a:pt x="50" y="510"/>
                  </a:cubicBezTo>
                  <a:cubicBezTo>
                    <a:pt x="55" y="509"/>
                    <a:pt x="56" y="509"/>
                    <a:pt x="62" y="508"/>
                  </a:cubicBezTo>
                  <a:cubicBezTo>
                    <a:pt x="65" y="511"/>
                    <a:pt x="65" y="517"/>
                    <a:pt x="71" y="516"/>
                  </a:cubicBezTo>
                  <a:cubicBezTo>
                    <a:pt x="74" y="510"/>
                    <a:pt x="83" y="512"/>
                    <a:pt x="90" y="511"/>
                  </a:cubicBezTo>
                  <a:cubicBezTo>
                    <a:pt x="92" y="508"/>
                    <a:pt x="94" y="505"/>
                    <a:pt x="99" y="505"/>
                  </a:cubicBezTo>
                  <a:cubicBezTo>
                    <a:pt x="98" y="500"/>
                    <a:pt x="101" y="498"/>
                    <a:pt x="104" y="497"/>
                  </a:cubicBezTo>
                  <a:cubicBezTo>
                    <a:pt x="104" y="493"/>
                    <a:pt x="101" y="493"/>
                    <a:pt x="101" y="490"/>
                  </a:cubicBezTo>
                  <a:cubicBezTo>
                    <a:pt x="106" y="481"/>
                    <a:pt x="112" y="478"/>
                    <a:pt x="122" y="473"/>
                  </a:cubicBezTo>
                  <a:cubicBezTo>
                    <a:pt x="122" y="469"/>
                    <a:pt x="120" y="467"/>
                    <a:pt x="120" y="464"/>
                  </a:cubicBezTo>
                  <a:cubicBezTo>
                    <a:pt x="123" y="456"/>
                    <a:pt x="131" y="464"/>
                    <a:pt x="136" y="464"/>
                  </a:cubicBezTo>
                  <a:cubicBezTo>
                    <a:pt x="144" y="463"/>
                    <a:pt x="146" y="455"/>
                    <a:pt x="155" y="452"/>
                  </a:cubicBezTo>
                  <a:cubicBezTo>
                    <a:pt x="164" y="460"/>
                    <a:pt x="166" y="475"/>
                    <a:pt x="181" y="478"/>
                  </a:cubicBezTo>
                  <a:cubicBezTo>
                    <a:pt x="182" y="480"/>
                    <a:pt x="183" y="482"/>
                    <a:pt x="185" y="483"/>
                  </a:cubicBezTo>
                  <a:cubicBezTo>
                    <a:pt x="185" y="482"/>
                    <a:pt x="186" y="483"/>
                    <a:pt x="188" y="483"/>
                  </a:cubicBezTo>
                  <a:cubicBezTo>
                    <a:pt x="188" y="484"/>
                    <a:pt x="187" y="484"/>
                    <a:pt x="187" y="486"/>
                  </a:cubicBezTo>
                  <a:cubicBezTo>
                    <a:pt x="198" y="487"/>
                    <a:pt x="192" y="496"/>
                    <a:pt x="193" y="503"/>
                  </a:cubicBezTo>
                  <a:cubicBezTo>
                    <a:pt x="199" y="503"/>
                    <a:pt x="198" y="495"/>
                    <a:pt x="203" y="493"/>
                  </a:cubicBezTo>
                  <a:cubicBezTo>
                    <a:pt x="201" y="493"/>
                    <a:pt x="203" y="491"/>
                    <a:pt x="203" y="490"/>
                  </a:cubicBezTo>
                  <a:cubicBezTo>
                    <a:pt x="202" y="489"/>
                    <a:pt x="199" y="489"/>
                    <a:pt x="199" y="487"/>
                  </a:cubicBezTo>
                  <a:cubicBezTo>
                    <a:pt x="200" y="486"/>
                    <a:pt x="200" y="485"/>
                    <a:pt x="202" y="484"/>
                  </a:cubicBezTo>
                  <a:cubicBezTo>
                    <a:pt x="205" y="485"/>
                    <a:pt x="206" y="489"/>
                    <a:pt x="209" y="490"/>
                  </a:cubicBezTo>
                  <a:cubicBezTo>
                    <a:pt x="213" y="482"/>
                    <a:pt x="203" y="477"/>
                    <a:pt x="196" y="475"/>
                  </a:cubicBezTo>
                  <a:cubicBezTo>
                    <a:pt x="197" y="474"/>
                    <a:pt x="198" y="473"/>
                    <a:pt x="197" y="471"/>
                  </a:cubicBezTo>
                  <a:cubicBezTo>
                    <a:pt x="186" y="474"/>
                    <a:pt x="186" y="463"/>
                    <a:pt x="183" y="459"/>
                  </a:cubicBezTo>
                  <a:cubicBezTo>
                    <a:pt x="179" y="453"/>
                    <a:pt x="172" y="453"/>
                    <a:pt x="174" y="444"/>
                  </a:cubicBezTo>
                  <a:cubicBezTo>
                    <a:pt x="176" y="444"/>
                    <a:pt x="177" y="443"/>
                    <a:pt x="180" y="443"/>
                  </a:cubicBezTo>
                  <a:cubicBezTo>
                    <a:pt x="180" y="446"/>
                    <a:pt x="181" y="449"/>
                    <a:pt x="183" y="449"/>
                  </a:cubicBezTo>
                  <a:cubicBezTo>
                    <a:pt x="185" y="449"/>
                    <a:pt x="184" y="445"/>
                    <a:pt x="187" y="446"/>
                  </a:cubicBezTo>
                  <a:cubicBezTo>
                    <a:pt x="186" y="465"/>
                    <a:pt x="219" y="462"/>
                    <a:pt x="213" y="483"/>
                  </a:cubicBezTo>
                  <a:cubicBezTo>
                    <a:pt x="217" y="490"/>
                    <a:pt x="224" y="496"/>
                    <a:pt x="225" y="504"/>
                  </a:cubicBezTo>
                  <a:cubicBezTo>
                    <a:pt x="229" y="504"/>
                    <a:pt x="230" y="501"/>
                    <a:pt x="233" y="501"/>
                  </a:cubicBezTo>
                  <a:cubicBezTo>
                    <a:pt x="235" y="502"/>
                    <a:pt x="238" y="504"/>
                    <a:pt x="241" y="505"/>
                  </a:cubicBezTo>
                  <a:cubicBezTo>
                    <a:pt x="245" y="499"/>
                    <a:pt x="238" y="496"/>
                    <a:pt x="235" y="494"/>
                  </a:cubicBezTo>
                  <a:cubicBezTo>
                    <a:pt x="237" y="494"/>
                    <a:pt x="238" y="493"/>
                    <a:pt x="238" y="492"/>
                  </a:cubicBezTo>
                  <a:cubicBezTo>
                    <a:pt x="236" y="489"/>
                    <a:pt x="234" y="488"/>
                    <a:pt x="234" y="484"/>
                  </a:cubicBezTo>
                  <a:cubicBezTo>
                    <a:pt x="236" y="485"/>
                    <a:pt x="236" y="489"/>
                    <a:pt x="239" y="488"/>
                  </a:cubicBezTo>
                  <a:cubicBezTo>
                    <a:pt x="241" y="487"/>
                    <a:pt x="243" y="486"/>
                    <a:pt x="245" y="485"/>
                  </a:cubicBezTo>
                  <a:cubicBezTo>
                    <a:pt x="244" y="484"/>
                    <a:pt x="242" y="483"/>
                    <a:pt x="242" y="481"/>
                  </a:cubicBezTo>
                  <a:cubicBezTo>
                    <a:pt x="247" y="481"/>
                    <a:pt x="251" y="480"/>
                    <a:pt x="253" y="483"/>
                  </a:cubicBezTo>
                  <a:cubicBezTo>
                    <a:pt x="253" y="487"/>
                    <a:pt x="252" y="488"/>
                    <a:pt x="252" y="491"/>
                  </a:cubicBezTo>
                  <a:cubicBezTo>
                    <a:pt x="254" y="492"/>
                    <a:pt x="256" y="492"/>
                    <a:pt x="256" y="495"/>
                  </a:cubicBezTo>
                  <a:cubicBezTo>
                    <a:pt x="255" y="497"/>
                    <a:pt x="253" y="498"/>
                    <a:pt x="253" y="501"/>
                  </a:cubicBezTo>
                  <a:cubicBezTo>
                    <a:pt x="258" y="502"/>
                    <a:pt x="259" y="507"/>
                    <a:pt x="259" y="510"/>
                  </a:cubicBezTo>
                  <a:cubicBezTo>
                    <a:pt x="263" y="509"/>
                    <a:pt x="263" y="512"/>
                    <a:pt x="263" y="513"/>
                  </a:cubicBezTo>
                  <a:cubicBezTo>
                    <a:pt x="266" y="514"/>
                    <a:pt x="265" y="511"/>
                    <a:pt x="268" y="511"/>
                  </a:cubicBezTo>
                  <a:cubicBezTo>
                    <a:pt x="269" y="513"/>
                    <a:pt x="272" y="514"/>
                    <a:pt x="272" y="516"/>
                  </a:cubicBezTo>
                  <a:cubicBezTo>
                    <a:pt x="276" y="517"/>
                    <a:pt x="276" y="515"/>
                    <a:pt x="279" y="516"/>
                  </a:cubicBezTo>
                  <a:cubicBezTo>
                    <a:pt x="281" y="515"/>
                    <a:pt x="280" y="511"/>
                    <a:pt x="282" y="511"/>
                  </a:cubicBezTo>
                  <a:cubicBezTo>
                    <a:pt x="288" y="516"/>
                    <a:pt x="298" y="520"/>
                    <a:pt x="303" y="512"/>
                  </a:cubicBezTo>
                  <a:cubicBezTo>
                    <a:pt x="304" y="513"/>
                    <a:pt x="307" y="513"/>
                    <a:pt x="308" y="515"/>
                  </a:cubicBezTo>
                  <a:cubicBezTo>
                    <a:pt x="312" y="526"/>
                    <a:pt x="304" y="539"/>
                    <a:pt x="299" y="549"/>
                  </a:cubicBezTo>
                  <a:cubicBezTo>
                    <a:pt x="294" y="549"/>
                    <a:pt x="290" y="551"/>
                    <a:pt x="286" y="547"/>
                  </a:cubicBezTo>
                  <a:cubicBezTo>
                    <a:pt x="278" y="546"/>
                    <a:pt x="275" y="549"/>
                    <a:pt x="271" y="551"/>
                  </a:cubicBezTo>
                  <a:cubicBezTo>
                    <a:pt x="263" y="549"/>
                    <a:pt x="258" y="546"/>
                    <a:pt x="248" y="547"/>
                  </a:cubicBezTo>
                  <a:cubicBezTo>
                    <a:pt x="248" y="545"/>
                    <a:pt x="248" y="544"/>
                    <a:pt x="247" y="544"/>
                  </a:cubicBezTo>
                  <a:cubicBezTo>
                    <a:pt x="235" y="542"/>
                    <a:pt x="226" y="532"/>
                    <a:pt x="217" y="543"/>
                  </a:cubicBezTo>
                  <a:cubicBezTo>
                    <a:pt x="218" y="550"/>
                    <a:pt x="218" y="553"/>
                    <a:pt x="212" y="555"/>
                  </a:cubicBezTo>
                  <a:cubicBezTo>
                    <a:pt x="207" y="548"/>
                    <a:pt x="191" y="551"/>
                    <a:pt x="190" y="540"/>
                  </a:cubicBezTo>
                  <a:cubicBezTo>
                    <a:pt x="183" y="537"/>
                    <a:pt x="170" y="540"/>
                    <a:pt x="167" y="532"/>
                  </a:cubicBezTo>
                  <a:cubicBezTo>
                    <a:pt x="163" y="533"/>
                    <a:pt x="163" y="532"/>
                    <a:pt x="161" y="530"/>
                  </a:cubicBezTo>
                  <a:cubicBezTo>
                    <a:pt x="162" y="525"/>
                    <a:pt x="168" y="525"/>
                    <a:pt x="167" y="519"/>
                  </a:cubicBezTo>
                  <a:cubicBezTo>
                    <a:pt x="167" y="517"/>
                    <a:pt x="163" y="518"/>
                    <a:pt x="164" y="515"/>
                  </a:cubicBezTo>
                  <a:cubicBezTo>
                    <a:pt x="164" y="512"/>
                    <a:pt x="167" y="511"/>
                    <a:pt x="167" y="508"/>
                  </a:cubicBezTo>
                  <a:cubicBezTo>
                    <a:pt x="165" y="506"/>
                    <a:pt x="164" y="509"/>
                    <a:pt x="162" y="510"/>
                  </a:cubicBezTo>
                  <a:cubicBezTo>
                    <a:pt x="162" y="507"/>
                    <a:pt x="160" y="506"/>
                    <a:pt x="158" y="506"/>
                  </a:cubicBezTo>
                  <a:cubicBezTo>
                    <a:pt x="151" y="509"/>
                    <a:pt x="145" y="509"/>
                    <a:pt x="138" y="507"/>
                  </a:cubicBezTo>
                  <a:cubicBezTo>
                    <a:pt x="137" y="508"/>
                    <a:pt x="136" y="510"/>
                    <a:pt x="133" y="510"/>
                  </a:cubicBezTo>
                  <a:cubicBezTo>
                    <a:pt x="123" y="508"/>
                    <a:pt x="109" y="509"/>
                    <a:pt x="101" y="516"/>
                  </a:cubicBezTo>
                  <a:cubicBezTo>
                    <a:pt x="97" y="514"/>
                    <a:pt x="93" y="520"/>
                    <a:pt x="90" y="521"/>
                  </a:cubicBezTo>
                  <a:cubicBezTo>
                    <a:pt x="82" y="519"/>
                    <a:pt x="75" y="523"/>
                    <a:pt x="69" y="517"/>
                  </a:cubicBezTo>
                  <a:cubicBezTo>
                    <a:pt x="64" y="520"/>
                    <a:pt x="65" y="529"/>
                    <a:pt x="60" y="531"/>
                  </a:cubicBezTo>
                  <a:cubicBezTo>
                    <a:pt x="50" y="533"/>
                    <a:pt x="47" y="542"/>
                    <a:pt x="44" y="550"/>
                  </a:cubicBezTo>
                  <a:cubicBezTo>
                    <a:pt x="44" y="553"/>
                    <a:pt x="46" y="554"/>
                    <a:pt x="46" y="557"/>
                  </a:cubicBezTo>
                  <a:cubicBezTo>
                    <a:pt x="41" y="563"/>
                    <a:pt x="36" y="569"/>
                    <a:pt x="27" y="571"/>
                  </a:cubicBezTo>
                  <a:cubicBezTo>
                    <a:pt x="25" y="580"/>
                    <a:pt x="15" y="582"/>
                    <a:pt x="15" y="593"/>
                  </a:cubicBezTo>
                  <a:cubicBezTo>
                    <a:pt x="9" y="599"/>
                    <a:pt x="2" y="608"/>
                    <a:pt x="4" y="618"/>
                  </a:cubicBezTo>
                  <a:cubicBezTo>
                    <a:pt x="4" y="617"/>
                    <a:pt x="4" y="616"/>
                    <a:pt x="5" y="616"/>
                  </a:cubicBezTo>
                  <a:cubicBezTo>
                    <a:pt x="10" y="627"/>
                    <a:pt x="10" y="645"/>
                    <a:pt x="0" y="653"/>
                  </a:cubicBezTo>
                  <a:cubicBezTo>
                    <a:pt x="4" y="654"/>
                    <a:pt x="5" y="658"/>
                    <a:pt x="6" y="661"/>
                  </a:cubicBezTo>
                  <a:cubicBezTo>
                    <a:pt x="3" y="660"/>
                    <a:pt x="5" y="666"/>
                    <a:pt x="5" y="668"/>
                  </a:cubicBezTo>
                  <a:cubicBezTo>
                    <a:pt x="8" y="669"/>
                    <a:pt x="9" y="672"/>
                    <a:pt x="14" y="671"/>
                  </a:cubicBezTo>
                  <a:cubicBezTo>
                    <a:pt x="13" y="672"/>
                    <a:pt x="11" y="672"/>
                    <a:pt x="12" y="675"/>
                  </a:cubicBezTo>
                  <a:cubicBezTo>
                    <a:pt x="17" y="678"/>
                    <a:pt x="21" y="682"/>
                    <a:pt x="25" y="687"/>
                  </a:cubicBezTo>
                  <a:cubicBezTo>
                    <a:pt x="26" y="691"/>
                    <a:pt x="25" y="690"/>
                    <a:pt x="26" y="694"/>
                  </a:cubicBezTo>
                  <a:cubicBezTo>
                    <a:pt x="37" y="700"/>
                    <a:pt x="46" y="710"/>
                    <a:pt x="59" y="715"/>
                  </a:cubicBezTo>
                  <a:cubicBezTo>
                    <a:pt x="66" y="710"/>
                    <a:pt x="81" y="707"/>
                    <a:pt x="90" y="713"/>
                  </a:cubicBezTo>
                  <a:cubicBezTo>
                    <a:pt x="100" y="708"/>
                    <a:pt x="112" y="704"/>
                    <a:pt x="125" y="702"/>
                  </a:cubicBezTo>
                  <a:cubicBezTo>
                    <a:pt x="129" y="705"/>
                    <a:pt x="134" y="706"/>
                    <a:pt x="133" y="713"/>
                  </a:cubicBezTo>
                  <a:cubicBezTo>
                    <a:pt x="138" y="716"/>
                    <a:pt x="147" y="715"/>
                    <a:pt x="151" y="713"/>
                  </a:cubicBezTo>
                  <a:cubicBezTo>
                    <a:pt x="153" y="715"/>
                    <a:pt x="155" y="717"/>
                    <a:pt x="158" y="718"/>
                  </a:cubicBezTo>
                  <a:cubicBezTo>
                    <a:pt x="157" y="719"/>
                    <a:pt x="160" y="724"/>
                    <a:pt x="159" y="728"/>
                  </a:cubicBezTo>
                  <a:cubicBezTo>
                    <a:pt x="161" y="728"/>
                    <a:pt x="164" y="728"/>
                    <a:pt x="166" y="728"/>
                  </a:cubicBezTo>
                  <a:cubicBezTo>
                    <a:pt x="167" y="729"/>
                    <a:pt x="167" y="732"/>
                    <a:pt x="167" y="734"/>
                  </a:cubicBezTo>
                  <a:cubicBezTo>
                    <a:pt x="164" y="734"/>
                    <a:pt x="159" y="733"/>
                    <a:pt x="157" y="735"/>
                  </a:cubicBezTo>
                  <a:cubicBezTo>
                    <a:pt x="157" y="736"/>
                    <a:pt x="156" y="736"/>
                    <a:pt x="155" y="737"/>
                  </a:cubicBezTo>
                  <a:cubicBezTo>
                    <a:pt x="156" y="738"/>
                    <a:pt x="157" y="738"/>
                    <a:pt x="158" y="739"/>
                  </a:cubicBezTo>
                  <a:cubicBezTo>
                    <a:pt x="155" y="740"/>
                    <a:pt x="155" y="744"/>
                    <a:pt x="153" y="746"/>
                  </a:cubicBezTo>
                  <a:cubicBezTo>
                    <a:pt x="157" y="748"/>
                    <a:pt x="154" y="750"/>
                    <a:pt x="155" y="752"/>
                  </a:cubicBezTo>
                  <a:cubicBezTo>
                    <a:pt x="156" y="754"/>
                    <a:pt x="158" y="754"/>
                    <a:pt x="160" y="755"/>
                  </a:cubicBezTo>
                  <a:cubicBezTo>
                    <a:pt x="163" y="758"/>
                    <a:pt x="167" y="763"/>
                    <a:pt x="169" y="766"/>
                  </a:cubicBezTo>
                  <a:cubicBezTo>
                    <a:pt x="172" y="770"/>
                    <a:pt x="171" y="773"/>
                    <a:pt x="173" y="776"/>
                  </a:cubicBezTo>
                  <a:cubicBezTo>
                    <a:pt x="175" y="781"/>
                    <a:pt x="179" y="784"/>
                    <a:pt x="179" y="790"/>
                  </a:cubicBezTo>
                  <a:cubicBezTo>
                    <a:pt x="180" y="793"/>
                    <a:pt x="177" y="792"/>
                    <a:pt x="178" y="795"/>
                  </a:cubicBezTo>
                  <a:cubicBezTo>
                    <a:pt x="189" y="808"/>
                    <a:pt x="172" y="814"/>
                    <a:pt x="173" y="829"/>
                  </a:cubicBezTo>
                  <a:cubicBezTo>
                    <a:pt x="171" y="831"/>
                    <a:pt x="170" y="832"/>
                    <a:pt x="169" y="835"/>
                  </a:cubicBezTo>
                  <a:cubicBezTo>
                    <a:pt x="169" y="854"/>
                    <a:pt x="180" y="862"/>
                    <a:pt x="186" y="875"/>
                  </a:cubicBezTo>
                  <a:cubicBezTo>
                    <a:pt x="183" y="901"/>
                    <a:pt x="201" y="917"/>
                    <a:pt x="207" y="940"/>
                  </a:cubicBezTo>
                  <a:cubicBezTo>
                    <a:pt x="208" y="942"/>
                    <a:pt x="204" y="941"/>
                    <a:pt x="205" y="943"/>
                  </a:cubicBezTo>
                  <a:cubicBezTo>
                    <a:pt x="207" y="946"/>
                    <a:pt x="209" y="948"/>
                    <a:pt x="207" y="952"/>
                  </a:cubicBezTo>
                  <a:cubicBezTo>
                    <a:pt x="212" y="954"/>
                    <a:pt x="213" y="954"/>
                    <a:pt x="216" y="957"/>
                  </a:cubicBezTo>
                  <a:cubicBezTo>
                    <a:pt x="225" y="954"/>
                    <a:pt x="237" y="949"/>
                    <a:pt x="244" y="953"/>
                  </a:cubicBezTo>
                  <a:cubicBezTo>
                    <a:pt x="248" y="950"/>
                    <a:pt x="252" y="952"/>
                    <a:pt x="257" y="950"/>
                  </a:cubicBezTo>
                  <a:cubicBezTo>
                    <a:pt x="272" y="944"/>
                    <a:pt x="278" y="924"/>
                    <a:pt x="291" y="915"/>
                  </a:cubicBezTo>
                  <a:cubicBezTo>
                    <a:pt x="291" y="910"/>
                    <a:pt x="294" y="904"/>
                    <a:pt x="294" y="899"/>
                  </a:cubicBezTo>
                  <a:cubicBezTo>
                    <a:pt x="294" y="897"/>
                    <a:pt x="291" y="898"/>
                    <a:pt x="291" y="896"/>
                  </a:cubicBezTo>
                  <a:cubicBezTo>
                    <a:pt x="296" y="891"/>
                    <a:pt x="305" y="890"/>
                    <a:pt x="309" y="885"/>
                  </a:cubicBezTo>
                  <a:cubicBezTo>
                    <a:pt x="309" y="875"/>
                    <a:pt x="307" y="867"/>
                    <a:pt x="304" y="860"/>
                  </a:cubicBezTo>
                  <a:cubicBezTo>
                    <a:pt x="308" y="856"/>
                    <a:pt x="312" y="849"/>
                    <a:pt x="319" y="844"/>
                  </a:cubicBezTo>
                  <a:cubicBezTo>
                    <a:pt x="327" y="840"/>
                    <a:pt x="335" y="838"/>
                    <a:pt x="338" y="831"/>
                  </a:cubicBezTo>
                  <a:cubicBezTo>
                    <a:pt x="342" y="823"/>
                    <a:pt x="335" y="816"/>
                    <a:pt x="337" y="807"/>
                  </a:cubicBezTo>
                  <a:cubicBezTo>
                    <a:pt x="337" y="805"/>
                    <a:pt x="339" y="804"/>
                    <a:pt x="338" y="802"/>
                  </a:cubicBezTo>
                  <a:cubicBezTo>
                    <a:pt x="334" y="799"/>
                    <a:pt x="331" y="796"/>
                    <a:pt x="331" y="789"/>
                  </a:cubicBezTo>
                  <a:cubicBezTo>
                    <a:pt x="331" y="787"/>
                    <a:pt x="333" y="782"/>
                    <a:pt x="333" y="781"/>
                  </a:cubicBezTo>
                  <a:cubicBezTo>
                    <a:pt x="332" y="778"/>
                    <a:pt x="329" y="778"/>
                    <a:pt x="329" y="775"/>
                  </a:cubicBezTo>
                  <a:cubicBezTo>
                    <a:pt x="328" y="770"/>
                    <a:pt x="331" y="769"/>
                    <a:pt x="333" y="767"/>
                  </a:cubicBezTo>
                  <a:cubicBezTo>
                    <a:pt x="338" y="759"/>
                    <a:pt x="337" y="754"/>
                    <a:pt x="344" y="752"/>
                  </a:cubicBezTo>
                  <a:cubicBezTo>
                    <a:pt x="347" y="738"/>
                    <a:pt x="362" y="735"/>
                    <a:pt x="371" y="726"/>
                  </a:cubicBezTo>
                  <a:cubicBezTo>
                    <a:pt x="380" y="718"/>
                    <a:pt x="386" y="704"/>
                    <a:pt x="392" y="693"/>
                  </a:cubicBezTo>
                  <a:cubicBezTo>
                    <a:pt x="396" y="686"/>
                    <a:pt x="402" y="678"/>
                    <a:pt x="399" y="670"/>
                  </a:cubicBezTo>
                  <a:cubicBezTo>
                    <a:pt x="385" y="675"/>
                    <a:pt x="374" y="675"/>
                    <a:pt x="359" y="679"/>
                  </a:cubicBezTo>
                  <a:cubicBezTo>
                    <a:pt x="357" y="675"/>
                    <a:pt x="355" y="673"/>
                    <a:pt x="351" y="671"/>
                  </a:cubicBezTo>
                  <a:cubicBezTo>
                    <a:pt x="352" y="670"/>
                    <a:pt x="355" y="671"/>
                    <a:pt x="355" y="668"/>
                  </a:cubicBezTo>
                  <a:cubicBezTo>
                    <a:pt x="353" y="664"/>
                    <a:pt x="348" y="664"/>
                    <a:pt x="347" y="658"/>
                  </a:cubicBezTo>
                  <a:cubicBezTo>
                    <a:pt x="341" y="658"/>
                    <a:pt x="337" y="647"/>
                    <a:pt x="333" y="650"/>
                  </a:cubicBezTo>
                  <a:cubicBezTo>
                    <a:pt x="329" y="641"/>
                    <a:pt x="328" y="631"/>
                    <a:pt x="319" y="627"/>
                  </a:cubicBezTo>
                  <a:cubicBezTo>
                    <a:pt x="319" y="616"/>
                    <a:pt x="317" y="606"/>
                    <a:pt x="310" y="602"/>
                  </a:cubicBezTo>
                  <a:cubicBezTo>
                    <a:pt x="308" y="600"/>
                    <a:pt x="309" y="598"/>
                    <a:pt x="310" y="596"/>
                  </a:cubicBezTo>
                  <a:cubicBezTo>
                    <a:pt x="301" y="587"/>
                    <a:pt x="297" y="572"/>
                    <a:pt x="291" y="559"/>
                  </a:cubicBezTo>
                  <a:cubicBezTo>
                    <a:pt x="295" y="563"/>
                    <a:pt x="295" y="571"/>
                    <a:pt x="301" y="572"/>
                  </a:cubicBezTo>
                  <a:cubicBezTo>
                    <a:pt x="302" y="572"/>
                    <a:pt x="301" y="569"/>
                    <a:pt x="303" y="569"/>
                  </a:cubicBezTo>
                  <a:cubicBezTo>
                    <a:pt x="309" y="576"/>
                    <a:pt x="317" y="583"/>
                    <a:pt x="317" y="593"/>
                  </a:cubicBezTo>
                  <a:cubicBezTo>
                    <a:pt x="328" y="596"/>
                    <a:pt x="325" y="605"/>
                    <a:pt x="329" y="614"/>
                  </a:cubicBezTo>
                  <a:cubicBezTo>
                    <a:pt x="330" y="619"/>
                    <a:pt x="335" y="620"/>
                    <a:pt x="338" y="624"/>
                  </a:cubicBezTo>
                  <a:cubicBezTo>
                    <a:pt x="340" y="626"/>
                    <a:pt x="340" y="630"/>
                    <a:pt x="342" y="633"/>
                  </a:cubicBezTo>
                  <a:cubicBezTo>
                    <a:pt x="345" y="638"/>
                    <a:pt x="349" y="640"/>
                    <a:pt x="350" y="644"/>
                  </a:cubicBezTo>
                  <a:cubicBezTo>
                    <a:pt x="352" y="651"/>
                    <a:pt x="351" y="658"/>
                    <a:pt x="353" y="665"/>
                  </a:cubicBezTo>
                  <a:cubicBezTo>
                    <a:pt x="358" y="669"/>
                    <a:pt x="364" y="665"/>
                    <a:pt x="369" y="662"/>
                  </a:cubicBezTo>
                  <a:cubicBezTo>
                    <a:pt x="377" y="663"/>
                    <a:pt x="378" y="657"/>
                    <a:pt x="385" y="658"/>
                  </a:cubicBezTo>
                  <a:cubicBezTo>
                    <a:pt x="389" y="653"/>
                    <a:pt x="397" y="653"/>
                    <a:pt x="404" y="650"/>
                  </a:cubicBezTo>
                  <a:cubicBezTo>
                    <a:pt x="406" y="642"/>
                    <a:pt x="416" y="640"/>
                    <a:pt x="423" y="639"/>
                  </a:cubicBezTo>
                  <a:cubicBezTo>
                    <a:pt x="424" y="638"/>
                    <a:pt x="422" y="635"/>
                    <a:pt x="424" y="635"/>
                  </a:cubicBezTo>
                  <a:cubicBezTo>
                    <a:pt x="430" y="636"/>
                    <a:pt x="430" y="627"/>
                    <a:pt x="438" y="628"/>
                  </a:cubicBezTo>
                  <a:cubicBezTo>
                    <a:pt x="437" y="625"/>
                    <a:pt x="438" y="623"/>
                    <a:pt x="438" y="619"/>
                  </a:cubicBezTo>
                  <a:cubicBezTo>
                    <a:pt x="445" y="618"/>
                    <a:pt x="447" y="612"/>
                    <a:pt x="450" y="606"/>
                  </a:cubicBezTo>
                  <a:cubicBezTo>
                    <a:pt x="443" y="598"/>
                    <a:pt x="426" y="597"/>
                    <a:pt x="429" y="582"/>
                  </a:cubicBezTo>
                  <a:cubicBezTo>
                    <a:pt x="422" y="588"/>
                    <a:pt x="419" y="599"/>
                    <a:pt x="402" y="596"/>
                  </a:cubicBezTo>
                  <a:cubicBezTo>
                    <a:pt x="397" y="593"/>
                    <a:pt x="395" y="588"/>
                    <a:pt x="393" y="582"/>
                  </a:cubicBezTo>
                  <a:cubicBezTo>
                    <a:pt x="394" y="581"/>
                    <a:pt x="394" y="579"/>
                    <a:pt x="394" y="577"/>
                  </a:cubicBezTo>
                  <a:cubicBezTo>
                    <a:pt x="386" y="574"/>
                    <a:pt x="383" y="566"/>
                    <a:pt x="381" y="558"/>
                  </a:cubicBezTo>
                  <a:cubicBezTo>
                    <a:pt x="385" y="558"/>
                    <a:pt x="386" y="557"/>
                    <a:pt x="387" y="555"/>
                  </a:cubicBezTo>
                  <a:cubicBezTo>
                    <a:pt x="395" y="558"/>
                    <a:pt x="397" y="566"/>
                    <a:pt x="401" y="572"/>
                  </a:cubicBezTo>
                  <a:cubicBezTo>
                    <a:pt x="408" y="574"/>
                    <a:pt x="412" y="580"/>
                    <a:pt x="420" y="582"/>
                  </a:cubicBezTo>
                  <a:cubicBezTo>
                    <a:pt x="422" y="579"/>
                    <a:pt x="427" y="575"/>
                    <a:pt x="432" y="577"/>
                  </a:cubicBezTo>
                  <a:cubicBezTo>
                    <a:pt x="430" y="587"/>
                    <a:pt x="440" y="585"/>
                    <a:pt x="444" y="589"/>
                  </a:cubicBezTo>
                  <a:cubicBezTo>
                    <a:pt x="458" y="589"/>
                    <a:pt x="474" y="591"/>
                    <a:pt x="488" y="587"/>
                  </a:cubicBezTo>
                  <a:cubicBezTo>
                    <a:pt x="492" y="596"/>
                    <a:pt x="497" y="604"/>
                    <a:pt x="509" y="605"/>
                  </a:cubicBezTo>
                  <a:cubicBezTo>
                    <a:pt x="507" y="607"/>
                    <a:pt x="502" y="605"/>
                    <a:pt x="500" y="607"/>
                  </a:cubicBezTo>
                  <a:cubicBezTo>
                    <a:pt x="503" y="617"/>
                    <a:pt x="522" y="623"/>
                    <a:pt x="523" y="609"/>
                  </a:cubicBezTo>
                  <a:cubicBezTo>
                    <a:pt x="523" y="613"/>
                    <a:pt x="523" y="616"/>
                    <a:pt x="526" y="617"/>
                  </a:cubicBezTo>
                  <a:cubicBezTo>
                    <a:pt x="524" y="618"/>
                    <a:pt x="523" y="620"/>
                    <a:pt x="523" y="622"/>
                  </a:cubicBezTo>
                  <a:cubicBezTo>
                    <a:pt x="524" y="642"/>
                    <a:pt x="533" y="653"/>
                    <a:pt x="537" y="670"/>
                  </a:cubicBezTo>
                  <a:cubicBezTo>
                    <a:pt x="546" y="674"/>
                    <a:pt x="542" y="691"/>
                    <a:pt x="553" y="694"/>
                  </a:cubicBezTo>
                  <a:cubicBezTo>
                    <a:pt x="557" y="691"/>
                    <a:pt x="558" y="686"/>
                    <a:pt x="563" y="685"/>
                  </a:cubicBezTo>
                  <a:cubicBezTo>
                    <a:pt x="560" y="684"/>
                    <a:pt x="563" y="679"/>
                    <a:pt x="567" y="680"/>
                  </a:cubicBezTo>
                  <a:cubicBezTo>
                    <a:pt x="563" y="675"/>
                    <a:pt x="569" y="668"/>
                    <a:pt x="569" y="662"/>
                  </a:cubicBezTo>
                  <a:cubicBezTo>
                    <a:pt x="570" y="657"/>
                    <a:pt x="564" y="646"/>
                    <a:pt x="573" y="648"/>
                  </a:cubicBezTo>
                  <a:cubicBezTo>
                    <a:pt x="573" y="644"/>
                    <a:pt x="578" y="645"/>
                    <a:pt x="580" y="643"/>
                  </a:cubicBezTo>
                  <a:cubicBezTo>
                    <a:pt x="584" y="635"/>
                    <a:pt x="594" y="632"/>
                    <a:pt x="598" y="624"/>
                  </a:cubicBezTo>
                  <a:cubicBezTo>
                    <a:pt x="604" y="624"/>
                    <a:pt x="608" y="619"/>
                    <a:pt x="607" y="614"/>
                  </a:cubicBezTo>
                  <a:cubicBezTo>
                    <a:pt x="612" y="611"/>
                    <a:pt x="614" y="612"/>
                    <a:pt x="619" y="613"/>
                  </a:cubicBezTo>
                  <a:cubicBezTo>
                    <a:pt x="622" y="611"/>
                    <a:pt x="624" y="609"/>
                    <a:pt x="626" y="611"/>
                  </a:cubicBezTo>
                  <a:cubicBezTo>
                    <a:pt x="628" y="609"/>
                    <a:pt x="629" y="608"/>
                    <a:pt x="629" y="605"/>
                  </a:cubicBezTo>
                  <a:cubicBezTo>
                    <a:pt x="636" y="605"/>
                    <a:pt x="634" y="613"/>
                    <a:pt x="637" y="617"/>
                  </a:cubicBezTo>
                  <a:cubicBezTo>
                    <a:pt x="639" y="621"/>
                    <a:pt x="643" y="621"/>
                    <a:pt x="646" y="624"/>
                  </a:cubicBezTo>
                  <a:cubicBezTo>
                    <a:pt x="646" y="626"/>
                    <a:pt x="644" y="626"/>
                    <a:pt x="644" y="627"/>
                  </a:cubicBezTo>
                  <a:cubicBezTo>
                    <a:pt x="652" y="628"/>
                    <a:pt x="650" y="640"/>
                    <a:pt x="648" y="647"/>
                  </a:cubicBezTo>
                  <a:cubicBezTo>
                    <a:pt x="652" y="644"/>
                    <a:pt x="652" y="647"/>
                    <a:pt x="656" y="648"/>
                  </a:cubicBezTo>
                  <a:cubicBezTo>
                    <a:pt x="658" y="644"/>
                    <a:pt x="664" y="644"/>
                    <a:pt x="665" y="638"/>
                  </a:cubicBezTo>
                  <a:cubicBezTo>
                    <a:pt x="667" y="647"/>
                    <a:pt x="672" y="656"/>
                    <a:pt x="674" y="665"/>
                  </a:cubicBezTo>
                  <a:cubicBezTo>
                    <a:pt x="676" y="675"/>
                    <a:pt x="671" y="683"/>
                    <a:pt x="671" y="693"/>
                  </a:cubicBezTo>
                  <a:cubicBezTo>
                    <a:pt x="682" y="696"/>
                    <a:pt x="685" y="713"/>
                    <a:pt x="690" y="725"/>
                  </a:cubicBezTo>
                  <a:cubicBezTo>
                    <a:pt x="696" y="727"/>
                    <a:pt x="698" y="733"/>
                    <a:pt x="707" y="732"/>
                  </a:cubicBezTo>
                  <a:cubicBezTo>
                    <a:pt x="700" y="720"/>
                    <a:pt x="704" y="701"/>
                    <a:pt x="686" y="699"/>
                  </a:cubicBezTo>
                  <a:cubicBezTo>
                    <a:pt x="685" y="694"/>
                    <a:pt x="684" y="690"/>
                    <a:pt x="682" y="685"/>
                  </a:cubicBezTo>
                  <a:cubicBezTo>
                    <a:pt x="681" y="683"/>
                    <a:pt x="679" y="687"/>
                    <a:pt x="678" y="685"/>
                  </a:cubicBezTo>
                  <a:cubicBezTo>
                    <a:pt x="678" y="678"/>
                    <a:pt x="680" y="674"/>
                    <a:pt x="683" y="670"/>
                  </a:cubicBezTo>
                  <a:cubicBezTo>
                    <a:pt x="683" y="666"/>
                    <a:pt x="681" y="661"/>
                    <a:pt x="687" y="661"/>
                  </a:cubicBezTo>
                  <a:cubicBezTo>
                    <a:pt x="687" y="663"/>
                    <a:pt x="686" y="664"/>
                    <a:pt x="686" y="666"/>
                  </a:cubicBezTo>
                  <a:cubicBezTo>
                    <a:pt x="693" y="667"/>
                    <a:pt x="699" y="668"/>
                    <a:pt x="699" y="676"/>
                  </a:cubicBezTo>
                  <a:cubicBezTo>
                    <a:pt x="702" y="676"/>
                    <a:pt x="703" y="675"/>
                    <a:pt x="703" y="679"/>
                  </a:cubicBezTo>
                  <a:cubicBezTo>
                    <a:pt x="706" y="679"/>
                    <a:pt x="707" y="679"/>
                    <a:pt x="710" y="681"/>
                  </a:cubicBezTo>
                  <a:cubicBezTo>
                    <a:pt x="711" y="683"/>
                    <a:pt x="710" y="688"/>
                    <a:pt x="709" y="691"/>
                  </a:cubicBezTo>
                  <a:cubicBezTo>
                    <a:pt x="715" y="688"/>
                    <a:pt x="721" y="685"/>
                    <a:pt x="722" y="679"/>
                  </a:cubicBezTo>
                  <a:cubicBezTo>
                    <a:pt x="724" y="679"/>
                    <a:pt x="724" y="680"/>
                    <a:pt x="726" y="680"/>
                  </a:cubicBezTo>
                  <a:cubicBezTo>
                    <a:pt x="728" y="676"/>
                    <a:pt x="733" y="676"/>
                    <a:pt x="736" y="672"/>
                  </a:cubicBezTo>
                  <a:cubicBezTo>
                    <a:pt x="735" y="668"/>
                    <a:pt x="736" y="666"/>
                    <a:pt x="737" y="663"/>
                  </a:cubicBezTo>
                  <a:cubicBezTo>
                    <a:pt x="736" y="645"/>
                    <a:pt x="721" y="641"/>
                    <a:pt x="715" y="627"/>
                  </a:cubicBezTo>
                  <a:cubicBezTo>
                    <a:pt x="720" y="619"/>
                    <a:pt x="729" y="609"/>
                    <a:pt x="738" y="613"/>
                  </a:cubicBezTo>
                  <a:cubicBezTo>
                    <a:pt x="737" y="616"/>
                    <a:pt x="737" y="621"/>
                    <a:pt x="742" y="620"/>
                  </a:cubicBezTo>
                  <a:cubicBezTo>
                    <a:pt x="744" y="618"/>
                    <a:pt x="740" y="616"/>
                    <a:pt x="742" y="614"/>
                  </a:cubicBezTo>
                  <a:cubicBezTo>
                    <a:pt x="749" y="612"/>
                    <a:pt x="759" y="613"/>
                    <a:pt x="761" y="605"/>
                  </a:cubicBezTo>
                  <a:cubicBezTo>
                    <a:pt x="771" y="607"/>
                    <a:pt x="782" y="603"/>
                    <a:pt x="787" y="593"/>
                  </a:cubicBezTo>
                  <a:cubicBezTo>
                    <a:pt x="798" y="591"/>
                    <a:pt x="796" y="574"/>
                    <a:pt x="807" y="569"/>
                  </a:cubicBezTo>
                  <a:cubicBezTo>
                    <a:pt x="807" y="563"/>
                    <a:pt x="808" y="562"/>
                    <a:pt x="809" y="558"/>
                  </a:cubicBezTo>
                  <a:cubicBezTo>
                    <a:pt x="806" y="558"/>
                    <a:pt x="805" y="555"/>
                    <a:pt x="803" y="554"/>
                  </a:cubicBezTo>
                  <a:cubicBezTo>
                    <a:pt x="805" y="554"/>
                    <a:pt x="806" y="553"/>
                    <a:pt x="808" y="553"/>
                  </a:cubicBezTo>
                  <a:cubicBezTo>
                    <a:pt x="808" y="548"/>
                    <a:pt x="806" y="548"/>
                    <a:pt x="808" y="545"/>
                  </a:cubicBezTo>
                  <a:cubicBezTo>
                    <a:pt x="802" y="539"/>
                    <a:pt x="800" y="529"/>
                    <a:pt x="793" y="523"/>
                  </a:cubicBezTo>
                  <a:cubicBezTo>
                    <a:pt x="795" y="520"/>
                    <a:pt x="798" y="519"/>
                    <a:pt x="799" y="515"/>
                  </a:cubicBezTo>
                  <a:cubicBezTo>
                    <a:pt x="799" y="516"/>
                    <a:pt x="799" y="517"/>
                    <a:pt x="801" y="516"/>
                  </a:cubicBezTo>
                  <a:cubicBezTo>
                    <a:pt x="802" y="511"/>
                    <a:pt x="807" y="509"/>
                    <a:pt x="812" y="511"/>
                  </a:cubicBezTo>
                  <a:cubicBezTo>
                    <a:pt x="812" y="508"/>
                    <a:pt x="813" y="508"/>
                    <a:pt x="813" y="506"/>
                  </a:cubicBezTo>
                  <a:cubicBezTo>
                    <a:pt x="807" y="507"/>
                    <a:pt x="805" y="504"/>
                    <a:pt x="802" y="502"/>
                  </a:cubicBezTo>
                  <a:cubicBezTo>
                    <a:pt x="798" y="504"/>
                    <a:pt x="797" y="508"/>
                    <a:pt x="793" y="507"/>
                  </a:cubicBezTo>
                  <a:cubicBezTo>
                    <a:pt x="790" y="505"/>
                    <a:pt x="794" y="503"/>
                    <a:pt x="792" y="501"/>
                  </a:cubicBezTo>
                  <a:cubicBezTo>
                    <a:pt x="787" y="501"/>
                    <a:pt x="782" y="497"/>
                    <a:pt x="786" y="493"/>
                  </a:cubicBezTo>
                  <a:cubicBezTo>
                    <a:pt x="794" y="496"/>
                    <a:pt x="799" y="483"/>
                    <a:pt x="806" y="480"/>
                  </a:cubicBezTo>
                  <a:cubicBezTo>
                    <a:pt x="808" y="481"/>
                    <a:pt x="810" y="482"/>
                    <a:pt x="811" y="483"/>
                  </a:cubicBezTo>
                  <a:cubicBezTo>
                    <a:pt x="805" y="487"/>
                    <a:pt x="804" y="493"/>
                    <a:pt x="806" y="497"/>
                  </a:cubicBezTo>
                  <a:cubicBezTo>
                    <a:pt x="810" y="491"/>
                    <a:pt x="822" y="485"/>
                    <a:pt x="829" y="492"/>
                  </a:cubicBezTo>
                  <a:cubicBezTo>
                    <a:pt x="829" y="497"/>
                    <a:pt x="827" y="496"/>
                    <a:pt x="826" y="501"/>
                  </a:cubicBezTo>
                  <a:cubicBezTo>
                    <a:pt x="826" y="503"/>
                    <a:pt x="829" y="504"/>
                    <a:pt x="830" y="506"/>
                  </a:cubicBezTo>
                  <a:cubicBezTo>
                    <a:pt x="831" y="505"/>
                    <a:pt x="830" y="503"/>
                    <a:pt x="832" y="503"/>
                  </a:cubicBezTo>
                  <a:cubicBezTo>
                    <a:pt x="833" y="507"/>
                    <a:pt x="837" y="503"/>
                    <a:pt x="838" y="509"/>
                  </a:cubicBezTo>
                  <a:cubicBezTo>
                    <a:pt x="835" y="508"/>
                    <a:pt x="834" y="508"/>
                    <a:pt x="833" y="511"/>
                  </a:cubicBezTo>
                  <a:cubicBezTo>
                    <a:pt x="840" y="514"/>
                    <a:pt x="831" y="523"/>
                    <a:pt x="836" y="529"/>
                  </a:cubicBezTo>
                  <a:cubicBezTo>
                    <a:pt x="841" y="522"/>
                    <a:pt x="853" y="527"/>
                    <a:pt x="854" y="516"/>
                  </a:cubicBezTo>
                  <a:cubicBezTo>
                    <a:pt x="851" y="515"/>
                    <a:pt x="854" y="509"/>
                    <a:pt x="853" y="507"/>
                  </a:cubicBezTo>
                  <a:cubicBezTo>
                    <a:pt x="850" y="501"/>
                    <a:pt x="845" y="497"/>
                    <a:pt x="842" y="491"/>
                  </a:cubicBezTo>
                  <a:cubicBezTo>
                    <a:pt x="845" y="484"/>
                    <a:pt x="857" y="485"/>
                    <a:pt x="855" y="473"/>
                  </a:cubicBezTo>
                  <a:cubicBezTo>
                    <a:pt x="860" y="470"/>
                    <a:pt x="863" y="464"/>
                    <a:pt x="869" y="463"/>
                  </a:cubicBezTo>
                  <a:cubicBezTo>
                    <a:pt x="871" y="464"/>
                    <a:pt x="872" y="466"/>
                    <a:pt x="874" y="467"/>
                  </a:cubicBezTo>
                  <a:cubicBezTo>
                    <a:pt x="895" y="457"/>
                    <a:pt x="902" y="434"/>
                    <a:pt x="916" y="417"/>
                  </a:cubicBezTo>
                  <a:cubicBezTo>
                    <a:pt x="919" y="405"/>
                    <a:pt x="916" y="393"/>
                    <a:pt x="923" y="385"/>
                  </a:cubicBezTo>
                  <a:cubicBezTo>
                    <a:pt x="932" y="403"/>
                    <a:pt x="919" y="425"/>
                    <a:pt x="926" y="441"/>
                  </a:cubicBezTo>
                  <a:cubicBezTo>
                    <a:pt x="928" y="438"/>
                    <a:pt x="928" y="435"/>
                    <a:pt x="930" y="433"/>
                  </a:cubicBezTo>
                  <a:cubicBezTo>
                    <a:pt x="933" y="434"/>
                    <a:pt x="932" y="439"/>
                    <a:pt x="934" y="441"/>
                  </a:cubicBezTo>
                  <a:cubicBezTo>
                    <a:pt x="939" y="431"/>
                    <a:pt x="924" y="421"/>
                    <a:pt x="934" y="411"/>
                  </a:cubicBezTo>
                  <a:cubicBezTo>
                    <a:pt x="937" y="411"/>
                    <a:pt x="939" y="416"/>
                    <a:pt x="942" y="414"/>
                  </a:cubicBezTo>
                  <a:cubicBezTo>
                    <a:pt x="934" y="402"/>
                    <a:pt x="934" y="385"/>
                    <a:pt x="931" y="370"/>
                  </a:cubicBezTo>
                  <a:cubicBezTo>
                    <a:pt x="928" y="371"/>
                    <a:pt x="927" y="373"/>
                    <a:pt x="924" y="373"/>
                  </a:cubicBezTo>
                  <a:cubicBezTo>
                    <a:pt x="924" y="376"/>
                    <a:pt x="925" y="381"/>
                    <a:pt x="922" y="383"/>
                  </a:cubicBezTo>
                  <a:cubicBezTo>
                    <a:pt x="921" y="380"/>
                    <a:pt x="921" y="378"/>
                    <a:pt x="922" y="375"/>
                  </a:cubicBezTo>
                  <a:cubicBezTo>
                    <a:pt x="916" y="371"/>
                    <a:pt x="916" y="362"/>
                    <a:pt x="905" y="364"/>
                  </a:cubicBezTo>
                  <a:cubicBezTo>
                    <a:pt x="905" y="368"/>
                    <a:pt x="904" y="371"/>
                    <a:pt x="899" y="371"/>
                  </a:cubicBezTo>
                  <a:cubicBezTo>
                    <a:pt x="899" y="369"/>
                    <a:pt x="901" y="369"/>
                    <a:pt x="901" y="367"/>
                  </a:cubicBezTo>
                  <a:cubicBezTo>
                    <a:pt x="897" y="365"/>
                    <a:pt x="897" y="368"/>
                    <a:pt x="894" y="368"/>
                  </a:cubicBezTo>
                  <a:cubicBezTo>
                    <a:pt x="895" y="366"/>
                    <a:pt x="895" y="364"/>
                    <a:pt x="895" y="361"/>
                  </a:cubicBezTo>
                  <a:cubicBezTo>
                    <a:pt x="893" y="359"/>
                    <a:pt x="888" y="362"/>
                    <a:pt x="886" y="360"/>
                  </a:cubicBezTo>
                  <a:cubicBezTo>
                    <a:pt x="893" y="350"/>
                    <a:pt x="907" y="339"/>
                    <a:pt x="916" y="328"/>
                  </a:cubicBezTo>
                  <a:cubicBezTo>
                    <a:pt x="921" y="323"/>
                    <a:pt x="924" y="313"/>
                    <a:pt x="932" y="311"/>
                  </a:cubicBezTo>
                  <a:cubicBezTo>
                    <a:pt x="937" y="310"/>
                    <a:pt x="941" y="312"/>
                    <a:pt x="946" y="310"/>
                  </a:cubicBezTo>
                  <a:cubicBezTo>
                    <a:pt x="946" y="313"/>
                    <a:pt x="946" y="315"/>
                    <a:pt x="949" y="314"/>
                  </a:cubicBezTo>
                  <a:cubicBezTo>
                    <a:pt x="951" y="309"/>
                    <a:pt x="960" y="312"/>
                    <a:pt x="965" y="313"/>
                  </a:cubicBezTo>
                  <a:cubicBezTo>
                    <a:pt x="966" y="311"/>
                    <a:pt x="965" y="307"/>
                    <a:pt x="969" y="307"/>
                  </a:cubicBezTo>
                  <a:cubicBezTo>
                    <a:pt x="972" y="312"/>
                    <a:pt x="981" y="306"/>
                    <a:pt x="981" y="312"/>
                  </a:cubicBezTo>
                  <a:cubicBezTo>
                    <a:pt x="980" y="313"/>
                    <a:pt x="977" y="313"/>
                    <a:pt x="978" y="317"/>
                  </a:cubicBezTo>
                  <a:cubicBezTo>
                    <a:pt x="986" y="316"/>
                    <a:pt x="994" y="317"/>
                    <a:pt x="1002" y="311"/>
                  </a:cubicBezTo>
                  <a:cubicBezTo>
                    <a:pt x="1002" y="308"/>
                    <a:pt x="998" y="309"/>
                    <a:pt x="996" y="308"/>
                  </a:cubicBezTo>
                  <a:cubicBezTo>
                    <a:pt x="998" y="297"/>
                    <a:pt x="1010" y="296"/>
                    <a:pt x="1011" y="285"/>
                  </a:cubicBezTo>
                  <a:cubicBezTo>
                    <a:pt x="1015" y="283"/>
                    <a:pt x="1025" y="279"/>
                    <a:pt x="1027" y="285"/>
                  </a:cubicBezTo>
                  <a:cubicBezTo>
                    <a:pt x="1027" y="284"/>
                    <a:pt x="1030" y="281"/>
                    <a:pt x="1030" y="283"/>
                  </a:cubicBezTo>
                  <a:cubicBezTo>
                    <a:pt x="1027" y="289"/>
                    <a:pt x="1030" y="293"/>
                    <a:pt x="1032" y="296"/>
                  </a:cubicBezTo>
                  <a:cubicBezTo>
                    <a:pt x="1037" y="293"/>
                    <a:pt x="1039" y="285"/>
                    <a:pt x="1047" y="284"/>
                  </a:cubicBezTo>
                  <a:cubicBezTo>
                    <a:pt x="1046" y="276"/>
                    <a:pt x="1052" y="269"/>
                    <a:pt x="1059" y="274"/>
                  </a:cubicBezTo>
                  <a:cubicBezTo>
                    <a:pt x="1057" y="274"/>
                    <a:pt x="1055" y="274"/>
                    <a:pt x="1054" y="275"/>
                  </a:cubicBezTo>
                  <a:cubicBezTo>
                    <a:pt x="1051" y="281"/>
                    <a:pt x="1051" y="287"/>
                    <a:pt x="1050" y="293"/>
                  </a:cubicBezTo>
                  <a:cubicBezTo>
                    <a:pt x="1038" y="296"/>
                    <a:pt x="1037" y="309"/>
                    <a:pt x="1027" y="313"/>
                  </a:cubicBezTo>
                  <a:cubicBezTo>
                    <a:pt x="1026" y="322"/>
                    <a:pt x="1018" y="325"/>
                    <a:pt x="1011" y="328"/>
                  </a:cubicBezTo>
                  <a:cubicBezTo>
                    <a:pt x="1014" y="335"/>
                    <a:pt x="1006" y="337"/>
                    <a:pt x="1004" y="342"/>
                  </a:cubicBezTo>
                  <a:cubicBezTo>
                    <a:pt x="998" y="359"/>
                    <a:pt x="1009" y="382"/>
                    <a:pt x="1012" y="396"/>
                  </a:cubicBezTo>
                  <a:cubicBezTo>
                    <a:pt x="1016" y="390"/>
                    <a:pt x="1023" y="388"/>
                    <a:pt x="1023" y="378"/>
                  </a:cubicBezTo>
                  <a:cubicBezTo>
                    <a:pt x="1025" y="376"/>
                    <a:pt x="1028" y="375"/>
                    <a:pt x="1031" y="374"/>
                  </a:cubicBezTo>
                  <a:cubicBezTo>
                    <a:pt x="1025" y="359"/>
                    <a:pt x="1042" y="367"/>
                    <a:pt x="1043" y="357"/>
                  </a:cubicBezTo>
                  <a:cubicBezTo>
                    <a:pt x="1041" y="356"/>
                    <a:pt x="1040" y="354"/>
                    <a:pt x="1040" y="352"/>
                  </a:cubicBezTo>
                  <a:cubicBezTo>
                    <a:pt x="1042" y="351"/>
                    <a:pt x="1042" y="348"/>
                    <a:pt x="1043" y="345"/>
                  </a:cubicBezTo>
                  <a:cubicBezTo>
                    <a:pt x="1045" y="345"/>
                    <a:pt x="1045" y="348"/>
                    <a:pt x="1048" y="347"/>
                  </a:cubicBezTo>
                  <a:cubicBezTo>
                    <a:pt x="1053" y="343"/>
                    <a:pt x="1047" y="339"/>
                    <a:pt x="1046" y="335"/>
                  </a:cubicBezTo>
                  <a:cubicBezTo>
                    <a:pt x="1047" y="332"/>
                    <a:pt x="1050" y="332"/>
                    <a:pt x="1050" y="328"/>
                  </a:cubicBezTo>
                  <a:cubicBezTo>
                    <a:pt x="1049" y="326"/>
                    <a:pt x="1044" y="328"/>
                    <a:pt x="1042" y="326"/>
                  </a:cubicBezTo>
                  <a:cubicBezTo>
                    <a:pt x="1042" y="316"/>
                    <a:pt x="1052" y="315"/>
                    <a:pt x="1050" y="305"/>
                  </a:cubicBezTo>
                  <a:cubicBezTo>
                    <a:pt x="1052" y="305"/>
                    <a:pt x="1054" y="304"/>
                    <a:pt x="1055" y="302"/>
                  </a:cubicBezTo>
                  <a:cubicBezTo>
                    <a:pt x="1055" y="304"/>
                    <a:pt x="1055" y="306"/>
                    <a:pt x="1058" y="306"/>
                  </a:cubicBezTo>
                  <a:cubicBezTo>
                    <a:pt x="1060" y="304"/>
                    <a:pt x="1062" y="298"/>
                    <a:pt x="1065" y="300"/>
                  </a:cubicBezTo>
                  <a:cubicBezTo>
                    <a:pt x="1064" y="302"/>
                    <a:pt x="1064" y="304"/>
                    <a:pt x="1065" y="306"/>
                  </a:cubicBezTo>
                  <a:cubicBezTo>
                    <a:pt x="1071" y="303"/>
                    <a:pt x="1073" y="296"/>
                    <a:pt x="1084" y="297"/>
                  </a:cubicBezTo>
                  <a:cubicBezTo>
                    <a:pt x="1085" y="299"/>
                    <a:pt x="1086" y="303"/>
                    <a:pt x="1088" y="305"/>
                  </a:cubicBezTo>
                  <a:cubicBezTo>
                    <a:pt x="1100" y="292"/>
                    <a:pt x="1111" y="281"/>
                    <a:pt x="1128" y="274"/>
                  </a:cubicBezTo>
                  <a:cubicBezTo>
                    <a:pt x="1128" y="272"/>
                    <a:pt x="1128" y="271"/>
                    <a:pt x="1130" y="270"/>
                  </a:cubicBezTo>
                  <a:cubicBezTo>
                    <a:pt x="1130" y="274"/>
                    <a:pt x="1136" y="274"/>
                    <a:pt x="1140" y="275"/>
                  </a:cubicBezTo>
                  <a:cubicBezTo>
                    <a:pt x="1149" y="267"/>
                    <a:pt x="1135" y="260"/>
                    <a:pt x="1137" y="249"/>
                  </a:cubicBezTo>
                  <a:cubicBezTo>
                    <a:pt x="1135" y="248"/>
                    <a:pt x="1134" y="250"/>
                    <a:pt x="1132" y="250"/>
                  </a:cubicBezTo>
                  <a:cubicBezTo>
                    <a:pt x="1131" y="249"/>
                    <a:pt x="1130" y="247"/>
                    <a:pt x="1130" y="244"/>
                  </a:cubicBezTo>
                  <a:cubicBezTo>
                    <a:pt x="1128" y="242"/>
                    <a:pt x="1126" y="246"/>
                    <a:pt x="1125" y="244"/>
                  </a:cubicBezTo>
                  <a:cubicBezTo>
                    <a:pt x="1126" y="243"/>
                    <a:pt x="1128" y="243"/>
                    <a:pt x="1130" y="242"/>
                  </a:cubicBezTo>
                  <a:cubicBezTo>
                    <a:pt x="1131" y="245"/>
                    <a:pt x="1133" y="246"/>
                    <a:pt x="1136" y="246"/>
                  </a:cubicBezTo>
                  <a:cubicBezTo>
                    <a:pt x="1147" y="244"/>
                    <a:pt x="1150" y="234"/>
                    <a:pt x="1154" y="225"/>
                  </a:cubicBezTo>
                  <a:cubicBezTo>
                    <a:pt x="1157" y="226"/>
                    <a:pt x="1155" y="230"/>
                    <a:pt x="1157" y="232"/>
                  </a:cubicBezTo>
                  <a:cubicBezTo>
                    <a:pt x="1162" y="233"/>
                    <a:pt x="1164" y="231"/>
                    <a:pt x="1168" y="230"/>
                  </a:cubicBezTo>
                  <a:cubicBezTo>
                    <a:pt x="1172" y="232"/>
                    <a:pt x="1170" y="242"/>
                    <a:pt x="1176" y="243"/>
                  </a:cubicBezTo>
                  <a:cubicBezTo>
                    <a:pt x="1178" y="240"/>
                    <a:pt x="1183" y="249"/>
                    <a:pt x="1188" y="247"/>
                  </a:cubicBezTo>
                  <a:cubicBezTo>
                    <a:pt x="1189" y="244"/>
                    <a:pt x="1188" y="242"/>
                    <a:pt x="1187" y="239"/>
                  </a:cubicBezTo>
                  <a:cubicBezTo>
                    <a:pt x="1189" y="239"/>
                    <a:pt x="1191" y="238"/>
                    <a:pt x="1192" y="238"/>
                  </a:cubicBezTo>
                  <a:cubicBezTo>
                    <a:pt x="1193" y="234"/>
                    <a:pt x="1191" y="233"/>
                    <a:pt x="1191" y="230"/>
                  </a:cubicBezTo>
                  <a:cubicBezTo>
                    <a:pt x="1193" y="232"/>
                    <a:pt x="1195" y="230"/>
                    <a:pt x="1199" y="231"/>
                  </a:cubicBezTo>
                  <a:cubicBezTo>
                    <a:pt x="1201" y="229"/>
                    <a:pt x="1201" y="222"/>
                    <a:pt x="1206" y="225"/>
                  </a:cubicBezTo>
                  <a:cubicBezTo>
                    <a:pt x="1204" y="218"/>
                    <a:pt x="1197" y="215"/>
                    <a:pt x="1193" y="210"/>
                  </a:cubicBezTo>
                  <a:close/>
                  <a:moveTo>
                    <a:pt x="261" y="482"/>
                  </a:moveTo>
                  <a:cubicBezTo>
                    <a:pt x="263" y="479"/>
                    <a:pt x="266" y="480"/>
                    <a:pt x="269" y="480"/>
                  </a:cubicBezTo>
                  <a:cubicBezTo>
                    <a:pt x="267" y="485"/>
                    <a:pt x="265" y="480"/>
                    <a:pt x="261" y="482"/>
                  </a:cubicBezTo>
                  <a:close/>
                  <a:moveTo>
                    <a:pt x="312" y="472"/>
                  </a:moveTo>
                  <a:cubicBezTo>
                    <a:pt x="309" y="471"/>
                    <a:pt x="310" y="473"/>
                    <a:pt x="307" y="473"/>
                  </a:cubicBezTo>
                  <a:cubicBezTo>
                    <a:pt x="308" y="470"/>
                    <a:pt x="306" y="471"/>
                    <a:pt x="306" y="469"/>
                  </a:cubicBezTo>
                  <a:cubicBezTo>
                    <a:pt x="299" y="472"/>
                    <a:pt x="288" y="469"/>
                    <a:pt x="282" y="477"/>
                  </a:cubicBezTo>
                  <a:cubicBezTo>
                    <a:pt x="277" y="476"/>
                    <a:pt x="272" y="476"/>
                    <a:pt x="267" y="474"/>
                  </a:cubicBezTo>
                  <a:cubicBezTo>
                    <a:pt x="265" y="472"/>
                    <a:pt x="265" y="468"/>
                    <a:pt x="263" y="467"/>
                  </a:cubicBezTo>
                  <a:cubicBezTo>
                    <a:pt x="266" y="467"/>
                    <a:pt x="263" y="459"/>
                    <a:pt x="268" y="460"/>
                  </a:cubicBezTo>
                  <a:cubicBezTo>
                    <a:pt x="268" y="455"/>
                    <a:pt x="270" y="453"/>
                    <a:pt x="271" y="449"/>
                  </a:cubicBezTo>
                  <a:cubicBezTo>
                    <a:pt x="273" y="449"/>
                    <a:pt x="274" y="449"/>
                    <a:pt x="275" y="448"/>
                  </a:cubicBezTo>
                  <a:cubicBezTo>
                    <a:pt x="275" y="446"/>
                    <a:pt x="277" y="443"/>
                    <a:pt x="274" y="442"/>
                  </a:cubicBezTo>
                  <a:cubicBezTo>
                    <a:pt x="279" y="439"/>
                    <a:pt x="280" y="433"/>
                    <a:pt x="287" y="432"/>
                  </a:cubicBezTo>
                  <a:cubicBezTo>
                    <a:pt x="285" y="437"/>
                    <a:pt x="291" y="438"/>
                    <a:pt x="296" y="438"/>
                  </a:cubicBezTo>
                  <a:cubicBezTo>
                    <a:pt x="295" y="440"/>
                    <a:pt x="289" y="441"/>
                    <a:pt x="291" y="444"/>
                  </a:cubicBezTo>
                  <a:cubicBezTo>
                    <a:pt x="291" y="444"/>
                    <a:pt x="295" y="444"/>
                    <a:pt x="296" y="446"/>
                  </a:cubicBezTo>
                  <a:cubicBezTo>
                    <a:pt x="296" y="447"/>
                    <a:pt x="296" y="449"/>
                    <a:pt x="295" y="450"/>
                  </a:cubicBezTo>
                  <a:cubicBezTo>
                    <a:pt x="299" y="455"/>
                    <a:pt x="301" y="448"/>
                    <a:pt x="308" y="446"/>
                  </a:cubicBezTo>
                  <a:cubicBezTo>
                    <a:pt x="310" y="446"/>
                    <a:pt x="315" y="448"/>
                    <a:pt x="314" y="443"/>
                  </a:cubicBezTo>
                  <a:cubicBezTo>
                    <a:pt x="313" y="441"/>
                    <a:pt x="308" y="443"/>
                    <a:pt x="306" y="443"/>
                  </a:cubicBezTo>
                  <a:cubicBezTo>
                    <a:pt x="306" y="439"/>
                    <a:pt x="302" y="439"/>
                    <a:pt x="300" y="437"/>
                  </a:cubicBezTo>
                  <a:cubicBezTo>
                    <a:pt x="310" y="435"/>
                    <a:pt x="317" y="430"/>
                    <a:pt x="327" y="429"/>
                  </a:cubicBezTo>
                  <a:cubicBezTo>
                    <a:pt x="325" y="431"/>
                    <a:pt x="322" y="432"/>
                    <a:pt x="319" y="432"/>
                  </a:cubicBezTo>
                  <a:cubicBezTo>
                    <a:pt x="320" y="434"/>
                    <a:pt x="322" y="435"/>
                    <a:pt x="324" y="436"/>
                  </a:cubicBezTo>
                  <a:cubicBezTo>
                    <a:pt x="321" y="437"/>
                    <a:pt x="321" y="440"/>
                    <a:pt x="320" y="442"/>
                  </a:cubicBezTo>
                  <a:cubicBezTo>
                    <a:pt x="318" y="442"/>
                    <a:pt x="317" y="443"/>
                    <a:pt x="315" y="444"/>
                  </a:cubicBezTo>
                  <a:cubicBezTo>
                    <a:pt x="322" y="452"/>
                    <a:pt x="331" y="459"/>
                    <a:pt x="342" y="464"/>
                  </a:cubicBezTo>
                  <a:cubicBezTo>
                    <a:pt x="351" y="482"/>
                    <a:pt x="317" y="481"/>
                    <a:pt x="312" y="472"/>
                  </a:cubicBezTo>
                  <a:close/>
                  <a:moveTo>
                    <a:pt x="415" y="510"/>
                  </a:moveTo>
                  <a:cubicBezTo>
                    <a:pt x="406" y="511"/>
                    <a:pt x="396" y="515"/>
                    <a:pt x="393" y="506"/>
                  </a:cubicBezTo>
                  <a:cubicBezTo>
                    <a:pt x="390" y="506"/>
                    <a:pt x="388" y="505"/>
                    <a:pt x="386" y="505"/>
                  </a:cubicBezTo>
                  <a:cubicBezTo>
                    <a:pt x="385" y="495"/>
                    <a:pt x="391" y="494"/>
                    <a:pt x="390" y="485"/>
                  </a:cubicBezTo>
                  <a:cubicBezTo>
                    <a:pt x="393" y="484"/>
                    <a:pt x="393" y="484"/>
                    <a:pt x="395" y="485"/>
                  </a:cubicBezTo>
                  <a:cubicBezTo>
                    <a:pt x="396" y="482"/>
                    <a:pt x="394" y="480"/>
                    <a:pt x="390" y="481"/>
                  </a:cubicBezTo>
                  <a:cubicBezTo>
                    <a:pt x="389" y="472"/>
                    <a:pt x="377" y="468"/>
                    <a:pt x="380" y="456"/>
                  </a:cubicBezTo>
                  <a:cubicBezTo>
                    <a:pt x="378" y="455"/>
                    <a:pt x="378" y="451"/>
                    <a:pt x="375" y="450"/>
                  </a:cubicBezTo>
                  <a:cubicBezTo>
                    <a:pt x="381" y="441"/>
                    <a:pt x="389" y="436"/>
                    <a:pt x="400" y="430"/>
                  </a:cubicBezTo>
                  <a:cubicBezTo>
                    <a:pt x="404" y="433"/>
                    <a:pt x="406" y="431"/>
                    <a:pt x="410" y="432"/>
                  </a:cubicBezTo>
                  <a:cubicBezTo>
                    <a:pt x="410" y="435"/>
                    <a:pt x="410" y="439"/>
                    <a:pt x="408" y="442"/>
                  </a:cubicBezTo>
                  <a:cubicBezTo>
                    <a:pt x="401" y="441"/>
                    <a:pt x="397" y="445"/>
                    <a:pt x="399" y="449"/>
                  </a:cubicBezTo>
                  <a:cubicBezTo>
                    <a:pt x="398" y="449"/>
                    <a:pt x="392" y="448"/>
                    <a:pt x="394" y="453"/>
                  </a:cubicBezTo>
                  <a:cubicBezTo>
                    <a:pt x="401" y="456"/>
                    <a:pt x="397" y="465"/>
                    <a:pt x="408" y="465"/>
                  </a:cubicBezTo>
                  <a:cubicBezTo>
                    <a:pt x="404" y="473"/>
                    <a:pt x="410" y="476"/>
                    <a:pt x="408" y="485"/>
                  </a:cubicBezTo>
                  <a:cubicBezTo>
                    <a:pt x="408" y="487"/>
                    <a:pt x="409" y="488"/>
                    <a:pt x="412" y="488"/>
                  </a:cubicBezTo>
                  <a:cubicBezTo>
                    <a:pt x="412" y="490"/>
                    <a:pt x="409" y="489"/>
                    <a:pt x="410" y="492"/>
                  </a:cubicBezTo>
                  <a:cubicBezTo>
                    <a:pt x="412" y="492"/>
                    <a:pt x="413" y="492"/>
                    <a:pt x="415" y="494"/>
                  </a:cubicBezTo>
                  <a:cubicBezTo>
                    <a:pt x="413" y="499"/>
                    <a:pt x="415" y="505"/>
                    <a:pt x="415" y="510"/>
                  </a:cubicBezTo>
                  <a:close/>
                  <a:moveTo>
                    <a:pt x="417" y="480"/>
                  </a:moveTo>
                  <a:cubicBezTo>
                    <a:pt x="414" y="480"/>
                    <a:pt x="414" y="478"/>
                    <a:pt x="411" y="479"/>
                  </a:cubicBezTo>
                  <a:cubicBezTo>
                    <a:pt x="410" y="477"/>
                    <a:pt x="410" y="475"/>
                    <a:pt x="410" y="472"/>
                  </a:cubicBezTo>
                  <a:cubicBezTo>
                    <a:pt x="411" y="471"/>
                    <a:pt x="413" y="471"/>
                    <a:pt x="415" y="471"/>
                  </a:cubicBezTo>
                  <a:cubicBezTo>
                    <a:pt x="415" y="475"/>
                    <a:pt x="417" y="476"/>
                    <a:pt x="419" y="478"/>
                  </a:cubicBezTo>
                  <a:cubicBezTo>
                    <a:pt x="419" y="480"/>
                    <a:pt x="415" y="477"/>
                    <a:pt x="417" y="48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3" name="Freeform 191">
              <a:extLst>
                <a:ext uri="{FF2B5EF4-FFF2-40B4-BE49-F238E27FC236}">
                  <a16:creationId xmlns:a16="http://schemas.microsoft.com/office/drawing/2014/main" id="{65309BC4-10FD-4CBC-8ADF-054CA8CD5B84}"/>
                </a:ext>
              </a:extLst>
            </p:cNvPr>
            <p:cNvSpPr>
              <a:spLocks/>
            </p:cNvSpPr>
            <p:nvPr/>
          </p:nvSpPr>
          <p:spPr bwMode="auto">
            <a:xfrm>
              <a:off x="7192180" y="3713436"/>
              <a:ext cx="264473" cy="273942"/>
            </a:xfrm>
            <a:custGeom>
              <a:avLst/>
              <a:gdLst>
                <a:gd name="T0" fmla="*/ 36 w 77"/>
                <a:gd name="T1" fmla="*/ 45 h 77"/>
                <a:gd name="T2" fmla="*/ 21 w 77"/>
                <a:gd name="T3" fmla="*/ 44 h 77"/>
                <a:gd name="T4" fmla="*/ 9 w 77"/>
                <a:gd name="T5" fmla="*/ 53 h 77"/>
                <a:gd name="T6" fmla="*/ 1 w 77"/>
                <a:gd name="T7" fmla="*/ 60 h 77"/>
                <a:gd name="T8" fmla="*/ 4 w 77"/>
                <a:gd name="T9" fmla="*/ 65 h 77"/>
                <a:gd name="T10" fmla="*/ 6 w 77"/>
                <a:gd name="T11" fmla="*/ 64 h 77"/>
                <a:gd name="T12" fmla="*/ 7 w 77"/>
                <a:gd name="T13" fmla="*/ 65 h 77"/>
                <a:gd name="T14" fmla="*/ 5 w 77"/>
                <a:gd name="T15" fmla="*/ 75 h 77"/>
                <a:gd name="T16" fmla="*/ 10 w 77"/>
                <a:gd name="T17" fmla="*/ 77 h 77"/>
                <a:gd name="T18" fmla="*/ 15 w 77"/>
                <a:gd name="T19" fmla="*/ 59 h 77"/>
                <a:gd name="T20" fmla="*/ 10 w 77"/>
                <a:gd name="T21" fmla="*/ 56 h 77"/>
                <a:gd name="T22" fmla="*/ 35 w 77"/>
                <a:gd name="T23" fmla="*/ 51 h 77"/>
                <a:gd name="T24" fmla="*/ 39 w 77"/>
                <a:gd name="T25" fmla="*/ 60 h 77"/>
                <a:gd name="T26" fmla="*/ 45 w 77"/>
                <a:gd name="T27" fmla="*/ 54 h 77"/>
                <a:gd name="T28" fmla="*/ 43 w 77"/>
                <a:gd name="T29" fmla="*/ 50 h 77"/>
                <a:gd name="T30" fmla="*/ 46 w 77"/>
                <a:gd name="T31" fmla="*/ 52 h 77"/>
                <a:gd name="T32" fmla="*/ 55 w 77"/>
                <a:gd name="T33" fmla="*/ 48 h 77"/>
                <a:gd name="T34" fmla="*/ 55 w 77"/>
                <a:gd name="T35" fmla="*/ 51 h 77"/>
                <a:gd name="T36" fmla="*/ 62 w 77"/>
                <a:gd name="T37" fmla="*/ 45 h 77"/>
                <a:gd name="T38" fmla="*/ 61 w 77"/>
                <a:gd name="T39" fmla="*/ 50 h 77"/>
                <a:gd name="T40" fmla="*/ 68 w 77"/>
                <a:gd name="T41" fmla="*/ 43 h 77"/>
                <a:gd name="T42" fmla="*/ 68 w 77"/>
                <a:gd name="T43" fmla="*/ 27 h 77"/>
                <a:gd name="T44" fmla="*/ 72 w 77"/>
                <a:gd name="T45" fmla="*/ 1 h 77"/>
                <a:gd name="T46" fmla="*/ 67 w 77"/>
                <a:gd name="T47" fmla="*/ 1 h 77"/>
                <a:gd name="T48" fmla="*/ 69 w 77"/>
                <a:gd name="T49" fmla="*/ 4 h 77"/>
                <a:gd name="T50" fmla="*/ 64 w 77"/>
                <a:gd name="T51" fmla="*/ 3 h 77"/>
                <a:gd name="T52" fmla="*/ 63 w 77"/>
                <a:gd name="T53" fmla="*/ 16 h 77"/>
                <a:gd name="T54" fmla="*/ 46 w 77"/>
                <a:gd name="T55" fmla="*/ 35 h 77"/>
                <a:gd name="T56" fmla="*/ 48 w 77"/>
                <a:gd name="T57" fmla="*/ 30 h 77"/>
                <a:gd name="T58" fmla="*/ 43 w 77"/>
                <a:gd name="T59" fmla="*/ 32 h 77"/>
                <a:gd name="T60" fmla="*/ 38 w 77"/>
                <a:gd name="T61" fmla="*/ 44 h 77"/>
                <a:gd name="T62" fmla="*/ 36 w 77"/>
                <a:gd name="T63"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77">
                  <a:moveTo>
                    <a:pt x="36" y="45"/>
                  </a:moveTo>
                  <a:cubicBezTo>
                    <a:pt x="34" y="41"/>
                    <a:pt x="25" y="47"/>
                    <a:pt x="21" y="44"/>
                  </a:cubicBezTo>
                  <a:cubicBezTo>
                    <a:pt x="17" y="46"/>
                    <a:pt x="16" y="53"/>
                    <a:pt x="9" y="53"/>
                  </a:cubicBezTo>
                  <a:cubicBezTo>
                    <a:pt x="9" y="58"/>
                    <a:pt x="5" y="59"/>
                    <a:pt x="1" y="60"/>
                  </a:cubicBezTo>
                  <a:cubicBezTo>
                    <a:pt x="0" y="63"/>
                    <a:pt x="3" y="64"/>
                    <a:pt x="4" y="65"/>
                  </a:cubicBezTo>
                  <a:cubicBezTo>
                    <a:pt x="4" y="65"/>
                    <a:pt x="6" y="62"/>
                    <a:pt x="6" y="64"/>
                  </a:cubicBezTo>
                  <a:cubicBezTo>
                    <a:pt x="6" y="64"/>
                    <a:pt x="7" y="65"/>
                    <a:pt x="7" y="65"/>
                  </a:cubicBezTo>
                  <a:cubicBezTo>
                    <a:pt x="4" y="68"/>
                    <a:pt x="6" y="71"/>
                    <a:pt x="5" y="75"/>
                  </a:cubicBezTo>
                  <a:cubicBezTo>
                    <a:pt x="7" y="76"/>
                    <a:pt x="7" y="76"/>
                    <a:pt x="10" y="77"/>
                  </a:cubicBezTo>
                  <a:cubicBezTo>
                    <a:pt x="13" y="72"/>
                    <a:pt x="16" y="64"/>
                    <a:pt x="15" y="59"/>
                  </a:cubicBezTo>
                  <a:cubicBezTo>
                    <a:pt x="13" y="58"/>
                    <a:pt x="11" y="59"/>
                    <a:pt x="10" y="56"/>
                  </a:cubicBezTo>
                  <a:cubicBezTo>
                    <a:pt x="18" y="56"/>
                    <a:pt x="23" y="51"/>
                    <a:pt x="35" y="51"/>
                  </a:cubicBezTo>
                  <a:cubicBezTo>
                    <a:pt x="31" y="54"/>
                    <a:pt x="34" y="60"/>
                    <a:pt x="39" y="60"/>
                  </a:cubicBezTo>
                  <a:cubicBezTo>
                    <a:pt x="39" y="56"/>
                    <a:pt x="42" y="54"/>
                    <a:pt x="45" y="54"/>
                  </a:cubicBezTo>
                  <a:cubicBezTo>
                    <a:pt x="46" y="51"/>
                    <a:pt x="43" y="52"/>
                    <a:pt x="43" y="50"/>
                  </a:cubicBezTo>
                  <a:cubicBezTo>
                    <a:pt x="44" y="49"/>
                    <a:pt x="46" y="50"/>
                    <a:pt x="46" y="52"/>
                  </a:cubicBezTo>
                  <a:cubicBezTo>
                    <a:pt x="50" y="52"/>
                    <a:pt x="54" y="51"/>
                    <a:pt x="55" y="48"/>
                  </a:cubicBezTo>
                  <a:cubicBezTo>
                    <a:pt x="55" y="50"/>
                    <a:pt x="54" y="50"/>
                    <a:pt x="55" y="51"/>
                  </a:cubicBezTo>
                  <a:cubicBezTo>
                    <a:pt x="58" y="50"/>
                    <a:pt x="58" y="46"/>
                    <a:pt x="62" y="45"/>
                  </a:cubicBezTo>
                  <a:cubicBezTo>
                    <a:pt x="62" y="47"/>
                    <a:pt x="60" y="47"/>
                    <a:pt x="61" y="50"/>
                  </a:cubicBezTo>
                  <a:cubicBezTo>
                    <a:pt x="66" y="50"/>
                    <a:pt x="65" y="44"/>
                    <a:pt x="68" y="43"/>
                  </a:cubicBezTo>
                  <a:cubicBezTo>
                    <a:pt x="63" y="38"/>
                    <a:pt x="72" y="33"/>
                    <a:pt x="68" y="27"/>
                  </a:cubicBezTo>
                  <a:cubicBezTo>
                    <a:pt x="77" y="20"/>
                    <a:pt x="74" y="12"/>
                    <a:pt x="72" y="1"/>
                  </a:cubicBezTo>
                  <a:cubicBezTo>
                    <a:pt x="69" y="0"/>
                    <a:pt x="69" y="0"/>
                    <a:pt x="67" y="1"/>
                  </a:cubicBezTo>
                  <a:cubicBezTo>
                    <a:pt x="66" y="4"/>
                    <a:pt x="69" y="3"/>
                    <a:pt x="69" y="4"/>
                  </a:cubicBezTo>
                  <a:cubicBezTo>
                    <a:pt x="66" y="6"/>
                    <a:pt x="67" y="4"/>
                    <a:pt x="64" y="3"/>
                  </a:cubicBezTo>
                  <a:cubicBezTo>
                    <a:pt x="61" y="6"/>
                    <a:pt x="61" y="12"/>
                    <a:pt x="63" y="16"/>
                  </a:cubicBezTo>
                  <a:cubicBezTo>
                    <a:pt x="60" y="25"/>
                    <a:pt x="53" y="34"/>
                    <a:pt x="46" y="35"/>
                  </a:cubicBezTo>
                  <a:cubicBezTo>
                    <a:pt x="46" y="32"/>
                    <a:pt x="49" y="33"/>
                    <a:pt x="48" y="30"/>
                  </a:cubicBezTo>
                  <a:cubicBezTo>
                    <a:pt x="45" y="29"/>
                    <a:pt x="44" y="31"/>
                    <a:pt x="43" y="32"/>
                  </a:cubicBezTo>
                  <a:cubicBezTo>
                    <a:pt x="44" y="38"/>
                    <a:pt x="38" y="39"/>
                    <a:pt x="38" y="44"/>
                  </a:cubicBezTo>
                  <a:cubicBezTo>
                    <a:pt x="37" y="44"/>
                    <a:pt x="37" y="45"/>
                    <a:pt x="36"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5E74E526-92CB-4126-A131-0028CF85389C}"/>
              </a:ext>
            </a:extLst>
          </p:cNvPr>
          <p:cNvSpPr txBox="1"/>
          <p:nvPr/>
        </p:nvSpPr>
        <p:spPr>
          <a:xfrm>
            <a:off x="570817" y="3160330"/>
            <a:ext cx="3912742" cy="852318"/>
          </a:xfrm>
          <a:prstGeom prst="rect">
            <a:avLst/>
          </a:prstGeom>
          <a:noFill/>
        </p:spPr>
        <p:txBody>
          <a:bodyPr wrap="square" rtlCol="0" anchor="ctr">
            <a:noAutofit/>
          </a:bodyPr>
          <a:lstStyle/>
          <a:p>
            <a:pPr marL="0" marR="0" lvl="0" indent="0" algn="ctr"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8000" b="0" i="0" u="none" strike="noStrike" kern="1200" cap="none" spc="0" normalizeH="0" baseline="0" noProof="0">
                <a:ln>
                  <a:noFill/>
                </a:ln>
                <a:solidFill>
                  <a:srgbClr val="0D5274"/>
                </a:solidFill>
                <a:effectLst/>
                <a:uLnTx/>
                <a:uFillTx/>
                <a:latin typeface="Steelfish Rg" panose="020B0608020202040504" pitchFamily="34" charset="0"/>
                <a:ea typeface="+mn-ea"/>
                <a:cs typeface="+mn-cs"/>
              </a:rPr>
              <a:t>1,000,000,000</a:t>
            </a:r>
          </a:p>
        </p:txBody>
      </p:sp>
    </p:spTree>
    <p:custDataLst>
      <p:tags r:id="rId1"/>
    </p:custDataLst>
    <p:extLst>
      <p:ext uri="{BB962C8B-B14F-4D97-AF65-F5344CB8AC3E}">
        <p14:creationId xmlns:p14="http://schemas.microsoft.com/office/powerpoint/2010/main" val="32722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100"/>
                                  </p:iterate>
                                  <p:childTnLst>
                                    <p:set>
                                      <p:cBhvr override="childStyle">
                                        <p:cTn id="6" dur="indefinite"/>
                                        <p:tgtEl>
                                          <p:spTgt spid="6">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8BCEF-C3D1-4444-A6D8-2EA62ADA7F5E}"/>
              </a:ext>
            </a:extLst>
          </p:cNvPr>
          <p:cNvSpPr txBox="1"/>
          <p:nvPr/>
        </p:nvSpPr>
        <p:spPr>
          <a:xfrm>
            <a:off x="89657" y="381347"/>
            <a:ext cx="8270111" cy="577048"/>
          </a:xfrm>
          <a:prstGeom prst="rect">
            <a:avLst/>
          </a:prstGeom>
          <a:noFill/>
        </p:spPr>
        <p:txBody>
          <a:bodyPr wrap="square" rtlCol="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2">
                    <a:lumMod val="75000"/>
                  </a:schemeClr>
                </a:solidFill>
                <a:effectLst/>
                <a:uLnTx/>
                <a:uFillTx/>
                <a:latin typeface="IQOS"/>
                <a:ea typeface="+mn-ea"/>
                <a:cs typeface="+mn-cs"/>
              </a:rPr>
              <a:t>Youth and never-smoker initiation of IQOS</a:t>
            </a:r>
          </a:p>
        </p:txBody>
      </p:sp>
      <p:sp>
        <p:nvSpPr>
          <p:cNvPr id="4" name="TextBox 3">
            <a:extLst>
              <a:ext uri="{FF2B5EF4-FFF2-40B4-BE49-F238E27FC236}">
                <a16:creationId xmlns:a16="http://schemas.microsoft.com/office/drawing/2014/main" id="{A5C97211-9619-4003-A5BA-D2C1E56A0050}"/>
              </a:ext>
            </a:extLst>
          </p:cNvPr>
          <p:cNvSpPr txBox="1"/>
          <p:nvPr/>
        </p:nvSpPr>
        <p:spPr>
          <a:xfrm>
            <a:off x="894184" y="1141101"/>
            <a:ext cx="7792616"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Prof. </a:t>
            </a:r>
            <a:r>
              <a:rPr kumimoji="0" lang="en-US" sz="2000" b="0" i="0" u="none" strike="noStrike" kern="1200" cap="none" spc="0" normalizeH="0" baseline="0" noProof="0" dirty="0" err="1">
                <a:ln>
                  <a:noFill/>
                </a:ln>
                <a:solidFill>
                  <a:prstClr val="black"/>
                </a:solidFill>
                <a:effectLst/>
                <a:uLnTx/>
                <a:uFillTx/>
                <a:latin typeface="Open Sans"/>
                <a:ea typeface="+mn-ea"/>
                <a:cs typeface="+mn-cs"/>
              </a:rPr>
              <a:t>Yoneatsu</a:t>
            </a:r>
            <a:r>
              <a:rPr kumimoji="0" lang="en-US" sz="2000" b="0" i="0" u="none" strike="noStrike" kern="1200" cap="none" spc="0" normalizeH="0" baseline="0" noProof="0" dirty="0">
                <a:ln>
                  <a:noFill/>
                </a:ln>
                <a:solidFill>
                  <a:prstClr val="black"/>
                </a:solidFill>
                <a:effectLst/>
                <a:uLnTx/>
                <a:uFillTx/>
                <a:latin typeface="Open Sans"/>
                <a:ea typeface="+mn-ea"/>
                <a:cs typeface="+mn-cs"/>
              </a:rPr>
              <a:t> Osaki “Nationwide survey on smoking and drinking behaviors” shows low youth initiation to heated tobacco products, no “gateway to smoking” for younger generation. </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Open Sans"/>
                <a:ea typeface="+mn-ea"/>
                <a:cs typeface="+mn-cs"/>
              </a:rPr>
              <a:t>BZgA</a:t>
            </a:r>
            <a:r>
              <a:rPr kumimoji="0" lang="en-US" sz="2000" b="0" i="0" u="none" strike="noStrike" kern="1200" cap="none" spc="0" normalizeH="0" baseline="0" noProof="0" dirty="0">
                <a:ln>
                  <a:noFill/>
                </a:ln>
                <a:solidFill>
                  <a:prstClr val="black"/>
                </a:solidFill>
                <a:effectLst/>
                <a:uLnTx/>
                <a:uFillTx/>
                <a:latin typeface="Open Sans"/>
                <a:ea typeface="+mn-ea"/>
                <a:cs typeface="+mn-cs"/>
              </a:rPr>
              <a:t> “Alcohol survey 2019 and trends” shows heated tobacco products are not initiation products for minors. </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Addiction Suisse “Health Behavior in School-aged Children” shows low youth use of heated tobacco products. </a:t>
            </a:r>
          </a:p>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Open Sans"/>
                <a:ea typeface="+mn-ea"/>
                <a:cs typeface="+mn-cs"/>
              </a:rPr>
              <a:t>The U.S. FDA, in its decision on</a:t>
            </a:r>
            <a:r>
              <a:rPr kumimoji="0" lang="en-US" sz="2000" b="0" i="1" u="none" strike="noStrike" kern="1200" cap="none" spc="0" normalizeH="0" baseline="0" noProof="0" dirty="0">
                <a:ln>
                  <a:noFill/>
                </a:ln>
                <a:solidFill>
                  <a:prstClr val="black"/>
                </a:solidFill>
                <a:effectLst/>
                <a:uLnTx/>
                <a:uFillTx/>
                <a:latin typeface="Open Sans"/>
                <a:ea typeface="+mn-ea"/>
                <a:cs typeface="+mn-cs"/>
              </a:rPr>
              <a:t> IQOS </a:t>
            </a:r>
            <a:r>
              <a:rPr kumimoji="0" lang="en-US" sz="2000" b="0" i="0" u="none" strike="noStrike" kern="1200" cap="none" spc="0" normalizeH="0" baseline="0" noProof="0" dirty="0">
                <a:ln>
                  <a:noFill/>
                </a:ln>
                <a:solidFill>
                  <a:prstClr val="black"/>
                </a:solidFill>
                <a:effectLst/>
                <a:uLnTx/>
                <a:uFillTx/>
                <a:latin typeface="Open Sans"/>
                <a:ea typeface="+mn-ea"/>
                <a:cs typeface="+mn-cs"/>
              </a:rPr>
              <a:t>commercialization in the U.S., concluded based on PMI’s data from Japan, Italy, and the U.S. that “Available data, while limited, also indicate that few non-tobacco users would be likely to choose to start using </a:t>
            </a:r>
            <a:r>
              <a:rPr kumimoji="0" lang="en-US" sz="2000" b="0" i="1" u="none" strike="noStrike" kern="1200" cap="none" spc="0" normalizeH="0" baseline="0" noProof="0" dirty="0">
                <a:ln>
                  <a:noFill/>
                </a:ln>
                <a:solidFill>
                  <a:prstClr val="black"/>
                </a:solidFill>
                <a:effectLst/>
                <a:uLnTx/>
                <a:uFillTx/>
                <a:latin typeface="Open Sans"/>
                <a:ea typeface="+mn-ea"/>
                <a:cs typeface="+mn-cs"/>
              </a:rPr>
              <a:t>IQOS</a:t>
            </a:r>
            <a:r>
              <a:rPr kumimoji="0" lang="en-US" sz="2000" b="0" i="0" u="none" strike="noStrike" kern="1200" cap="none" spc="0" normalizeH="0" baseline="0" noProof="0" dirty="0">
                <a:ln>
                  <a:noFill/>
                </a:ln>
                <a:solidFill>
                  <a:prstClr val="black"/>
                </a:solidFill>
                <a:effectLst/>
                <a:uLnTx/>
                <a:uFillTx/>
                <a:latin typeface="Open Sans"/>
                <a:ea typeface="+mn-ea"/>
                <a:cs typeface="+mn-cs"/>
              </a:rPr>
              <a:t>, including youth.”</a:t>
            </a:r>
          </a:p>
        </p:txBody>
      </p:sp>
      <p:pic>
        <p:nvPicPr>
          <p:cNvPr id="5" name="Picture 4">
            <a:extLst>
              <a:ext uri="{FF2B5EF4-FFF2-40B4-BE49-F238E27FC236}">
                <a16:creationId xmlns:a16="http://schemas.microsoft.com/office/drawing/2014/main" id="{4DAEC11B-FE7A-4781-B632-D7353145374D}"/>
              </a:ext>
            </a:extLst>
          </p:cNvPr>
          <p:cNvPicPr>
            <a:picLocks noChangeAspect="1"/>
          </p:cNvPicPr>
          <p:nvPr/>
        </p:nvPicPr>
        <p:blipFill>
          <a:blip r:embed="rId3"/>
          <a:stretch>
            <a:fillRect/>
          </a:stretch>
        </p:blipFill>
        <p:spPr>
          <a:xfrm>
            <a:off x="9101598" y="5071609"/>
            <a:ext cx="2028425" cy="487670"/>
          </a:xfrm>
          <a:prstGeom prst="rect">
            <a:avLst/>
          </a:prstGeom>
        </p:spPr>
      </p:pic>
      <p:pic>
        <p:nvPicPr>
          <p:cNvPr id="6" name="Picture 5">
            <a:extLst>
              <a:ext uri="{FF2B5EF4-FFF2-40B4-BE49-F238E27FC236}">
                <a16:creationId xmlns:a16="http://schemas.microsoft.com/office/drawing/2014/main" id="{8B2B7687-2476-4C54-9DC0-DDFE8234D344}"/>
              </a:ext>
            </a:extLst>
          </p:cNvPr>
          <p:cNvPicPr>
            <a:picLocks noChangeAspect="1"/>
          </p:cNvPicPr>
          <p:nvPr/>
        </p:nvPicPr>
        <p:blipFill>
          <a:blip r:embed="rId4"/>
          <a:stretch>
            <a:fillRect/>
          </a:stretch>
        </p:blipFill>
        <p:spPr>
          <a:xfrm>
            <a:off x="9107542" y="2461083"/>
            <a:ext cx="1720094" cy="648384"/>
          </a:xfrm>
          <a:prstGeom prst="rect">
            <a:avLst/>
          </a:prstGeom>
        </p:spPr>
      </p:pic>
      <p:pic>
        <p:nvPicPr>
          <p:cNvPr id="7" name="Picture 6">
            <a:extLst>
              <a:ext uri="{FF2B5EF4-FFF2-40B4-BE49-F238E27FC236}">
                <a16:creationId xmlns:a16="http://schemas.microsoft.com/office/drawing/2014/main" id="{024161A7-3029-48C6-9E26-0CF8F3DE50C2}"/>
              </a:ext>
            </a:extLst>
          </p:cNvPr>
          <p:cNvPicPr>
            <a:picLocks noChangeAspect="1"/>
          </p:cNvPicPr>
          <p:nvPr/>
        </p:nvPicPr>
        <p:blipFill>
          <a:blip r:embed="rId5"/>
          <a:stretch>
            <a:fillRect/>
          </a:stretch>
        </p:blipFill>
        <p:spPr>
          <a:xfrm>
            <a:off x="8686800" y="3310508"/>
            <a:ext cx="973790" cy="1079065"/>
          </a:xfrm>
          <a:prstGeom prst="rect">
            <a:avLst/>
          </a:prstGeom>
        </p:spPr>
      </p:pic>
      <p:pic>
        <p:nvPicPr>
          <p:cNvPr id="8" name="Picture 7">
            <a:extLst>
              <a:ext uri="{FF2B5EF4-FFF2-40B4-BE49-F238E27FC236}">
                <a16:creationId xmlns:a16="http://schemas.microsoft.com/office/drawing/2014/main" id="{154DC6CD-6450-4A68-A921-396C968F58DE}"/>
              </a:ext>
            </a:extLst>
          </p:cNvPr>
          <p:cNvPicPr>
            <a:picLocks noChangeAspect="1"/>
          </p:cNvPicPr>
          <p:nvPr/>
        </p:nvPicPr>
        <p:blipFill>
          <a:blip r:embed="rId6"/>
          <a:stretch>
            <a:fillRect/>
          </a:stretch>
        </p:blipFill>
        <p:spPr>
          <a:xfrm>
            <a:off x="8614703" y="1116426"/>
            <a:ext cx="2013609" cy="604083"/>
          </a:xfrm>
          <a:prstGeom prst="rect">
            <a:avLst/>
          </a:prstGeom>
        </p:spPr>
      </p:pic>
      <p:pic>
        <p:nvPicPr>
          <p:cNvPr id="9" name="Picture 8" descr="{&quot;Key&quot;:&quot;POWER_USER_SHAPE_ICON&quot;,&quot;Value&quot;:&quot;POWER_USER_SHAPE_ICON_STYLE_1&quot;}">
            <a:extLst>
              <a:ext uri="{FF2B5EF4-FFF2-40B4-BE49-F238E27FC236}">
                <a16:creationId xmlns:a16="http://schemas.microsoft.com/office/drawing/2014/main" id="{70E935CC-B7B0-4BF6-BCD1-491B863E6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14" y="1524309"/>
            <a:ext cx="767570" cy="495300"/>
          </a:xfrm>
          <a:prstGeom prst="rect">
            <a:avLst/>
          </a:prstGeom>
          <a:ln>
            <a:solidFill>
              <a:schemeClr val="bg1">
                <a:lumMod val="85000"/>
              </a:schemeClr>
            </a:solidFill>
          </a:ln>
        </p:spPr>
      </p:pic>
      <p:pic>
        <p:nvPicPr>
          <p:cNvPr id="11" name="Picture 10" descr="{&quot;Key&quot;:&quot;POWER_USER_SHAPE_ICON&quot;,&quot;Value&quot;:&quot;POWER_USER_SHAPE_ICON_STYLE_1&quot;}">
            <a:extLst>
              <a:ext uri="{FF2B5EF4-FFF2-40B4-BE49-F238E27FC236}">
                <a16:creationId xmlns:a16="http://schemas.microsoft.com/office/drawing/2014/main" id="{F099360E-BC76-44EB-A990-D37C3C11D0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614" y="2770095"/>
            <a:ext cx="767570" cy="495300"/>
          </a:xfrm>
          <a:prstGeom prst="rect">
            <a:avLst/>
          </a:prstGeom>
          <a:ln>
            <a:solidFill>
              <a:schemeClr val="bg1">
                <a:lumMod val="85000"/>
              </a:schemeClr>
            </a:solidFill>
          </a:ln>
        </p:spPr>
      </p:pic>
      <p:pic>
        <p:nvPicPr>
          <p:cNvPr id="13" name="Picture 12" descr="{&quot;Key&quot;:&quot;POWER_USER_SHAPE_ICON&quot;,&quot;Value&quot;:&quot;POWER_USER_SHAPE_ICON_STYLE_1&quot;}">
            <a:extLst>
              <a:ext uri="{FF2B5EF4-FFF2-40B4-BE49-F238E27FC236}">
                <a16:creationId xmlns:a16="http://schemas.microsoft.com/office/drawing/2014/main" id="{5B04B3AF-5B2E-4511-A25A-B4FF8FE40D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657" y="3683219"/>
            <a:ext cx="767570" cy="495300"/>
          </a:xfrm>
          <a:prstGeom prst="rect">
            <a:avLst/>
          </a:prstGeom>
          <a:ln>
            <a:solidFill>
              <a:schemeClr val="bg1">
                <a:lumMod val="85000"/>
              </a:schemeClr>
            </a:solidFill>
          </a:ln>
        </p:spPr>
      </p:pic>
      <p:pic>
        <p:nvPicPr>
          <p:cNvPr id="15" name="Picture 14" descr="{&quot;Key&quot;:&quot;POWER_USER_SHAPE_ICON&quot;,&quot;Value&quot;:&quot;POWER_USER_SHAPE_ICON_STYLE_1&quot;}">
            <a:extLst>
              <a:ext uri="{FF2B5EF4-FFF2-40B4-BE49-F238E27FC236}">
                <a16:creationId xmlns:a16="http://schemas.microsoft.com/office/drawing/2014/main" id="{0D9A4416-65BB-4E10-9878-9FC52399A4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614" y="4974271"/>
            <a:ext cx="767570" cy="495300"/>
          </a:xfrm>
          <a:prstGeom prst="rect">
            <a:avLst/>
          </a:prstGeom>
          <a:ln>
            <a:solidFill>
              <a:schemeClr val="bg1">
                <a:lumMod val="85000"/>
              </a:schemeClr>
            </a:solidFill>
          </a:ln>
        </p:spPr>
      </p:pic>
    </p:spTree>
    <p:extLst>
      <p:ext uri="{BB962C8B-B14F-4D97-AF65-F5344CB8AC3E}">
        <p14:creationId xmlns:p14="http://schemas.microsoft.com/office/powerpoint/2010/main" val="233819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7A977B9-AE7A-4754-A35E-207D3EF03B85}"/>
              </a:ext>
            </a:extLst>
          </p:cNvPr>
          <p:cNvGrpSpPr/>
          <p:nvPr/>
        </p:nvGrpSpPr>
        <p:grpSpPr>
          <a:xfrm>
            <a:off x="719958" y="4480170"/>
            <a:ext cx="10457834" cy="1057007"/>
            <a:chOff x="719958" y="4021208"/>
            <a:chExt cx="10457834" cy="1057007"/>
          </a:xfrm>
        </p:grpSpPr>
        <p:grpSp>
          <p:nvGrpSpPr>
            <p:cNvPr id="4" name="Group 3">
              <a:extLst>
                <a:ext uri="{FF2B5EF4-FFF2-40B4-BE49-F238E27FC236}">
                  <a16:creationId xmlns:a16="http://schemas.microsoft.com/office/drawing/2014/main" id="{92F61596-67D8-4EA4-BC8D-C12BAA7F87ED}"/>
                </a:ext>
              </a:extLst>
            </p:cNvPr>
            <p:cNvGrpSpPr/>
            <p:nvPr/>
          </p:nvGrpSpPr>
          <p:grpSpPr>
            <a:xfrm>
              <a:off x="719958" y="4021208"/>
              <a:ext cx="10457834" cy="1057007"/>
              <a:chOff x="719958" y="4021208"/>
              <a:chExt cx="10457834" cy="1057007"/>
            </a:xfrm>
          </p:grpSpPr>
          <p:sp>
            <p:nvSpPr>
              <p:cNvPr id="43" name="Rectangle 42"/>
              <p:cNvSpPr/>
              <p:nvPr/>
            </p:nvSpPr>
            <p:spPr>
              <a:xfrm>
                <a:off x="1897040" y="4021208"/>
                <a:ext cx="9280752"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a:ln>
                      <a:noFill/>
                    </a:ln>
                    <a:solidFill>
                      <a:prstClr val="black"/>
                    </a:solidFill>
                    <a:effectLst/>
                    <a:uLnTx/>
                    <a:uFillTx/>
                    <a:latin typeface="IQOS" panose="020B0506030501020303" pitchFamily="34" charset="0"/>
                    <a:ea typeface="+mn-ea"/>
                    <a:cs typeface="+mn-cs"/>
                  </a:rPr>
                  <a:t>Published literature indicates a low prevalence of heated tobacco product use in youth</a:t>
                </a:r>
              </a:p>
            </p:txBody>
          </p:sp>
          <p:sp>
            <p:nvSpPr>
              <p:cNvPr id="15" name="Rectangle 14"/>
              <p:cNvSpPr/>
              <p:nvPr/>
            </p:nvSpPr>
            <p:spPr>
              <a:xfrm>
                <a:off x="719958" y="4032931"/>
                <a:ext cx="1177082" cy="1045284"/>
              </a:xfrm>
              <a:prstGeom prst="rect">
                <a:avLst/>
              </a:prstGeom>
              <a:solidFill>
                <a:schemeClr val="accent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45" name="Isosceles Triangle 44"/>
              <p:cNvSpPr>
                <a:spLocks noChangeAspect="1"/>
              </p:cNvSpPr>
              <p:nvPr/>
            </p:nvSpPr>
            <p:spPr>
              <a:xfrm rot="5400000">
                <a:off x="1857264" y="4408607"/>
                <a:ext cx="340958" cy="293930"/>
              </a:xfrm>
              <a:prstGeom prst="triangl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grpSp>
        <p:sp>
          <p:nvSpPr>
            <p:cNvPr id="49" name="1" descr="{&quot;Key&quot;:&quot;POWER_USER_SHAPE_ICON&quot;,&quot;Value&quot;:&quot;POWER_USER_SHAPE_ICON_STYLE_1&quot;}">
              <a:extLst>
                <a:ext uri="{FF2B5EF4-FFF2-40B4-BE49-F238E27FC236}">
                  <a16:creationId xmlns:a16="http://schemas.microsoft.com/office/drawing/2014/main" id="{86793859-39CF-4C4D-8C3B-B8CE0F87EE3C}"/>
                </a:ext>
              </a:extLst>
            </p:cNvPr>
            <p:cNvSpPr>
              <a:spLocks noChangeAspect="1" noChangeArrowheads="1"/>
            </p:cNvSpPr>
            <p:nvPr>
              <p:custDataLst>
                <p:tags r:id="rId4"/>
              </p:custDataLst>
            </p:nvPr>
          </p:nvSpPr>
          <p:spPr bwMode="auto">
            <a:xfrm>
              <a:off x="828244" y="4089284"/>
              <a:ext cx="890539" cy="886918"/>
            </a:xfrm>
            <a:prstGeom prst="ellipse">
              <a:avLst/>
            </a:prstGeom>
            <a:solidFill>
              <a:srgbClr val="E29353"/>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white"/>
                  </a:solidFill>
                  <a:effectLst/>
                  <a:uLnTx/>
                  <a:uFillTx/>
                  <a:latin typeface="IQOS" panose="020B0506030501020303" pitchFamily="34" charset="0"/>
                  <a:ea typeface="Open Sans" panose="020B0606030504020204" pitchFamily="34" charset="0"/>
                  <a:cs typeface="Open Sans" panose="020B0606030504020204" pitchFamily="34" charset="0"/>
                </a:rPr>
                <a:t>3</a:t>
              </a:r>
            </a:p>
          </p:txBody>
        </p:sp>
      </p:grpSp>
      <p:grpSp>
        <p:nvGrpSpPr>
          <p:cNvPr id="9" name="Group 8">
            <a:extLst>
              <a:ext uri="{FF2B5EF4-FFF2-40B4-BE49-F238E27FC236}">
                <a16:creationId xmlns:a16="http://schemas.microsoft.com/office/drawing/2014/main" id="{0EC5805D-B1C8-4C7D-9284-8C44CC998653}"/>
              </a:ext>
            </a:extLst>
          </p:cNvPr>
          <p:cNvGrpSpPr/>
          <p:nvPr/>
        </p:nvGrpSpPr>
        <p:grpSpPr>
          <a:xfrm>
            <a:off x="719958" y="1322945"/>
            <a:ext cx="10457834" cy="1045284"/>
            <a:chOff x="719958" y="1440175"/>
            <a:chExt cx="10457834" cy="1045284"/>
          </a:xfrm>
        </p:grpSpPr>
        <p:grpSp>
          <p:nvGrpSpPr>
            <p:cNvPr id="2" name="Group 1">
              <a:extLst>
                <a:ext uri="{FF2B5EF4-FFF2-40B4-BE49-F238E27FC236}">
                  <a16:creationId xmlns:a16="http://schemas.microsoft.com/office/drawing/2014/main" id="{965B6964-A15C-43DA-AB44-A52B635B1396}"/>
                </a:ext>
              </a:extLst>
            </p:cNvPr>
            <p:cNvGrpSpPr/>
            <p:nvPr/>
          </p:nvGrpSpPr>
          <p:grpSpPr>
            <a:xfrm>
              <a:off x="719958" y="1440175"/>
              <a:ext cx="10457834" cy="1045284"/>
              <a:chOff x="719958" y="1440175"/>
              <a:chExt cx="10457834" cy="1045286"/>
            </a:xfrm>
          </p:grpSpPr>
          <p:sp>
            <p:nvSpPr>
              <p:cNvPr id="5" name="Rectangle 4"/>
              <p:cNvSpPr/>
              <p:nvPr/>
            </p:nvSpPr>
            <p:spPr>
              <a:xfrm>
                <a:off x="1897040" y="1440177"/>
                <a:ext cx="9280752"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IQOS" panose="020B0506030501020303" pitchFamily="34" charset="0"/>
                    <a:ea typeface="+mn-ea"/>
                    <a:cs typeface="+mn-cs"/>
                  </a:rPr>
                  <a:t>Uptake of heated tobacco products is mainly in the adult smoker populations</a:t>
                </a:r>
              </a:p>
              <a:p>
                <a:pPr marL="5143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IQOS" panose="020B0506030501020303" pitchFamily="34" charset="0"/>
                    <a:ea typeface="+mn-ea"/>
                    <a:cs typeface="+mn-cs"/>
                  </a:rPr>
                  <a:t>The majority of Heated Tobacco Product users no longer smoke cigarettes</a:t>
                </a:r>
              </a:p>
            </p:txBody>
          </p:sp>
          <p:sp>
            <p:nvSpPr>
              <p:cNvPr id="11" name="Rectangle 10"/>
              <p:cNvSpPr/>
              <p:nvPr/>
            </p:nvSpPr>
            <p:spPr>
              <a:xfrm>
                <a:off x="719958" y="1440175"/>
                <a:ext cx="1177082" cy="1045284"/>
              </a:xfrm>
              <a:prstGeom prst="rect">
                <a:avLst/>
              </a:prstGeom>
              <a:solidFill>
                <a:schemeClr val="tx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7" name="Isosceles Triangle 6"/>
              <p:cNvSpPr>
                <a:spLocks noChangeAspect="1"/>
              </p:cNvSpPr>
              <p:nvPr/>
            </p:nvSpPr>
            <p:spPr>
              <a:xfrm rot="5400000">
                <a:off x="1857264" y="1815851"/>
                <a:ext cx="340958" cy="293930"/>
              </a:xfrm>
              <a:prstGeom prst="triangl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1" descr="{&quot;Key&quot;:&quot;POWER_USER_SHAPE_ICON&quot;,&quot;Value&quot;:&quot;POWER_USER_SHAPE_ICON_STYLE_1&quot;}">
              <a:extLst>
                <a:ext uri="{FF2B5EF4-FFF2-40B4-BE49-F238E27FC236}">
                  <a16:creationId xmlns:a16="http://schemas.microsoft.com/office/drawing/2014/main" id="{14A577CE-5264-40DA-A4F0-87C2F8B5BECE}"/>
                </a:ext>
              </a:extLst>
            </p:cNvPr>
            <p:cNvSpPr>
              <a:spLocks noChangeAspect="1" noChangeArrowheads="1"/>
            </p:cNvSpPr>
            <p:nvPr>
              <p:custDataLst>
                <p:tags r:id="rId3"/>
              </p:custDataLst>
            </p:nvPr>
          </p:nvSpPr>
          <p:spPr bwMode="auto">
            <a:xfrm>
              <a:off x="828244" y="1503723"/>
              <a:ext cx="890539" cy="886918"/>
            </a:xfrm>
            <a:prstGeom prst="ellipse">
              <a:avLst/>
            </a:prstGeom>
            <a:solidFill>
              <a:srgbClr val="0D5274"/>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white"/>
                  </a:solidFill>
                  <a:effectLst/>
                  <a:uLnTx/>
                  <a:uFillTx/>
                  <a:latin typeface="IQOS" panose="020B0506030501020303" pitchFamily="34" charset="0"/>
                  <a:ea typeface="Open Sans" panose="020B0606030504020204" pitchFamily="34" charset="0"/>
                  <a:cs typeface="Open Sans" panose="020B0606030504020204" pitchFamily="34" charset="0"/>
                </a:rPr>
                <a:t>1</a:t>
              </a:r>
            </a:p>
          </p:txBody>
        </p:sp>
      </p:grpSp>
      <p:grpSp>
        <p:nvGrpSpPr>
          <p:cNvPr id="10" name="Group 9">
            <a:extLst>
              <a:ext uri="{FF2B5EF4-FFF2-40B4-BE49-F238E27FC236}">
                <a16:creationId xmlns:a16="http://schemas.microsoft.com/office/drawing/2014/main" id="{C43ABD1C-2C4B-4D76-A6C9-900D0B130B12}"/>
              </a:ext>
            </a:extLst>
          </p:cNvPr>
          <p:cNvGrpSpPr/>
          <p:nvPr/>
        </p:nvGrpSpPr>
        <p:grpSpPr>
          <a:xfrm>
            <a:off x="696570" y="2884068"/>
            <a:ext cx="10457834" cy="1045284"/>
            <a:chOff x="719958" y="2736554"/>
            <a:chExt cx="10457834" cy="1045284"/>
          </a:xfrm>
        </p:grpSpPr>
        <p:grpSp>
          <p:nvGrpSpPr>
            <p:cNvPr id="3" name="Group 2">
              <a:extLst>
                <a:ext uri="{FF2B5EF4-FFF2-40B4-BE49-F238E27FC236}">
                  <a16:creationId xmlns:a16="http://schemas.microsoft.com/office/drawing/2014/main" id="{253007D7-B711-4555-B27B-D47020EC7285}"/>
                </a:ext>
              </a:extLst>
            </p:cNvPr>
            <p:cNvGrpSpPr/>
            <p:nvPr/>
          </p:nvGrpSpPr>
          <p:grpSpPr>
            <a:xfrm>
              <a:off x="719958" y="2736554"/>
              <a:ext cx="10457834" cy="1045284"/>
              <a:chOff x="719958" y="2736554"/>
              <a:chExt cx="10457834" cy="1045284"/>
            </a:xfrm>
          </p:grpSpPr>
          <p:sp>
            <p:nvSpPr>
              <p:cNvPr id="42" name="Rectangle 41"/>
              <p:cNvSpPr/>
              <p:nvPr/>
            </p:nvSpPr>
            <p:spPr>
              <a:xfrm>
                <a:off x="1897040" y="2736554"/>
                <a:ext cx="9280752"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a:ln>
                      <a:noFill/>
                    </a:ln>
                    <a:solidFill>
                      <a:prstClr val="black"/>
                    </a:solidFill>
                    <a:effectLst/>
                    <a:uLnTx/>
                    <a:uFillTx/>
                    <a:latin typeface="IQOS" panose="020B0506030501020303" pitchFamily="34" charset="0"/>
                    <a:ea typeface="+mn-ea"/>
                    <a:cs typeface="+mn-cs"/>
                  </a:rPr>
                  <a:t>Non-smokers and ex-smokers rarely initiate tobacco or nicotine use with the HTP </a:t>
                </a:r>
              </a:p>
              <a:p>
                <a:pPr marL="5143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a:ln>
                      <a:noFill/>
                    </a:ln>
                    <a:solidFill>
                      <a:prstClr val="black"/>
                    </a:solidFill>
                    <a:effectLst/>
                    <a:uLnTx/>
                    <a:uFillTx/>
                    <a:latin typeface="IQOS" panose="020B0506030501020303" pitchFamily="34" charset="0"/>
                    <a:ea typeface="+mn-ea"/>
                    <a:cs typeface="+mn-cs"/>
                  </a:rPr>
                  <a:t>Almost every user of the heated tobacco product has a history of tobacco or nicotine use</a:t>
                </a:r>
              </a:p>
            </p:txBody>
          </p:sp>
          <p:sp>
            <p:nvSpPr>
              <p:cNvPr id="13" name="Rectangle 12"/>
              <p:cNvSpPr/>
              <p:nvPr/>
            </p:nvSpPr>
            <p:spPr>
              <a:xfrm>
                <a:off x="719958" y="2736554"/>
                <a:ext cx="1177082" cy="1045284"/>
              </a:xfrm>
              <a:prstGeom prst="rect">
                <a:avLst/>
              </a:prstGeom>
              <a:solidFill>
                <a:schemeClr val="accent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a:ln>
                    <a:noFill/>
                  </a:ln>
                  <a:solidFill>
                    <a:srgbClr val="464646"/>
                  </a:solidFill>
                  <a:effectLst/>
                  <a:uLnTx/>
                  <a:uFillTx/>
                  <a:latin typeface="Calibri"/>
                  <a:ea typeface="+mn-ea"/>
                  <a:cs typeface="+mn-cs"/>
                </a:endParaRPr>
              </a:p>
            </p:txBody>
          </p:sp>
          <p:sp>
            <p:nvSpPr>
              <p:cNvPr id="40" name="Isosceles Triangle 39"/>
              <p:cNvSpPr>
                <a:spLocks noChangeAspect="1"/>
              </p:cNvSpPr>
              <p:nvPr/>
            </p:nvSpPr>
            <p:spPr>
              <a:xfrm rot="5400000">
                <a:off x="1857264" y="3112229"/>
                <a:ext cx="340958" cy="293930"/>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white"/>
                  </a:solidFill>
                  <a:effectLst/>
                  <a:uLnTx/>
                  <a:uFillTx/>
                  <a:latin typeface="Calibri"/>
                  <a:ea typeface="+mn-ea"/>
                  <a:cs typeface="+mn-cs"/>
                </a:endParaRPr>
              </a:p>
            </p:txBody>
          </p:sp>
        </p:grpSp>
        <p:sp>
          <p:nvSpPr>
            <p:cNvPr id="48" name="1" descr="{&quot;Key&quot;:&quot;POWER_USER_SHAPE_ICON&quot;,&quot;Value&quot;:&quot;POWER_USER_SHAPE_ICON_STYLE_1&quot;}">
              <a:extLst>
                <a:ext uri="{FF2B5EF4-FFF2-40B4-BE49-F238E27FC236}">
                  <a16:creationId xmlns:a16="http://schemas.microsoft.com/office/drawing/2014/main" id="{224C5CAF-6D89-40C3-A609-CF72579D843C}"/>
                </a:ext>
              </a:extLst>
            </p:cNvPr>
            <p:cNvSpPr>
              <a:spLocks noChangeAspect="1" noChangeArrowheads="1"/>
            </p:cNvSpPr>
            <p:nvPr>
              <p:custDataLst>
                <p:tags r:id="rId2"/>
              </p:custDataLst>
            </p:nvPr>
          </p:nvSpPr>
          <p:spPr bwMode="auto">
            <a:xfrm>
              <a:off x="828244" y="2789425"/>
              <a:ext cx="890539" cy="886918"/>
            </a:xfrm>
            <a:prstGeom prst="ellipse">
              <a:avLst/>
            </a:prstGeom>
            <a:solidFill>
              <a:srgbClr val="B14038"/>
            </a:solidFill>
            <a:ln w="0">
              <a:no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a:ln>
                    <a:noFill/>
                  </a:ln>
                  <a:solidFill>
                    <a:prstClr val="white"/>
                  </a:solidFill>
                  <a:effectLst/>
                  <a:uLnTx/>
                  <a:uFillTx/>
                  <a:latin typeface="IQOS" panose="020B0506030501020303" pitchFamily="34" charset="0"/>
                  <a:ea typeface="Open Sans" panose="020B0606030504020204" pitchFamily="34" charset="0"/>
                  <a:cs typeface="Open Sans" panose="020B0606030504020204" pitchFamily="34" charset="0"/>
                </a:rPr>
                <a:t>2</a:t>
              </a:r>
            </a:p>
          </p:txBody>
        </p:sp>
      </p:grpSp>
      <p:sp>
        <p:nvSpPr>
          <p:cNvPr id="8" name="Title 7">
            <a:extLst>
              <a:ext uri="{FF2B5EF4-FFF2-40B4-BE49-F238E27FC236}">
                <a16:creationId xmlns:a16="http://schemas.microsoft.com/office/drawing/2014/main" id="{894EA77C-A348-47E6-9415-ACC829157C1D}"/>
              </a:ext>
            </a:extLst>
          </p:cNvPr>
          <p:cNvSpPr>
            <a:spLocks noGrp="1"/>
          </p:cNvSpPr>
          <p:nvPr>
            <p:ph type="title"/>
          </p:nvPr>
        </p:nvSpPr>
        <p:spPr>
          <a:xfrm>
            <a:off x="709798" y="127608"/>
            <a:ext cx="10444606" cy="950976"/>
          </a:xfrm>
        </p:spPr>
        <p:txBody>
          <a:bodyPr/>
          <a:lstStyle/>
          <a:p>
            <a:r>
              <a:rPr lang="es-ES" err="1"/>
              <a:t>Product</a:t>
            </a:r>
            <a:r>
              <a:rPr lang="es-ES"/>
              <a:t> use in </a:t>
            </a:r>
            <a:r>
              <a:rPr lang="es-ES" err="1"/>
              <a:t>summary</a:t>
            </a:r>
            <a:endParaRPr lang="es-ES"/>
          </a:p>
        </p:txBody>
      </p:sp>
    </p:spTree>
    <p:custDataLst>
      <p:tags r:id="rId1"/>
    </p:custDataLst>
    <p:extLst>
      <p:ext uri="{BB962C8B-B14F-4D97-AF65-F5344CB8AC3E}">
        <p14:creationId xmlns:p14="http://schemas.microsoft.com/office/powerpoint/2010/main" val="52541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980F-3139-420A-A289-072246645144}"/>
              </a:ext>
            </a:extLst>
          </p:cNvPr>
          <p:cNvSpPr>
            <a:spLocks noGrp="1"/>
          </p:cNvSpPr>
          <p:nvPr>
            <p:ph type="ctrTitle"/>
          </p:nvPr>
        </p:nvSpPr>
        <p:spPr>
          <a:xfrm>
            <a:off x="3484604" y="2186660"/>
            <a:ext cx="7455585" cy="1205865"/>
          </a:xfrm>
        </p:spPr>
        <p:txBody>
          <a:bodyPr/>
          <a:lstStyle/>
          <a:p>
            <a:r>
              <a:rPr lang="en-US"/>
              <a:t>OTHERS HAVE A ROLE: GOVERNMENTS</a:t>
            </a:r>
          </a:p>
        </p:txBody>
      </p:sp>
    </p:spTree>
    <p:extLst>
      <p:ext uri="{BB962C8B-B14F-4D97-AF65-F5344CB8AC3E}">
        <p14:creationId xmlns:p14="http://schemas.microsoft.com/office/powerpoint/2010/main" val="164216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C77860-1D8B-413B-8B58-F7360C3F553F}"/>
              </a:ext>
            </a:extLst>
          </p:cNvPr>
          <p:cNvSpPr txBox="1">
            <a:spLocks/>
          </p:cNvSpPr>
          <p:nvPr/>
        </p:nvSpPr>
        <p:spPr>
          <a:xfrm>
            <a:off x="168147" y="-6739"/>
            <a:ext cx="11622785" cy="10656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REGULATION TO SUPPORT SWITCHING</a:t>
            </a:r>
            <a:endParaRPr kumimoji="0" lang="en-US" sz="3300" b="0" i="0" u="none" strike="noStrike" kern="1200" cap="none" spc="-100" normalizeH="0" baseline="0" noProof="0">
              <a:ln>
                <a:noFill/>
              </a:ln>
              <a:solidFill>
                <a:srgbClr val="FFFFFF"/>
              </a:solidFill>
              <a:effectLst/>
              <a:uLnTx/>
              <a:uFillTx/>
              <a:latin typeface="Corbel" panose="020B0503020204020204"/>
              <a:ea typeface="+mj-ea"/>
              <a:cs typeface="+mj-cs"/>
            </a:endParaRPr>
          </a:p>
        </p:txBody>
      </p:sp>
      <p:grpSp>
        <p:nvGrpSpPr>
          <p:cNvPr id="6" name="Group 5">
            <a:extLst>
              <a:ext uri="{FF2B5EF4-FFF2-40B4-BE49-F238E27FC236}">
                <a16:creationId xmlns:a16="http://schemas.microsoft.com/office/drawing/2014/main" id="{53EA933D-5C97-47D0-8113-1B9A6845444C}"/>
              </a:ext>
            </a:extLst>
          </p:cNvPr>
          <p:cNvGrpSpPr/>
          <p:nvPr/>
        </p:nvGrpSpPr>
        <p:grpSpPr>
          <a:xfrm>
            <a:off x="1858243" y="1080574"/>
            <a:ext cx="7800506" cy="4921261"/>
            <a:chOff x="1923600" y="1177582"/>
            <a:chExt cx="7800506" cy="4921261"/>
          </a:xfrm>
        </p:grpSpPr>
        <p:pic>
          <p:nvPicPr>
            <p:cNvPr id="7" name="Picture 6">
              <a:extLst>
                <a:ext uri="{FF2B5EF4-FFF2-40B4-BE49-F238E27FC236}">
                  <a16:creationId xmlns:a16="http://schemas.microsoft.com/office/drawing/2014/main" id="{C5A2C58F-46A6-4A38-BE53-544B3ED492FC}"/>
                </a:ext>
              </a:extLst>
            </p:cNvPr>
            <p:cNvPicPr>
              <a:picLocks noChangeAspect="1"/>
            </p:cNvPicPr>
            <p:nvPr/>
          </p:nvPicPr>
          <p:blipFill rotWithShape="1">
            <a:blip r:embed="rId3"/>
            <a:srcRect t="43729" b="40312"/>
            <a:stretch/>
          </p:blipFill>
          <p:spPr>
            <a:xfrm>
              <a:off x="1923600" y="3461066"/>
              <a:ext cx="7800506" cy="798929"/>
            </a:xfrm>
            <a:prstGeom prst="rect">
              <a:avLst/>
            </a:prstGeom>
          </p:spPr>
        </p:pic>
        <p:sp>
          <p:nvSpPr>
            <p:cNvPr id="8" name="Oval 7">
              <a:extLst>
                <a:ext uri="{FF2B5EF4-FFF2-40B4-BE49-F238E27FC236}">
                  <a16:creationId xmlns:a16="http://schemas.microsoft.com/office/drawing/2014/main" id="{530A46FB-D6F9-4BED-8E47-E4BDE28FC580}"/>
                </a:ext>
              </a:extLst>
            </p:cNvPr>
            <p:cNvSpPr/>
            <p:nvPr/>
          </p:nvSpPr>
          <p:spPr>
            <a:xfrm>
              <a:off x="4792731" y="1177582"/>
              <a:ext cx="2010586" cy="2010586"/>
            </a:xfrm>
            <a:prstGeom prst="ellipse">
              <a:avLst/>
            </a:prstGeom>
            <a:solidFill>
              <a:srgbClr val="4679A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8EC6B5F0-96C8-4389-95EA-CFBD16D35BAE}"/>
                </a:ext>
              </a:extLst>
            </p:cNvPr>
            <p:cNvSpPr txBox="1"/>
            <p:nvPr/>
          </p:nvSpPr>
          <p:spPr>
            <a:xfrm>
              <a:off x="4696919" y="1771112"/>
              <a:ext cx="225639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rbel" panose="020B0503020204020204"/>
                  <a:ea typeface="+mn-ea"/>
                  <a:cs typeface="+mn-cs"/>
                </a:rPr>
                <a:t>SWITCHING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rbel" panose="020B0503020204020204"/>
                  <a:ea typeface="+mn-ea"/>
                  <a:cs typeface="+mn-cs"/>
                </a:rPr>
                <a:t>COMPLETELY</a:t>
              </a:r>
            </a:p>
          </p:txBody>
        </p:sp>
        <p:grpSp>
          <p:nvGrpSpPr>
            <p:cNvPr id="10" name="Group 9">
              <a:extLst>
                <a:ext uri="{FF2B5EF4-FFF2-40B4-BE49-F238E27FC236}">
                  <a16:creationId xmlns:a16="http://schemas.microsoft.com/office/drawing/2014/main" id="{033E572F-B0A8-4657-8000-27076DCFE1B8}"/>
                </a:ext>
              </a:extLst>
            </p:cNvPr>
            <p:cNvGrpSpPr/>
            <p:nvPr/>
          </p:nvGrpSpPr>
          <p:grpSpPr>
            <a:xfrm>
              <a:off x="2566218" y="4380492"/>
              <a:ext cx="1718351" cy="1718351"/>
              <a:chOff x="2566218" y="4380492"/>
              <a:chExt cx="1718351" cy="1718351"/>
            </a:xfrm>
          </p:grpSpPr>
          <p:sp>
            <p:nvSpPr>
              <p:cNvPr id="19" name="Oval 18">
                <a:extLst>
                  <a:ext uri="{FF2B5EF4-FFF2-40B4-BE49-F238E27FC236}">
                    <a16:creationId xmlns:a16="http://schemas.microsoft.com/office/drawing/2014/main" id="{71D203BC-8943-43B0-A4D8-A9F454A3527A}"/>
                  </a:ext>
                </a:extLst>
              </p:cNvPr>
              <p:cNvSpPr/>
              <p:nvPr/>
            </p:nvSpPr>
            <p:spPr>
              <a:xfrm>
                <a:off x="2566218" y="4380492"/>
                <a:ext cx="1718351" cy="1718351"/>
              </a:xfrm>
              <a:prstGeom prst="ellipse">
                <a:avLst/>
              </a:prstGeom>
              <a:noFill/>
              <a:ln w="19050">
                <a:solidFill>
                  <a:srgbClr val="467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0" name="Picture 19">
                <a:extLst>
                  <a:ext uri="{FF2B5EF4-FFF2-40B4-BE49-F238E27FC236}">
                    <a16:creationId xmlns:a16="http://schemas.microsoft.com/office/drawing/2014/main" id="{DEE1DFD3-5F12-46AB-B9A3-9C46BF8A8DDC}"/>
                  </a:ext>
                </a:extLst>
              </p:cNvPr>
              <p:cNvPicPr>
                <a:picLocks noChangeAspect="1"/>
              </p:cNvPicPr>
              <p:nvPr/>
            </p:nvPicPr>
            <p:blipFill>
              <a:blip r:embed="rId4"/>
              <a:stretch>
                <a:fillRect/>
              </a:stretch>
            </p:blipFill>
            <p:spPr>
              <a:xfrm>
                <a:off x="3119629" y="4786903"/>
                <a:ext cx="611528" cy="500341"/>
              </a:xfrm>
              <a:prstGeom prst="rect">
                <a:avLst/>
              </a:prstGeom>
            </p:spPr>
          </p:pic>
          <p:sp>
            <p:nvSpPr>
              <p:cNvPr id="21" name="TextBox 20">
                <a:extLst>
                  <a:ext uri="{FF2B5EF4-FFF2-40B4-BE49-F238E27FC236}">
                    <a16:creationId xmlns:a16="http://schemas.microsoft.com/office/drawing/2014/main" id="{E5F046E2-6E1D-4DA9-ACC1-CBF2B74E747D}"/>
                  </a:ext>
                </a:extLst>
              </p:cNvPr>
              <p:cNvSpPr txBox="1"/>
              <p:nvPr/>
            </p:nvSpPr>
            <p:spPr>
              <a:xfrm>
                <a:off x="2812026" y="5378245"/>
                <a:ext cx="1219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Corbel" panose="020B0503020204020204"/>
                    <a:ea typeface="+mn-ea"/>
                    <a:cs typeface="+mn-cs"/>
                  </a:rPr>
                  <a:t>Access</a:t>
                </a:r>
              </a:p>
            </p:txBody>
          </p:sp>
        </p:grpSp>
        <p:grpSp>
          <p:nvGrpSpPr>
            <p:cNvPr id="11" name="Group 10">
              <a:extLst>
                <a:ext uri="{FF2B5EF4-FFF2-40B4-BE49-F238E27FC236}">
                  <a16:creationId xmlns:a16="http://schemas.microsoft.com/office/drawing/2014/main" id="{6394B241-C227-4498-84CC-3AB9625A6156}"/>
                </a:ext>
              </a:extLst>
            </p:cNvPr>
            <p:cNvGrpSpPr/>
            <p:nvPr/>
          </p:nvGrpSpPr>
          <p:grpSpPr>
            <a:xfrm>
              <a:off x="7212471" y="4380492"/>
              <a:ext cx="1718351" cy="1718351"/>
              <a:chOff x="7212471" y="4380492"/>
              <a:chExt cx="1718351" cy="1718351"/>
            </a:xfrm>
          </p:grpSpPr>
          <p:sp>
            <p:nvSpPr>
              <p:cNvPr id="16" name="Oval 15">
                <a:extLst>
                  <a:ext uri="{FF2B5EF4-FFF2-40B4-BE49-F238E27FC236}">
                    <a16:creationId xmlns:a16="http://schemas.microsoft.com/office/drawing/2014/main" id="{0AED32B5-257E-4060-9698-5D5F7F9D224D}"/>
                  </a:ext>
                </a:extLst>
              </p:cNvPr>
              <p:cNvSpPr/>
              <p:nvPr/>
            </p:nvSpPr>
            <p:spPr>
              <a:xfrm>
                <a:off x="7212471" y="4380492"/>
                <a:ext cx="1718351" cy="1718351"/>
              </a:xfrm>
              <a:prstGeom prst="ellipse">
                <a:avLst/>
              </a:prstGeom>
              <a:noFill/>
              <a:ln w="19050">
                <a:solidFill>
                  <a:srgbClr val="467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TextBox 16">
                <a:extLst>
                  <a:ext uri="{FF2B5EF4-FFF2-40B4-BE49-F238E27FC236}">
                    <a16:creationId xmlns:a16="http://schemas.microsoft.com/office/drawing/2014/main" id="{D5B10204-8633-4FCE-9E5F-DAB0439C8F10}"/>
                  </a:ext>
                </a:extLst>
              </p:cNvPr>
              <p:cNvSpPr txBox="1"/>
              <p:nvPr/>
            </p:nvSpPr>
            <p:spPr>
              <a:xfrm>
                <a:off x="7268114" y="5378245"/>
                <a:ext cx="16070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Corbel" panose="020B0503020204020204"/>
                    <a:ea typeface="+mn-ea"/>
                    <a:cs typeface="+mn-cs"/>
                  </a:rPr>
                  <a:t>Acceptability</a:t>
                </a:r>
              </a:p>
            </p:txBody>
          </p:sp>
          <p:pic>
            <p:nvPicPr>
              <p:cNvPr id="18" name="Picture 17">
                <a:extLst>
                  <a:ext uri="{FF2B5EF4-FFF2-40B4-BE49-F238E27FC236}">
                    <a16:creationId xmlns:a16="http://schemas.microsoft.com/office/drawing/2014/main" id="{30DFA113-218D-44A1-9D4F-F1C48F78E15E}"/>
                  </a:ext>
                </a:extLst>
              </p:cNvPr>
              <p:cNvPicPr>
                <a:picLocks noChangeAspect="1"/>
              </p:cNvPicPr>
              <p:nvPr/>
            </p:nvPicPr>
            <p:blipFill>
              <a:blip r:embed="rId5"/>
              <a:stretch>
                <a:fillRect/>
              </a:stretch>
            </p:blipFill>
            <p:spPr>
              <a:xfrm>
                <a:off x="7765881" y="4736162"/>
                <a:ext cx="611528" cy="601821"/>
              </a:xfrm>
              <a:prstGeom prst="rect">
                <a:avLst/>
              </a:prstGeom>
            </p:spPr>
          </p:pic>
        </p:grpSp>
        <p:grpSp>
          <p:nvGrpSpPr>
            <p:cNvPr id="12" name="Group 11">
              <a:extLst>
                <a:ext uri="{FF2B5EF4-FFF2-40B4-BE49-F238E27FC236}">
                  <a16:creationId xmlns:a16="http://schemas.microsoft.com/office/drawing/2014/main" id="{E64F686A-40F9-4EE2-BE6C-13190567F168}"/>
                </a:ext>
              </a:extLst>
            </p:cNvPr>
            <p:cNvGrpSpPr/>
            <p:nvPr/>
          </p:nvGrpSpPr>
          <p:grpSpPr>
            <a:xfrm>
              <a:off x="4940709" y="4380492"/>
              <a:ext cx="1718351" cy="1718351"/>
              <a:chOff x="4940709" y="4380492"/>
              <a:chExt cx="1718351" cy="1718351"/>
            </a:xfrm>
          </p:grpSpPr>
          <p:sp>
            <p:nvSpPr>
              <p:cNvPr id="13" name="Oval 12">
                <a:extLst>
                  <a:ext uri="{FF2B5EF4-FFF2-40B4-BE49-F238E27FC236}">
                    <a16:creationId xmlns:a16="http://schemas.microsoft.com/office/drawing/2014/main" id="{1BA69A37-E480-4746-BFB5-66ABD86B3870}"/>
                  </a:ext>
                </a:extLst>
              </p:cNvPr>
              <p:cNvSpPr/>
              <p:nvPr/>
            </p:nvSpPr>
            <p:spPr>
              <a:xfrm>
                <a:off x="4940709" y="4380492"/>
                <a:ext cx="1718351" cy="1718351"/>
              </a:xfrm>
              <a:prstGeom prst="ellipse">
                <a:avLst/>
              </a:prstGeom>
              <a:noFill/>
              <a:ln w="19050">
                <a:solidFill>
                  <a:srgbClr val="467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C297A318-C148-4BB8-A7DD-24D970C5B9F2}"/>
                  </a:ext>
                </a:extLst>
              </p:cNvPr>
              <p:cNvSpPr txBox="1"/>
              <p:nvPr/>
            </p:nvSpPr>
            <p:spPr>
              <a:xfrm>
                <a:off x="5128833" y="5378245"/>
                <a:ext cx="134210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Corbel" panose="020B0503020204020204"/>
                    <a:ea typeface="+mn-ea"/>
                    <a:cs typeface="+mn-cs"/>
                  </a:rPr>
                  <a:t>Awareness</a:t>
                </a:r>
              </a:p>
            </p:txBody>
          </p:sp>
          <p:pic>
            <p:nvPicPr>
              <p:cNvPr id="15" name="Picture 14">
                <a:extLst>
                  <a:ext uri="{FF2B5EF4-FFF2-40B4-BE49-F238E27FC236}">
                    <a16:creationId xmlns:a16="http://schemas.microsoft.com/office/drawing/2014/main" id="{D47E89C0-EFDC-4BA1-B87D-13F0B5F78E1D}"/>
                  </a:ext>
                </a:extLst>
              </p:cNvPr>
              <p:cNvPicPr>
                <a:picLocks noChangeAspect="1"/>
              </p:cNvPicPr>
              <p:nvPr/>
            </p:nvPicPr>
            <p:blipFill>
              <a:blip r:embed="rId6"/>
              <a:stretch>
                <a:fillRect/>
              </a:stretch>
            </p:blipFill>
            <p:spPr>
              <a:xfrm>
                <a:off x="5384169" y="4744888"/>
                <a:ext cx="848585" cy="608768"/>
              </a:xfrm>
              <a:prstGeom prst="rect">
                <a:avLst/>
              </a:prstGeom>
            </p:spPr>
          </p:pic>
        </p:grpSp>
      </p:grpSp>
      <p:sp>
        <p:nvSpPr>
          <p:cNvPr id="24" name="Text Placeholder 23">
            <a:extLst>
              <a:ext uri="{FF2B5EF4-FFF2-40B4-BE49-F238E27FC236}">
                <a16:creationId xmlns:a16="http://schemas.microsoft.com/office/drawing/2014/main" id="{1FC1884B-AB33-4F41-9E79-BD8D533AFDDC}"/>
              </a:ext>
            </a:extLst>
          </p:cNvPr>
          <p:cNvSpPr>
            <a:spLocks noGrp="1"/>
          </p:cNvSpPr>
          <p:nvPr>
            <p:ph type="body" sz="quarter" idx="16"/>
          </p:nvPr>
        </p:nvSpPr>
        <p:spPr/>
        <p:txBody>
          <a:bodyPr/>
          <a:lstStyle/>
          <a:p>
            <a:endParaRPr lang="en-US"/>
          </a:p>
        </p:txBody>
      </p:sp>
      <p:sp>
        <p:nvSpPr>
          <p:cNvPr id="26" name="Title 25">
            <a:extLst>
              <a:ext uri="{FF2B5EF4-FFF2-40B4-BE49-F238E27FC236}">
                <a16:creationId xmlns:a16="http://schemas.microsoft.com/office/drawing/2014/main" id="{47B2CEA7-328E-41F7-BACA-357AE91C03E2}"/>
              </a:ext>
            </a:extLst>
          </p:cNvPr>
          <p:cNvSpPr>
            <a:spLocks noGrp="1"/>
          </p:cNvSpPr>
          <p:nvPr>
            <p:ph type="title"/>
          </p:nvPr>
        </p:nvSpPr>
        <p:spPr/>
        <p:txBody>
          <a:bodyPr/>
          <a:lstStyle/>
          <a:p>
            <a:r>
              <a:rPr lang="en-US"/>
              <a:t>Regulation to support switching</a:t>
            </a:r>
          </a:p>
        </p:txBody>
      </p:sp>
    </p:spTree>
    <p:extLst>
      <p:ext uri="{BB962C8B-B14F-4D97-AF65-F5344CB8AC3E}">
        <p14:creationId xmlns:p14="http://schemas.microsoft.com/office/powerpoint/2010/main" val="84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7CB4E46-AC1B-44DD-9AED-CEEDA02BE093}"/>
              </a:ext>
            </a:extLst>
          </p:cNvPr>
          <p:cNvPicPr>
            <a:picLocks noChangeAspect="1"/>
          </p:cNvPicPr>
          <p:nvPr/>
        </p:nvPicPr>
        <p:blipFill>
          <a:blip r:embed="rId3"/>
          <a:stretch>
            <a:fillRect/>
          </a:stretch>
        </p:blipFill>
        <p:spPr>
          <a:xfrm>
            <a:off x="383367" y="1141715"/>
            <a:ext cx="6290285" cy="1435541"/>
          </a:xfrm>
          <a:prstGeom prst="rect">
            <a:avLst/>
          </a:prstGeom>
        </p:spPr>
      </p:pic>
      <p:pic>
        <p:nvPicPr>
          <p:cNvPr id="23" name="Picture 22">
            <a:extLst>
              <a:ext uri="{FF2B5EF4-FFF2-40B4-BE49-F238E27FC236}">
                <a16:creationId xmlns:a16="http://schemas.microsoft.com/office/drawing/2014/main" id="{A4FD8F7A-FDAE-4CBA-BF95-B70766C52EBA}"/>
              </a:ext>
            </a:extLst>
          </p:cNvPr>
          <p:cNvPicPr>
            <a:picLocks noChangeAspect="1"/>
          </p:cNvPicPr>
          <p:nvPr/>
        </p:nvPicPr>
        <p:blipFill>
          <a:blip r:embed="rId4"/>
          <a:stretch>
            <a:fillRect/>
          </a:stretch>
        </p:blipFill>
        <p:spPr>
          <a:xfrm>
            <a:off x="582195" y="2446682"/>
            <a:ext cx="6290285" cy="2948278"/>
          </a:xfrm>
          <a:prstGeom prst="rect">
            <a:avLst/>
          </a:prstGeom>
        </p:spPr>
      </p:pic>
      <p:pic>
        <p:nvPicPr>
          <p:cNvPr id="24" name="Picture 2" descr="Mitch Zeller: A History">
            <a:extLst>
              <a:ext uri="{FF2B5EF4-FFF2-40B4-BE49-F238E27FC236}">
                <a16:creationId xmlns:a16="http://schemas.microsoft.com/office/drawing/2014/main" id="{6766F485-BCB9-4D7F-A808-4B72DFC876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8500" y="1130326"/>
            <a:ext cx="1868320" cy="208072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218677A4-7816-41E1-AD11-B816C2CBA258}"/>
              </a:ext>
            </a:extLst>
          </p:cNvPr>
          <p:cNvSpPr/>
          <p:nvPr/>
        </p:nvSpPr>
        <p:spPr>
          <a:xfrm>
            <a:off x="7295902" y="1205253"/>
            <a:ext cx="274320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Bookman Old Style" panose="02050604050505020204" pitchFamily="18" charset="0"/>
                <a:ea typeface="+mn-ea"/>
                <a:cs typeface="+mn-cs"/>
              </a:rPr>
              <a:t>Data submitted by the company shows that marketing these particular products with the authorized information could help addicted adult smokers transition away from combusted cigarettes and reduce their exposure to harmful chemicals, but only if they completely switch. </a:t>
            </a:r>
          </a:p>
        </p:txBody>
      </p:sp>
      <p:sp>
        <p:nvSpPr>
          <p:cNvPr id="26" name="TextBox 25">
            <a:extLst>
              <a:ext uri="{FF2B5EF4-FFF2-40B4-BE49-F238E27FC236}">
                <a16:creationId xmlns:a16="http://schemas.microsoft.com/office/drawing/2014/main" id="{BAA428E0-1C37-41E4-8ADB-3C5231EC3B71}"/>
              </a:ext>
            </a:extLst>
          </p:cNvPr>
          <p:cNvSpPr txBox="1"/>
          <p:nvPr/>
        </p:nvSpPr>
        <p:spPr>
          <a:xfrm>
            <a:off x="10237930" y="3385917"/>
            <a:ext cx="1762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orbel" panose="020B0503020204020204"/>
                <a:ea typeface="+mn-ea"/>
                <a:cs typeface="+mn-cs"/>
              </a:rPr>
              <a:t>Mitch Zeller, Director FDA Centre for Tobacco Products</a:t>
            </a:r>
          </a:p>
        </p:txBody>
      </p:sp>
      <p:pic>
        <p:nvPicPr>
          <p:cNvPr id="27" name="Picture 26">
            <a:extLst>
              <a:ext uri="{FF2B5EF4-FFF2-40B4-BE49-F238E27FC236}">
                <a16:creationId xmlns:a16="http://schemas.microsoft.com/office/drawing/2014/main" id="{58C7ED78-6115-4E81-85D7-71429EDF1EF1}"/>
              </a:ext>
            </a:extLst>
          </p:cNvPr>
          <p:cNvPicPr>
            <a:picLocks noChangeAspect="1"/>
          </p:cNvPicPr>
          <p:nvPr/>
        </p:nvPicPr>
        <p:blipFill rotWithShape="1">
          <a:blip r:embed="rId6"/>
          <a:srcRect t="5520" r="46151" b="69209"/>
          <a:stretch/>
        </p:blipFill>
        <p:spPr>
          <a:xfrm>
            <a:off x="6699379" y="1705389"/>
            <a:ext cx="596523" cy="653780"/>
          </a:xfrm>
          <a:prstGeom prst="rect">
            <a:avLst/>
          </a:prstGeom>
        </p:spPr>
      </p:pic>
      <p:pic>
        <p:nvPicPr>
          <p:cNvPr id="11" name="Picture 10" descr="The United States flag image - free download">
            <a:extLst>
              <a:ext uri="{FF2B5EF4-FFF2-40B4-BE49-F238E27FC236}">
                <a16:creationId xmlns:a16="http://schemas.microsoft.com/office/drawing/2014/main" id="{A9E16735-41D5-486D-A8FE-DF2C1FBDD1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96" y="319216"/>
            <a:ext cx="875735" cy="875735"/>
          </a:xfrm>
          <a:prstGeom prst="rect">
            <a:avLst/>
          </a:prstGeom>
          <a:noFill/>
          <a:effectLst>
            <a:outerShdw blurRad="63500" sx="127000" sy="127000" algn="c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8748E2-27B8-477F-8B7D-B74189BF55F0}"/>
              </a:ext>
            </a:extLst>
          </p:cNvPr>
          <p:cNvSpPr>
            <a:spLocks noGrp="1"/>
          </p:cNvSpPr>
          <p:nvPr>
            <p:ph type="title"/>
          </p:nvPr>
        </p:nvSpPr>
        <p:spPr>
          <a:xfrm>
            <a:off x="1137662" y="269908"/>
            <a:ext cx="10623164" cy="950976"/>
          </a:xfrm>
        </p:spPr>
        <p:txBody>
          <a:bodyPr/>
          <a:lstStyle/>
          <a:p>
            <a:r>
              <a:rPr lang="en-US"/>
              <a:t>FDA’S MRTP ORDER FOR IQOS - 7 July 2020</a:t>
            </a:r>
            <a:br>
              <a:rPr lang="en-US"/>
            </a:br>
            <a:endParaRPr lang="en-US"/>
          </a:p>
        </p:txBody>
      </p:sp>
      <p:sp>
        <p:nvSpPr>
          <p:cNvPr id="3" name="Text Placeholder 2">
            <a:extLst>
              <a:ext uri="{FF2B5EF4-FFF2-40B4-BE49-F238E27FC236}">
                <a16:creationId xmlns:a16="http://schemas.microsoft.com/office/drawing/2014/main" id="{70BA4A3F-D2E2-4642-88D9-DE22FD4D2A2F}"/>
              </a:ext>
            </a:extLst>
          </p:cNvPr>
          <p:cNvSpPr>
            <a:spLocks noGrp="1"/>
          </p:cNvSpPr>
          <p:nvPr>
            <p:ph type="body" sz="quarter" idx="16"/>
          </p:nvPr>
        </p:nvSpPr>
        <p:spPr/>
        <p:txBody>
          <a:bodyPr/>
          <a:lstStyle/>
          <a:p>
            <a:endParaRPr lang="en-US"/>
          </a:p>
        </p:txBody>
      </p:sp>
      <p:pic>
        <p:nvPicPr>
          <p:cNvPr id="13" name="Picture 12">
            <a:extLst>
              <a:ext uri="{FF2B5EF4-FFF2-40B4-BE49-F238E27FC236}">
                <a16:creationId xmlns:a16="http://schemas.microsoft.com/office/drawing/2014/main" id="{010D77B8-0956-4EA0-A245-1210531A58A5}"/>
              </a:ext>
            </a:extLst>
          </p:cNvPr>
          <p:cNvPicPr>
            <a:picLocks noChangeAspect="1"/>
          </p:cNvPicPr>
          <p:nvPr/>
        </p:nvPicPr>
        <p:blipFill rotWithShape="1">
          <a:blip r:embed="rId6"/>
          <a:srcRect t="5520" r="78162" b="69209"/>
          <a:stretch/>
        </p:blipFill>
        <p:spPr>
          <a:xfrm rot="10800000">
            <a:off x="9656155" y="3990281"/>
            <a:ext cx="765894" cy="653780"/>
          </a:xfrm>
          <a:prstGeom prst="rect">
            <a:avLst/>
          </a:prstGeom>
        </p:spPr>
      </p:pic>
    </p:spTree>
    <p:extLst>
      <p:ext uri="{BB962C8B-B14F-4D97-AF65-F5344CB8AC3E}">
        <p14:creationId xmlns:p14="http://schemas.microsoft.com/office/powerpoint/2010/main" val="30041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AC77860-1D8B-413B-8B58-F7360C3F553F}"/>
              </a:ext>
            </a:extLst>
          </p:cNvPr>
          <p:cNvSpPr txBox="1">
            <a:spLocks/>
          </p:cNvSpPr>
          <p:nvPr/>
        </p:nvSpPr>
        <p:spPr>
          <a:xfrm>
            <a:off x="168147" y="-6739"/>
            <a:ext cx="11622785" cy="10656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Conclusions </a:t>
            </a:r>
            <a:br>
              <a:rPr lang="en-US"/>
            </a:br>
            <a:endParaRPr kumimoji="0" lang="en-US" sz="3300" b="0" i="0" u="none" strike="noStrike" kern="1200" cap="none" spc="-100" normalizeH="0" baseline="0" noProof="0">
              <a:ln>
                <a:noFill/>
              </a:ln>
              <a:solidFill>
                <a:srgbClr val="FFFFFF"/>
              </a:solidFill>
              <a:effectLst/>
              <a:uLnTx/>
              <a:uFillTx/>
              <a:latin typeface="Corbel" panose="020B0503020204020204"/>
              <a:ea typeface="+mj-ea"/>
              <a:cs typeface="+mj-cs"/>
            </a:endParaRPr>
          </a:p>
        </p:txBody>
      </p:sp>
      <p:sp>
        <p:nvSpPr>
          <p:cNvPr id="24" name="Text Placeholder 23">
            <a:extLst>
              <a:ext uri="{FF2B5EF4-FFF2-40B4-BE49-F238E27FC236}">
                <a16:creationId xmlns:a16="http://schemas.microsoft.com/office/drawing/2014/main" id="{1FC1884B-AB33-4F41-9E79-BD8D533AFDDC}"/>
              </a:ext>
            </a:extLst>
          </p:cNvPr>
          <p:cNvSpPr>
            <a:spLocks noGrp="1"/>
          </p:cNvSpPr>
          <p:nvPr>
            <p:ph type="body" sz="quarter" idx="16"/>
          </p:nvPr>
        </p:nvSpPr>
        <p:spPr/>
        <p:txBody>
          <a:bodyPr/>
          <a:lstStyle/>
          <a:p>
            <a:endParaRPr lang="en-US"/>
          </a:p>
        </p:txBody>
      </p:sp>
      <p:sp>
        <p:nvSpPr>
          <p:cNvPr id="26" name="Title 25">
            <a:extLst>
              <a:ext uri="{FF2B5EF4-FFF2-40B4-BE49-F238E27FC236}">
                <a16:creationId xmlns:a16="http://schemas.microsoft.com/office/drawing/2014/main" id="{47B2CEA7-328E-41F7-BACA-357AE91C03E2}"/>
              </a:ext>
            </a:extLst>
          </p:cNvPr>
          <p:cNvSpPr>
            <a:spLocks noGrp="1"/>
          </p:cNvSpPr>
          <p:nvPr>
            <p:ph type="title"/>
          </p:nvPr>
        </p:nvSpPr>
        <p:spPr/>
        <p:txBody>
          <a:bodyPr/>
          <a:lstStyle/>
          <a:p>
            <a:r>
              <a:rPr lang="en-US"/>
              <a:t>Conclusions</a:t>
            </a:r>
          </a:p>
        </p:txBody>
      </p:sp>
      <p:sp>
        <p:nvSpPr>
          <p:cNvPr id="22" name="TextBox 21">
            <a:extLst>
              <a:ext uri="{FF2B5EF4-FFF2-40B4-BE49-F238E27FC236}">
                <a16:creationId xmlns:a16="http://schemas.microsoft.com/office/drawing/2014/main" id="{04D85281-AD69-4300-9F50-68889C37F8AD}"/>
              </a:ext>
            </a:extLst>
          </p:cNvPr>
          <p:cNvSpPr txBox="1"/>
          <p:nvPr/>
        </p:nvSpPr>
        <p:spPr>
          <a:xfrm>
            <a:off x="483985" y="1193749"/>
            <a:ext cx="10991107" cy="4977325"/>
          </a:xfrm>
          <a:prstGeom prst="rect">
            <a:avLst/>
          </a:prstGeom>
          <a:noFill/>
        </p:spPr>
        <p:txBody>
          <a:bodyPr wrap="square">
            <a:spAutoFit/>
          </a:bodyPr>
          <a:lstStyle/>
          <a:p>
            <a:r>
              <a:rPr lang="en-US" sz="2600" dirty="0">
                <a:solidFill>
                  <a:schemeClr val="accent4"/>
                </a:solidFill>
                <a:latin typeface="+mj-lt"/>
                <a:ea typeface="+mj-ea"/>
                <a:cs typeface="+mj-cs"/>
              </a:rPr>
              <a:t>Are smoke-free products a better alternative to cigarettes?</a:t>
            </a:r>
          </a:p>
          <a:p>
            <a:pPr algn="just">
              <a:lnSpc>
                <a:spcPct val="85000"/>
              </a:lnSpc>
              <a:spcBef>
                <a:spcPct val="0"/>
              </a:spcBef>
            </a:pPr>
            <a:endParaRPr lang="en-US" sz="2600" dirty="0">
              <a:solidFill>
                <a:schemeClr val="accent4"/>
              </a:solidFill>
              <a:latin typeface="+mj-lt"/>
              <a:ea typeface="+mj-ea"/>
              <a:cs typeface="+mj-cs"/>
            </a:endParaRPr>
          </a:p>
          <a:p>
            <a:pPr marL="457200" indent="-457200" algn="just">
              <a:lnSpc>
                <a:spcPct val="85000"/>
              </a:lnSpc>
              <a:spcBef>
                <a:spcPct val="0"/>
              </a:spcBef>
              <a:buFont typeface="Wingdings" panose="05000000000000000000" pitchFamily="2" charset="2"/>
              <a:buChar char="q"/>
            </a:pPr>
            <a:r>
              <a:rPr lang="en-US" sz="2400" dirty="0">
                <a:solidFill>
                  <a:schemeClr val="accent4"/>
                </a:solidFill>
                <a:latin typeface="+mj-lt"/>
                <a:ea typeface="+mj-ea"/>
                <a:cs typeface="+mj-cs"/>
              </a:rPr>
              <a:t>The totality of evidence, demonstrates that switching to THS completely, while not risk-free, is a better choice for adults who would otherwise continue smoking</a:t>
            </a:r>
          </a:p>
          <a:p>
            <a:pPr marL="457200" indent="-457200" algn="just">
              <a:lnSpc>
                <a:spcPct val="85000"/>
              </a:lnSpc>
              <a:spcBef>
                <a:spcPct val="0"/>
              </a:spcBef>
              <a:buFont typeface="Wingdings" panose="05000000000000000000" pitchFamily="2" charset="2"/>
              <a:buChar char="q"/>
            </a:pPr>
            <a:r>
              <a:rPr lang="en-US" sz="2400" dirty="0">
                <a:solidFill>
                  <a:schemeClr val="accent4"/>
                </a:solidFill>
                <a:latin typeface="+mj-lt"/>
                <a:ea typeface="+mj-ea"/>
                <a:cs typeface="+mj-cs"/>
              </a:rPr>
              <a:t>The U.S .FDA </a:t>
            </a:r>
            <a:r>
              <a:rPr lang="en-GB" sz="2400" dirty="0">
                <a:solidFill>
                  <a:schemeClr val="accent4"/>
                </a:solidFill>
                <a:latin typeface="+mj-lt"/>
                <a:ea typeface="+mj-ea"/>
                <a:cs typeface="+mj-cs"/>
              </a:rPr>
              <a:t>authorized the commercialization of THS as a Modified-Risk Tobacco Product with reduced-exposure claims, stating that commercializing the product with such information is expected to “promote public health.”</a:t>
            </a:r>
            <a:endParaRPr lang="en-US" sz="2400" dirty="0">
              <a:solidFill>
                <a:schemeClr val="accent4"/>
              </a:solidFill>
              <a:latin typeface="+mj-lt"/>
              <a:ea typeface="+mj-ea"/>
              <a:cs typeface="+mj-cs"/>
            </a:endParaRPr>
          </a:p>
          <a:p>
            <a:pPr marL="457200" indent="-457200" algn="just">
              <a:lnSpc>
                <a:spcPct val="85000"/>
              </a:lnSpc>
              <a:spcBef>
                <a:spcPct val="0"/>
              </a:spcBef>
              <a:buFont typeface="Wingdings" panose="05000000000000000000" pitchFamily="2" charset="2"/>
              <a:buChar char="q"/>
            </a:pPr>
            <a:r>
              <a:rPr lang="en-US" sz="2400" dirty="0">
                <a:solidFill>
                  <a:schemeClr val="accent4"/>
                </a:solidFill>
                <a:latin typeface="+mj-lt"/>
                <a:ea typeface="+mj-ea"/>
                <a:cs typeface="+mj-cs"/>
              </a:rPr>
              <a:t>Acceleration of smoking decline in Japan since introduction of HTPs in the market in 2015</a:t>
            </a:r>
          </a:p>
          <a:p>
            <a:pPr marL="457200" indent="-457200" algn="just">
              <a:lnSpc>
                <a:spcPct val="85000"/>
              </a:lnSpc>
              <a:spcBef>
                <a:spcPct val="0"/>
              </a:spcBef>
              <a:buFont typeface="Wingdings" panose="05000000000000000000" pitchFamily="2" charset="2"/>
              <a:buChar char="q"/>
            </a:pPr>
            <a:r>
              <a:rPr lang="en-US" sz="2400" dirty="0">
                <a:solidFill>
                  <a:schemeClr val="accent4"/>
                </a:solidFill>
                <a:latin typeface="+mj-lt"/>
                <a:ea typeface="+mj-ea"/>
                <a:cs typeface="+mj-cs"/>
              </a:rPr>
              <a:t>Use patterns according to national surveys inform that the product in used as intended</a:t>
            </a:r>
          </a:p>
          <a:p>
            <a:pPr marL="457200" indent="-457200" algn="just">
              <a:lnSpc>
                <a:spcPct val="85000"/>
              </a:lnSpc>
              <a:spcBef>
                <a:spcPct val="0"/>
              </a:spcBef>
              <a:buFont typeface="Wingdings" panose="05000000000000000000" pitchFamily="2" charset="2"/>
              <a:buChar char="q"/>
            </a:pPr>
            <a:r>
              <a:rPr lang="en-US" sz="2400" dirty="0">
                <a:solidFill>
                  <a:schemeClr val="accent4"/>
                </a:solidFill>
                <a:latin typeface="+mj-lt"/>
                <a:ea typeface="+mj-ea"/>
                <a:cs typeface="+mj-cs"/>
              </a:rPr>
              <a:t>Continuous monitoring of product </a:t>
            </a:r>
            <a:r>
              <a:rPr lang="en-US" sz="2600" dirty="0">
                <a:solidFill>
                  <a:schemeClr val="accent4"/>
                </a:solidFill>
                <a:latin typeface="+mj-lt"/>
                <a:ea typeface="+mj-ea"/>
                <a:cs typeface="+mj-cs"/>
              </a:rPr>
              <a:t>use will help avoiding unintended consequences</a:t>
            </a:r>
          </a:p>
        </p:txBody>
      </p:sp>
    </p:spTree>
    <p:extLst>
      <p:ext uri="{BB962C8B-B14F-4D97-AF65-F5344CB8AC3E}">
        <p14:creationId xmlns:p14="http://schemas.microsoft.com/office/powerpoint/2010/main" val="417163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FE0C-7994-4A12-A864-245896AFB5EE}"/>
              </a:ext>
            </a:extLst>
          </p:cNvPr>
          <p:cNvSpPr>
            <a:spLocks noGrp="1"/>
          </p:cNvSpPr>
          <p:nvPr>
            <p:ph type="ctrTitle"/>
          </p:nvPr>
        </p:nvSpPr>
        <p:spPr>
          <a:xfrm>
            <a:off x="1112658" y="997940"/>
            <a:ext cx="9827532" cy="594360"/>
          </a:xfrm>
        </p:spPr>
        <p:txBody>
          <a:bodyPr/>
          <a:lstStyle/>
          <a:p>
            <a:pPr algn="ctr"/>
            <a:r>
              <a:rPr lang="en-US"/>
              <a:t>THANK YOU FOR YOUR ATTENTION.</a:t>
            </a:r>
          </a:p>
        </p:txBody>
      </p:sp>
      <p:sp>
        <p:nvSpPr>
          <p:cNvPr id="3" name="Rounded Rectangle 3">
            <a:extLst>
              <a:ext uri="{FF2B5EF4-FFF2-40B4-BE49-F238E27FC236}">
                <a16:creationId xmlns:a16="http://schemas.microsoft.com/office/drawing/2014/main" id="{36EB59C9-5E9C-4325-967F-C2F11A0B720C}"/>
              </a:ext>
            </a:extLst>
          </p:cNvPr>
          <p:cNvSpPr/>
          <p:nvPr/>
        </p:nvSpPr>
        <p:spPr bwMode="auto">
          <a:xfrm>
            <a:off x="3553078" y="2071111"/>
            <a:ext cx="3161463" cy="3539465"/>
          </a:xfrm>
          <a:custGeom>
            <a:avLst/>
            <a:gdLst/>
            <a:ahLst/>
            <a:cxnLst/>
            <a:rect l="l" t="t" r="r" b="b"/>
            <a:pathLst>
              <a:path w="3533260" h="3955715">
                <a:moveTo>
                  <a:pt x="537681" y="0"/>
                </a:moveTo>
                <a:lnTo>
                  <a:pt x="2995579" y="0"/>
                </a:lnTo>
                <a:cubicBezTo>
                  <a:pt x="3292532" y="0"/>
                  <a:pt x="3533260" y="240728"/>
                  <a:pt x="3533260" y="537681"/>
                </a:cubicBezTo>
                <a:lnTo>
                  <a:pt x="3533260" y="2688339"/>
                </a:lnTo>
                <a:cubicBezTo>
                  <a:pt x="3533260" y="2985292"/>
                  <a:pt x="3292532" y="3226020"/>
                  <a:pt x="2995579" y="3226020"/>
                </a:cubicBezTo>
                <a:lnTo>
                  <a:pt x="1896247" y="3226020"/>
                </a:lnTo>
                <a:lnTo>
                  <a:pt x="1075340" y="3955715"/>
                </a:lnTo>
                <a:lnTo>
                  <a:pt x="1075340" y="3226020"/>
                </a:lnTo>
                <a:lnTo>
                  <a:pt x="537681" y="3226020"/>
                </a:lnTo>
                <a:cubicBezTo>
                  <a:pt x="240728" y="3226020"/>
                  <a:pt x="0" y="2985292"/>
                  <a:pt x="0" y="2688339"/>
                </a:cubicBezTo>
                <a:lnTo>
                  <a:pt x="0" y="2419515"/>
                </a:lnTo>
                <a:lnTo>
                  <a:pt x="192026" y="2419515"/>
                </a:lnTo>
                <a:lnTo>
                  <a:pt x="192026" y="2671843"/>
                </a:lnTo>
                <a:cubicBezTo>
                  <a:pt x="192026" y="2871854"/>
                  <a:pt x="354167" y="3033995"/>
                  <a:pt x="554178" y="3033995"/>
                </a:cubicBezTo>
                <a:lnTo>
                  <a:pt x="1267365" y="3033995"/>
                </a:lnTo>
                <a:lnTo>
                  <a:pt x="1267365" y="3509723"/>
                </a:lnTo>
                <a:lnTo>
                  <a:pt x="1802559" y="3033995"/>
                </a:lnTo>
                <a:lnTo>
                  <a:pt x="2979083" y="3033995"/>
                </a:lnTo>
                <a:cubicBezTo>
                  <a:pt x="3179094" y="3033995"/>
                  <a:pt x="3341235" y="2871854"/>
                  <a:pt x="3341235" y="2671843"/>
                </a:cubicBezTo>
                <a:lnTo>
                  <a:pt x="3341235" y="554177"/>
                </a:lnTo>
                <a:cubicBezTo>
                  <a:pt x="3341235" y="354166"/>
                  <a:pt x="3179094" y="192025"/>
                  <a:pt x="2979083" y="192025"/>
                </a:cubicBezTo>
                <a:lnTo>
                  <a:pt x="554178" y="192025"/>
                </a:lnTo>
                <a:cubicBezTo>
                  <a:pt x="354167" y="192025"/>
                  <a:pt x="192026" y="354166"/>
                  <a:pt x="192026" y="554177"/>
                </a:cubicBezTo>
                <a:lnTo>
                  <a:pt x="192026" y="806505"/>
                </a:lnTo>
                <a:lnTo>
                  <a:pt x="0" y="806505"/>
                </a:lnTo>
                <a:lnTo>
                  <a:pt x="0" y="537681"/>
                </a:lnTo>
                <a:cubicBezTo>
                  <a:pt x="0" y="240728"/>
                  <a:pt x="240728" y="0"/>
                  <a:pt x="537681" y="0"/>
                </a:cubicBezTo>
                <a:close/>
              </a:path>
            </a:pathLst>
          </a:custGeom>
          <a:solidFill>
            <a:schemeClr val="tx2"/>
          </a:solidFill>
          <a:ln w="19050"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sp>
        <p:nvSpPr>
          <p:cNvPr id="4" name="Rounded Rectangle 3">
            <a:extLst>
              <a:ext uri="{FF2B5EF4-FFF2-40B4-BE49-F238E27FC236}">
                <a16:creationId xmlns:a16="http://schemas.microsoft.com/office/drawing/2014/main" id="{7EAF5A88-EF43-4356-A553-7A344F6D33B7}"/>
              </a:ext>
            </a:extLst>
          </p:cNvPr>
          <p:cNvSpPr/>
          <p:nvPr/>
        </p:nvSpPr>
        <p:spPr bwMode="auto">
          <a:xfrm flipH="1">
            <a:off x="5647882" y="2851212"/>
            <a:ext cx="3161463" cy="3539465"/>
          </a:xfrm>
          <a:custGeom>
            <a:avLst/>
            <a:gdLst/>
            <a:ahLst/>
            <a:cxnLst/>
            <a:rect l="l" t="t" r="r" b="b"/>
            <a:pathLst>
              <a:path w="3533260" h="3955715">
                <a:moveTo>
                  <a:pt x="537681" y="0"/>
                </a:moveTo>
                <a:lnTo>
                  <a:pt x="2995579" y="0"/>
                </a:lnTo>
                <a:cubicBezTo>
                  <a:pt x="3292532" y="0"/>
                  <a:pt x="3533260" y="240728"/>
                  <a:pt x="3533260" y="537681"/>
                </a:cubicBezTo>
                <a:lnTo>
                  <a:pt x="3533260" y="2688339"/>
                </a:lnTo>
                <a:cubicBezTo>
                  <a:pt x="3533260" y="2985292"/>
                  <a:pt x="3292532" y="3226020"/>
                  <a:pt x="2995579" y="3226020"/>
                </a:cubicBezTo>
                <a:lnTo>
                  <a:pt x="1896247" y="3226020"/>
                </a:lnTo>
                <a:lnTo>
                  <a:pt x="1075340" y="3955715"/>
                </a:lnTo>
                <a:lnTo>
                  <a:pt x="1075340" y="3226020"/>
                </a:lnTo>
                <a:lnTo>
                  <a:pt x="537681" y="3226020"/>
                </a:lnTo>
                <a:cubicBezTo>
                  <a:pt x="240728" y="3226020"/>
                  <a:pt x="0" y="2985292"/>
                  <a:pt x="0" y="2688339"/>
                </a:cubicBezTo>
                <a:lnTo>
                  <a:pt x="0" y="2419515"/>
                </a:lnTo>
                <a:lnTo>
                  <a:pt x="192026" y="2419515"/>
                </a:lnTo>
                <a:lnTo>
                  <a:pt x="192026" y="2671843"/>
                </a:lnTo>
                <a:cubicBezTo>
                  <a:pt x="192026" y="2871854"/>
                  <a:pt x="354167" y="3033995"/>
                  <a:pt x="554178" y="3033995"/>
                </a:cubicBezTo>
                <a:lnTo>
                  <a:pt x="1267365" y="3033995"/>
                </a:lnTo>
                <a:lnTo>
                  <a:pt x="1267365" y="3509723"/>
                </a:lnTo>
                <a:lnTo>
                  <a:pt x="1802559" y="3033995"/>
                </a:lnTo>
                <a:lnTo>
                  <a:pt x="2979083" y="3033995"/>
                </a:lnTo>
                <a:cubicBezTo>
                  <a:pt x="3179094" y="3033995"/>
                  <a:pt x="3341235" y="2871854"/>
                  <a:pt x="3341235" y="2671843"/>
                </a:cubicBezTo>
                <a:lnTo>
                  <a:pt x="3341235" y="554177"/>
                </a:lnTo>
                <a:cubicBezTo>
                  <a:pt x="3341235" y="354166"/>
                  <a:pt x="3179094" y="192025"/>
                  <a:pt x="2979083" y="192025"/>
                </a:cubicBezTo>
                <a:lnTo>
                  <a:pt x="554178" y="192025"/>
                </a:lnTo>
                <a:cubicBezTo>
                  <a:pt x="354167" y="192025"/>
                  <a:pt x="192026" y="354166"/>
                  <a:pt x="192026" y="554177"/>
                </a:cubicBezTo>
                <a:lnTo>
                  <a:pt x="192026" y="806505"/>
                </a:lnTo>
                <a:lnTo>
                  <a:pt x="0" y="806505"/>
                </a:lnTo>
                <a:lnTo>
                  <a:pt x="0" y="537681"/>
                </a:lnTo>
                <a:cubicBezTo>
                  <a:pt x="0" y="240728"/>
                  <a:pt x="240728" y="0"/>
                  <a:pt x="537681" y="0"/>
                </a:cubicBezTo>
                <a:close/>
              </a:path>
            </a:pathLst>
          </a:custGeom>
          <a:solidFill>
            <a:schemeClr val="accent6"/>
          </a:solidFill>
          <a:ln w="19050"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a:p>
        </p:txBody>
      </p:sp>
      <p:sp>
        <p:nvSpPr>
          <p:cNvPr id="5" name="TextBox 4">
            <a:extLst>
              <a:ext uri="{FF2B5EF4-FFF2-40B4-BE49-F238E27FC236}">
                <a16:creationId xmlns:a16="http://schemas.microsoft.com/office/drawing/2014/main" id="{CD035E8A-D2F9-4F79-B906-5FCDDFF21899}"/>
              </a:ext>
            </a:extLst>
          </p:cNvPr>
          <p:cNvSpPr txBox="1"/>
          <p:nvPr/>
        </p:nvSpPr>
        <p:spPr bwMode="gray">
          <a:xfrm>
            <a:off x="664915" y="3050530"/>
            <a:ext cx="4982967" cy="923330"/>
          </a:xfrm>
          <a:prstGeom prst="rect">
            <a:avLst/>
          </a:prstGeom>
        </p:spPr>
        <p:txBody>
          <a:bodyPr vert="horz" wrap="square" lIns="0" tIns="0" rIns="0" bIns="0" rtlCol="0">
            <a:spAutoFit/>
          </a:bodyPr>
          <a:lstStyle/>
          <a:p>
            <a:pPr algn="ctr"/>
            <a:r>
              <a:rPr lang="en-US" sz="6000" b="1">
                <a:solidFill>
                  <a:schemeClr val="accent6"/>
                </a:solidFill>
              </a:rPr>
              <a:t>Questions?</a:t>
            </a:r>
          </a:p>
        </p:txBody>
      </p:sp>
      <p:sp>
        <p:nvSpPr>
          <p:cNvPr id="6" name="TextBox 5">
            <a:extLst>
              <a:ext uri="{FF2B5EF4-FFF2-40B4-BE49-F238E27FC236}">
                <a16:creationId xmlns:a16="http://schemas.microsoft.com/office/drawing/2014/main" id="{9A212650-2909-4B29-9DF8-933B780F0B77}"/>
              </a:ext>
            </a:extLst>
          </p:cNvPr>
          <p:cNvSpPr txBox="1"/>
          <p:nvPr/>
        </p:nvSpPr>
        <p:spPr bwMode="gray">
          <a:xfrm>
            <a:off x="7115599" y="3810125"/>
            <a:ext cx="3671849" cy="923330"/>
          </a:xfrm>
          <a:prstGeom prst="rect">
            <a:avLst/>
          </a:prstGeom>
        </p:spPr>
        <p:txBody>
          <a:bodyPr vert="horz" wrap="square" lIns="0" tIns="0" rIns="0" bIns="0" rtlCol="0">
            <a:spAutoFit/>
          </a:bodyPr>
          <a:lstStyle/>
          <a:p>
            <a:pPr algn="ctr"/>
            <a:r>
              <a:rPr lang="en-US" sz="6000" b="1">
                <a:solidFill>
                  <a:schemeClr val="tx2"/>
                </a:solidFill>
              </a:rPr>
              <a:t>Answers.</a:t>
            </a:r>
          </a:p>
        </p:txBody>
      </p:sp>
    </p:spTree>
    <p:extLst>
      <p:ext uri="{BB962C8B-B14F-4D97-AF65-F5344CB8AC3E}">
        <p14:creationId xmlns:p14="http://schemas.microsoft.com/office/powerpoint/2010/main" val="40140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02D737-B0EC-4C37-94F9-7D7E66232686}"/>
              </a:ext>
            </a:extLst>
          </p:cNvPr>
          <p:cNvSpPr>
            <a:spLocks noGrp="1"/>
          </p:cNvSpPr>
          <p:nvPr>
            <p:ph type="title"/>
          </p:nvPr>
        </p:nvSpPr>
        <p:spPr>
          <a:xfrm>
            <a:off x="457200" y="182880"/>
            <a:ext cx="10698480" cy="594360"/>
          </a:xfrm>
        </p:spPr>
        <p:txBody>
          <a:bodyPr/>
          <a:lstStyle/>
          <a:p>
            <a:r>
              <a:rPr lang="en-US"/>
              <a:t>Population Harm Reduction</a:t>
            </a:r>
          </a:p>
        </p:txBody>
      </p:sp>
      <p:sp>
        <p:nvSpPr>
          <p:cNvPr id="30" name="Text Placeholder 29">
            <a:extLst>
              <a:ext uri="{FF2B5EF4-FFF2-40B4-BE49-F238E27FC236}">
                <a16:creationId xmlns:a16="http://schemas.microsoft.com/office/drawing/2014/main" id="{17E6E4BB-233D-4D79-BD0D-9C7BDE982F3B}"/>
              </a:ext>
            </a:extLst>
          </p:cNvPr>
          <p:cNvSpPr>
            <a:spLocks noGrp="1"/>
          </p:cNvSpPr>
          <p:nvPr>
            <p:ph type="body" sz="quarter" idx="16"/>
          </p:nvPr>
        </p:nvSpPr>
        <p:spPr/>
        <p:txBody>
          <a:bodyPr/>
          <a:lstStyle/>
          <a:p>
            <a:r>
              <a:rPr lang="en-US" sz="1000">
                <a:ea typeface="Open Sans" panose="020B0606030504020204" pitchFamily="34" charset="0"/>
                <a:cs typeface="Open Sans" panose="020B0606030504020204" pitchFamily="34" charset="0"/>
              </a:rPr>
              <a:t>Source: Figure is adapted from Clive Bates presentation to E-Cigarette Summit (19 Nov 2013)</a:t>
            </a:r>
            <a:endParaRPr lang="en-U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D41B4A2C-76D9-42FB-B411-986A0C53C853}"/>
              </a:ext>
            </a:extLst>
          </p:cNvPr>
          <p:cNvSpPr/>
          <p:nvPr/>
        </p:nvSpPr>
        <p:spPr>
          <a:xfrm>
            <a:off x="993498" y="3967784"/>
            <a:ext cx="2468880" cy="707886"/>
          </a:xfrm>
          <a:prstGeom prst="rect">
            <a:avLst/>
          </a:prstGeom>
          <a:solidFill>
            <a:srgbClr val="378BAD"/>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Population Harm Reduction</a:t>
            </a:r>
          </a:p>
        </p:txBody>
      </p:sp>
      <p:grpSp>
        <p:nvGrpSpPr>
          <p:cNvPr id="7" name="Group 6" descr="{&quot;Key&quot;:&quot;POWER_USER_SHAPE_ICON&quot;,&quot;Value&quot;:&quot;POWER_USER_SHAPE_ICON_STYLE_2&quot;}">
            <a:extLst>
              <a:ext uri="{FF2B5EF4-FFF2-40B4-BE49-F238E27FC236}">
                <a16:creationId xmlns:a16="http://schemas.microsoft.com/office/drawing/2014/main" id="{11735F3D-F74A-4666-AF24-90D7AEA8DA61}"/>
              </a:ext>
            </a:extLst>
          </p:cNvPr>
          <p:cNvGrpSpPr>
            <a:grpSpLocks noChangeAspect="1"/>
          </p:cNvGrpSpPr>
          <p:nvPr/>
        </p:nvGrpSpPr>
        <p:grpSpPr>
          <a:xfrm>
            <a:off x="9278262" y="1599252"/>
            <a:ext cx="1371600" cy="1371600"/>
            <a:chOff x="5449953" y="1639742"/>
            <a:chExt cx="762000" cy="762000"/>
          </a:xfrm>
        </p:grpSpPr>
        <p:sp>
          <p:nvSpPr>
            <p:cNvPr id="25" name="POWER_USER_SHAPE_ICON_STYLE_2">
              <a:extLst>
                <a:ext uri="{FF2B5EF4-FFF2-40B4-BE49-F238E27FC236}">
                  <a16:creationId xmlns:a16="http://schemas.microsoft.com/office/drawing/2014/main" id="{7B8E72B2-CEA6-4B08-BA0F-FE85139783DB}"/>
                </a:ext>
              </a:extLst>
            </p:cNvPr>
            <p:cNvSpPr/>
            <p:nvPr/>
          </p:nvSpPr>
          <p:spPr>
            <a:xfrm>
              <a:off x="5449953" y="1639742"/>
              <a:ext cx="762000" cy="762000"/>
            </a:xfrm>
            <a:prstGeom prst="ellipse">
              <a:avLst/>
            </a:prstGeom>
            <a:solidFill>
              <a:srgbClr val="67A0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D843305B-ECD8-4201-ABDA-17A46E943604}"/>
                </a:ext>
              </a:extLst>
            </p:cNvPr>
            <p:cNvGrpSpPr>
              <a:grpSpLocks noChangeAspect="1"/>
            </p:cNvGrpSpPr>
            <p:nvPr/>
          </p:nvGrpSpPr>
          <p:grpSpPr>
            <a:xfrm>
              <a:off x="5608821" y="1766747"/>
              <a:ext cx="444267" cy="508000"/>
              <a:chOff x="5608819" y="1766742"/>
              <a:chExt cx="474810" cy="542924"/>
            </a:xfrm>
          </p:grpSpPr>
          <p:sp>
            <p:nvSpPr>
              <p:cNvPr id="27" name="Freeform 471">
                <a:extLst>
                  <a:ext uri="{FF2B5EF4-FFF2-40B4-BE49-F238E27FC236}">
                    <a16:creationId xmlns:a16="http://schemas.microsoft.com/office/drawing/2014/main" id="{00ECD62F-BEFE-4D84-9ADC-9EB9C036E713}"/>
                  </a:ext>
                </a:extLst>
              </p:cNvPr>
              <p:cNvSpPr>
                <a:spLocks noEditPoints="1"/>
              </p:cNvSpPr>
              <p:nvPr/>
            </p:nvSpPr>
            <p:spPr bwMode="auto">
              <a:xfrm>
                <a:off x="5608819" y="1766742"/>
                <a:ext cx="368628" cy="392669"/>
              </a:xfrm>
              <a:custGeom>
                <a:avLst/>
                <a:gdLst>
                  <a:gd name="T0" fmla="*/ 206 w 320"/>
                  <a:gd name="T1" fmla="*/ 56 h 340"/>
                  <a:gd name="T2" fmla="*/ 72 w 320"/>
                  <a:gd name="T3" fmla="*/ 119 h 340"/>
                  <a:gd name="T4" fmla="*/ 53 w 320"/>
                  <a:gd name="T5" fmla="*/ 320 h 340"/>
                  <a:gd name="T6" fmla="*/ 71 w 320"/>
                  <a:gd name="T7" fmla="*/ 309 h 340"/>
                  <a:gd name="T8" fmla="*/ 88 w 320"/>
                  <a:gd name="T9" fmla="*/ 132 h 340"/>
                  <a:gd name="T10" fmla="*/ 242 w 320"/>
                  <a:gd name="T11" fmla="*/ 81 h 340"/>
                  <a:gd name="T12" fmla="*/ 264 w 320"/>
                  <a:gd name="T13" fmla="*/ 87 h 340"/>
                  <a:gd name="T14" fmla="*/ 217 w 320"/>
                  <a:gd name="T15" fmla="*/ 106 h 340"/>
                  <a:gd name="T16" fmla="*/ 226 w 320"/>
                  <a:gd name="T17" fmla="*/ 126 h 340"/>
                  <a:gd name="T18" fmla="*/ 300 w 320"/>
                  <a:gd name="T19" fmla="*/ 94 h 340"/>
                  <a:gd name="T20" fmla="*/ 269 w 320"/>
                  <a:gd name="T21" fmla="*/ 20 h 340"/>
                  <a:gd name="T22" fmla="*/ 250 w 320"/>
                  <a:gd name="T23" fmla="*/ 28 h 340"/>
                  <a:gd name="T24" fmla="*/ 266 w 320"/>
                  <a:gd name="T25" fmla="*/ 66 h 340"/>
                  <a:gd name="T26" fmla="*/ 251 w 320"/>
                  <a:gd name="T27" fmla="*/ 62 h 340"/>
                  <a:gd name="T28" fmla="*/ 206 w 320"/>
                  <a:gd name="T29" fmla="*/ 56 h 340"/>
                  <a:gd name="T30" fmla="*/ 48 w 320"/>
                  <a:gd name="T31" fmla="*/ 340 h 340"/>
                  <a:gd name="T32" fmla="*/ 45 w 320"/>
                  <a:gd name="T33" fmla="*/ 334 h 340"/>
                  <a:gd name="T34" fmla="*/ 61 w 320"/>
                  <a:gd name="T35" fmla="*/ 109 h 340"/>
                  <a:gd name="T36" fmla="*/ 241 w 320"/>
                  <a:gd name="T37" fmla="*/ 45 h 340"/>
                  <a:gd name="T38" fmla="*/ 231 w 320"/>
                  <a:gd name="T39" fmla="*/ 20 h 340"/>
                  <a:gd name="T40" fmla="*/ 277 w 320"/>
                  <a:gd name="T41" fmla="*/ 0 h 340"/>
                  <a:gd name="T42" fmla="*/ 320 w 320"/>
                  <a:gd name="T43" fmla="*/ 102 h 340"/>
                  <a:gd name="T44" fmla="*/ 218 w 320"/>
                  <a:gd name="T45" fmla="*/ 145 h 340"/>
                  <a:gd name="T46" fmla="*/ 198 w 320"/>
                  <a:gd name="T47" fmla="*/ 98 h 340"/>
                  <a:gd name="T48" fmla="*/ 213 w 320"/>
                  <a:gd name="T49" fmla="*/ 92 h 340"/>
                  <a:gd name="T50" fmla="*/ 99 w 320"/>
                  <a:gd name="T51" fmla="*/ 142 h 340"/>
                  <a:gd name="T52" fmla="*/ 87 w 320"/>
                  <a:gd name="T53" fmla="*/ 307 h 340"/>
                  <a:gd name="T54" fmla="*/ 91 w 320"/>
                  <a:gd name="T55" fmla="*/ 313 h 340"/>
                  <a:gd name="T56" fmla="*/ 48 w 320"/>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340">
                    <a:moveTo>
                      <a:pt x="206" y="56"/>
                    </a:moveTo>
                    <a:cubicBezTo>
                      <a:pt x="155" y="56"/>
                      <a:pt x="106" y="78"/>
                      <a:pt x="72" y="119"/>
                    </a:cubicBezTo>
                    <a:cubicBezTo>
                      <a:pt x="24" y="176"/>
                      <a:pt x="17" y="256"/>
                      <a:pt x="53" y="320"/>
                    </a:cubicBezTo>
                    <a:lnTo>
                      <a:pt x="71" y="309"/>
                    </a:lnTo>
                    <a:cubicBezTo>
                      <a:pt x="39" y="252"/>
                      <a:pt x="46" y="182"/>
                      <a:pt x="88" y="132"/>
                    </a:cubicBezTo>
                    <a:cubicBezTo>
                      <a:pt x="126" y="88"/>
                      <a:pt x="185" y="68"/>
                      <a:pt x="242" y="81"/>
                    </a:cubicBezTo>
                    <a:lnTo>
                      <a:pt x="264" y="87"/>
                    </a:lnTo>
                    <a:lnTo>
                      <a:pt x="217" y="106"/>
                    </a:lnTo>
                    <a:lnTo>
                      <a:pt x="226" y="126"/>
                    </a:lnTo>
                    <a:lnTo>
                      <a:pt x="300" y="94"/>
                    </a:lnTo>
                    <a:lnTo>
                      <a:pt x="269" y="20"/>
                    </a:lnTo>
                    <a:lnTo>
                      <a:pt x="250" y="28"/>
                    </a:lnTo>
                    <a:lnTo>
                      <a:pt x="266" y="66"/>
                    </a:lnTo>
                    <a:lnTo>
                      <a:pt x="251" y="62"/>
                    </a:lnTo>
                    <a:cubicBezTo>
                      <a:pt x="236" y="58"/>
                      <a:pt x="221" y="56"/>
                      <a:pt x="206" y="56"/>
                    </a:cubicBezTo>
                    <a:close/>
                    <a:moveTo>
                      <a:pt x="48" y="340"/>
                    </a:moveTo>
                    <a:lnTo>
                      <a:pt x="45" y="334"/>
                    </a:lnTo>
                    <a:cubicBezTo>
                      <a:pt x="0" y="263"/>
                      <a:pt x="7" y="173"/>
                      <a:pt x="61" y="109"/>
                    </a:cubicBezTo>
                    <a:cubicBezTo>
                      <a:pt x="106" y="56"/>
                      <a:pt x="174" y="32"/>
                      <a:pt x="241" y="45"/>
                    </a:cubicBezTo>
                    <a:lnTo>
                      <a:pt x="231" y="20"/>
                    </a:lnTo>
                    <a:lnTo>
                      <a:pt x="277" y="0"/>
                    </a:lnTo>
                    <a:lnTo>
                      <a:pt x="320" y="102"/>
                    </a:lnTo>
                    <a:lnTo>
                      <a:pt x="218" y="145"/>
                    </a:lnTo>
                    <a:lnTo>
                      <a:pt x="198" y="98"/>
                    </a:lnTo>
                    <a:lnTo>
                      <a:pt x="213" y="92"/>
                    </a:lnTo>
                    <a:cubicBezTo>
                      <a:pt x="170" y="90"/>
                      <a:pt x="128" y="108"/>
                      <a:pt x="99" y="142"/>
                    </a:cubicBezTo>
                    <a:cubicBezTo>
                      <a:pt x="60" y="189"/>
                      <a:pt x="55" y="255"/>
                      <a:pt x="87" y="307"/>
                    </a:cubicBezTo>
                    <a:lnTo>
                      <a:pt x="91" y="313"/>
                    </a:lnTo>
                    <a:lnTo>
                      <a:pt x="48" y="34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72">
                <a:extLst>
                  <a:ext uri="{FF2B5EF4-FFF2-40B4-BE49-F238E27FC236}">
                    <a16:creationId xmlns:a16="http://schemas.microsoft.com/office/drawing/2014/main" id="{5191429D-5521-4075-864C-429C902DA8DE}"/>
                  </a:ext>
                </a:extLst>
              </p:cNvPr>
              <p:cNvSpPr>
                <a:spLocks noEditPoints="1"/>
              </p:cNvSpPr>
              <p:nvPr/>
            </p:nvSpPr>
            <p:spPr bwMode="auto">
              <a:xfrm>
                <a:off x="5731028" y="1910987"/>
                <a:ext cx="352601" cy="398679"/>
              </a:xfrm>
              <a:custGeom>
                <a:avLst/>
                <a:gdLst>
                  <a:gd name="T0" fmla="*/ 20 w 307"/>
                  <a:gd name="T1" fmla="*/ 256 h 346"/>
                  <a:gd name="T2" fmla="*/ 62 w 307"/>
                  <a:gd name="T3" fmla="*/ 326 h 346"/>
                  <a:gd name="T4" fmla="*/ 80 w 307"/>
                  <a:gd name="T5" fmla="*/ 315 h 346"/>
                  <a:gd name="T6" fmla="*/ 59 w 307"/>
                  <a:gd name="T7" fmla="*/ 280 h 346"/>
                  <a:gd name="T8" fmla="*/ 74 w 307"/>
                  <a:gd name="T9" fmla="*/ 282 h 346"/>
                  <a:gd name="T10" fmla="*/ 235 w 307"/>
                  <a:gd name="T11" fmla="*/ 222 h 346"/>
                  <a:gd name="T12" fmla="*/ 254 w 307"/>
                  <a:gd name="T13" fmla="*/ 20 h 346"/>
                  <a:gd name="T14" fmla="*/ 236 w 307"/>
                  <a:gd name="T15" fmla="*/ 32 h 346"/>
                  <a:gd name="T16" fmla="*/ 219 w 307"/>
                  <a:gd name="T17" fmla="*/ 208 h 346"/>
                  <a:gd name="T18" fmla="*/ 79 w 307"/>
                  <a:gd name="T19" fmla="*/ 261 h 346"/>
                  <a:gd name="T20" fmla="*/ 58 w 307"/>
                  <a:gd name="T21" fmla="*/ 258 h 346"/>
                  <a:gd name="T22" fmla="*/ 101 w 307"/>
                  <a:gd name="T23" fmla="*/ 233 h 346"/>
                  <a:gd name="T24" fmla="*/ 90 w 307"/>
                  <a:gd name="T25" fmla="*/ 215 h 346"/>
                  <a:gd name="T26" fmla="*/ 20 w 307"/>
                  <a:gd name="T27" fmla="*/ 256 h 346"/>
                  <a:gd name="T28" fmla="*/ 57 w 307"/>
                  <a:gd name="T29" fmla="*/ 346 h 346"/>
                  <a:gd name="T30" fmla="*/ 0 w 307"/>
                  <a:gd name="T31" fmla="*/ 251 h 346"/>
                  <a:gd name="T32" fmla="*/ 95 w 307"/>
                  <a:gd name="T33" fmla="*/ 195 h 346"/>
                  <a:gd name="T34" fmla="*/ 121 w 307"/>
                  <a:gd name="T35" fmla="*/ 238 h 346"/>
                  <a:gd name="T36" fmla="*/ 103 w 307"/>
                  <a:gd name="T37" fmla="*/ 248 h 346"/>
                  <a:gd name="T38" fmla="*/ 208 w 307"/>
                  <a:gd name="T39" fmla="*/ 198 h 346"/>
                  <a:gd name="T40" fmla="*/ 220 w 307"/>
                  <a:gd name="T41" fmla="*/ 33 h 346"/>
                  <a:gd name="T42" fmla="*/ 216 w 307"/>
                  <a:gd name="T43" fmla="*/ 27 h 346"/>
                  <a:gd name="T44" fmla="*/ 259 w 307"/>
                  <a:gd name="T45" fmla="*/ 0 h 346"/>
                  <a:gd name="T46" fmla="*/ 263 w 307"/>
                  <a:gd name="T47" fmla="*/ 6 h 346"/>
                  <a:gd name="T48" fmla="*/ 247 w 307"/>
                  <a:gd name="T49" fmla="*/ 231 h 346"/>
                  <a:gd name="T50" fmla="*/ 87 w 307"/>
                  <a:gd name="T51" fmla="*/ 298 h 346"/>
                  <a:gd name="T52" fmla="*/ 100 w 307"/>
                  <a:gd name="T53" fmla="*/ 320 h 346"/>
                  <a:gd name="T54" fmla="*/ 57 w 307"/>
                  <a:gd name="T5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6">
                    <a:moveTo>
                      <a:pt x="20" y="256"/>
                    </a:moveTo>
                    <a:lnTo>
                      <a:pt x="62" y="326"/>
                    </a:lnTo>
                    <a:lnTo>
                      <a:pt x="80" y="315"/>
                    </a:lnTo>
                    <a:lnTo>
                      <a:pt x="59" y="280"/>
                    </a:lnTo>
                    <a:lnTo>
                      <a:pt x="74" y="282"/>
                    </a:lnTo>
                    <a:cubicBezTo>
                      <a:pt x="136" y="292"/>
                      <a:pt x="196" y="268"/>
                      <a:pt x="235" y="222"/>
                    </a:cubicBezTo>
                    <a:cubicBezTo>
                      <a:pt x="284" y="165"/>
                      <a:pt x="291" y="85"/>
                      <a:pt x="254" y="20"/>
                    </a:cubicBezTo>
                    <a:lnTo>
                      <a:pt x="236" y="32"/>
                    </a:lnTo>
                    <a:cubicBezTo>
                      <a:pt x="268" y="88"/>
                      <a:pt x="261" y="158"/>
                      <a:pt x="219" y="208"/>
                    </a:cubicBezTo>
                    <a:cubicBezTo>
                      <a:pt x="184" y="249"/>
                      <a:pt x="132" y="269"/>
                      <a:pt x="79" y="261"/>
                    </a:cubicBezTo>
                    <a:lnTo>
                      <a:pt x="58" y="258"/>
                    </a:lnTo>
                    <a:lnTo>
                      <a:pt x="101" y="233"/>
                    </a:lnTo>
                    <a:lnTo>
                      <a:pt x="90" y="215"/>
                    </a:lnTo>
                    <a:lnTo>
                      <a:pt x="20" y="256"/>
                    </a:lnTo>
                    <a:close/>
                    <a:moveTo>
                      <a:pt x="57" y="346"/>
                    </a:moveTo>
                    <a:lnTo>
                      <a:pt x="0" y="251"/>
                    </a:lnTo>
                    <a:lnTo>
                      <a:pt x="95" y="195"/>
                    </a:lnTo>
                    <a:lnTo>
                      <a:pt x="121" y="238"/>
                    </a:lnTo>
                    <a:lnTo>
                      <a:pt x="103" y="248"/>
                    </a:lnTo>
                    <a:cubicBezTo>
                      <a:pt x="144" y="248"/>
                      <a:pt x="181" y="230"/>
                      <a:pt x="208" y="198"/>
                    </a:cubicBezTo>
                    <a:cubicBezTo>
                      <a:pt x="248" y="152"/>
                      <a:pt x="252" y="85"/>
                      <a:pt x="220" y="33"/>
                    </a:cubicBezTo>
                    <a:lnTo>
                      <a:pt x="216" y="27"/>
                    </a:lnTo>
                    <a:lnTo>
                      <a:pt x="259" y="0"/>
                    </a:lnTo>
                    <a:lnTo>
                      <a:pt x="263" y="6"/>
                    </a:lnTo>
                    <a:cubicBezTo>
                      <a:pt x="307" y="77"/>
                      <a:pt x="300" y="167"/>
                      <a:pt x="247" y="231"/>
                    </a:cubicBezTo>
                    <a:cubicBezTo>
                      <a:pt x="207" y="278"/>
                      <a:pt x="149" y="303"/>
                      <a:pt x="87" y="298"/>
                    </a:cubicBezTo>
                    <a:lnTo>
                      <a:pt x="100" y="320"/>
                    </a:lnTo>
                    <a:lnTo>
                      <a:pt x="57" y="346"/>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9" name="Picture 8">
            <a:extLst>
              <a:ext uri="{FF2B5EF4-FFF2-40B4-BE49-F238E27FC236}">
                <a16:creationId xmlns:a16="http://schemas.microsoft.com/office/drawing/2014/main" id="{68A61F29-C081-46C6-B7BC-522743FF844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6244" y="1273358"/>
            <a:ext cx="2023388" cy="2023388"/>
          </a:xfrm>
          <a:prstGeom prst="rect">
            <a:avLst/>
          </a:prstGeom>
          <a:noFill/>
          <a:extLst>
            <a:ext uri="{909E8E84-426E-40DD-AFC4-6F175D3DCCD1}">
              <a14:hiddenFill xmlns:a14="http://schemas.microsoft.com/office/drawing/2010/main">
                <a:solidFill>
                  <a:srgbClr val="FFFFFF"/>
                </a:solidFill>
              </a14:hiddenFill>
            </a:ext>
          </a:extLst>
        </p:spPr>
      </p:pic>
      <p:sp>
        <p:nvSpPr>
          <p:cNvPr id="10" name="Equals 9">
            <a:extLst>
              <a:ext uri="{FF2B5EF4-FFF2-40B4-BE49-F238E27FC236}">
                <a16:creationId xmlns:a16="http://schemas.microsoft.com/office/drawing/2014/main" id="{F8DDDD90-75BE-4EF2-9ECC-7138508735FB}"/>
              </a:ext>
            </a:extLst>
          </p:cNvPr>
          <p:cNvSpPr/>
          <p:nvPr/>
        </p:nvSpPr>
        <p:spPr>
          <a:xfrm>
            <a:off x="3705953" y="1873572"/>
            <a:ext cx="914400" cy="822960"/>
          </a:xfrm>
          <a:prstGeom prst="mathEqual">
            <a:avLst/>
          </a:prstGeom>
          <a:solidFill>
            <a:srgbClr val="0A3E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Multiplication Sign 10">
            <a:extLst>
              <a:ext uri="{FF2B5EF4-FFF2-40B4-BE49-F238E27FC236}">
                <a16:creationId xmlns:a16="http://schemas.microsoft.com/office/drawing/2014/main" id="{474B34CD-64C2-4D49-8731-9B76EAD708DB}"/>
              </a:ext>
            </a:extLst>
          </p:cNvPr>
          <p:cNvSpPr/>
          <p:nvPr/>
        </p:nvSpPr>
        <p:spPr>
          <a:xfrm>
            <a:off x="7866903" y="1827852"/>
            <a:ext cx="731520" cy="914400"/>
          </a:xfrm>
          <a:prstGeom prst="mathMultiply">
            <a:avLst/>
          </a:prstGeom>
          <a:solidFill>
            <a:srgbClr val="0A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A030B32-0D0E-4F4F-9DB9-BCCD0A33F015}"/>
              </a:ext>
            </a:extLst>
          </p:cNvPr>
          <p:cNvCxnSpPr/>
          <p:nvPr/>
        </p:nvCxnSpPr>
        <p:spPr>
          <a:xfrm>
            <a:off x="2227938"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1E3C620-6214-4766-B01F-7C4D0632AB0F}"/>
              </a:ext>
            </a:extLst>
          </p:cNvPr>
          <p:cNvSpPr/>
          <p:nvPr/>
        </p:nvSpPr>
        <p:spPr>
          <a:xfrm>
            <a:off x="8729622" y="4020412"/>
            <a:ext cx="2468880" cy="707886"/>
          </a:xfrm>
          <a:prstGeom prst="rect">
            <a:avLst/>
          </a:prstGeom>
          <a:solidFill>
            <a:srgbClr val="67A0B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Smokers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Switching</a:t>
            </a:r>
          </a:p>
        </p:txBody>
      </p:sp>
      <p:cxnSp>
        <p:nvCxnSpPr>
          <p:cNvPr id="16" name="Straight Connector 15">
            <a:extLst>
              <a:ext uri="{FF2B5EF4-FFF2-40B4-BE49-F238E27FC236}">
                <a16:creationId xmlns:a16="http://schemas.microsoft.com/office/drawing/2014/main" id="{83180342-5FF7-445F-922A-77DA7EB48DDA}"/>
              </a:ext>
            </a:extLst>
          </p:cNvPr>
          <p:cNvCxnSpPr/>
          <p:nvPr/>
        </p:nvCxnSpPr>
        <p:spPr>
          <a:xfrm>
            <a:off x="9964062"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70CCE0BA-117D-4028-9C82-E5AA6BBE9209}"/>
              </a:ext>
            </a:extLst>
          </p:cNvPr>
          <p:cNvSpPr>
            <a:spLocks noChangeAspect="1"/>
          </p:cNvSpPr>
          <p:nvPr/>
        </p:nvSpPr>
        <p:spPr>
          <a:xfrm rot="8118120">
            <a:off x="1298003" y="1200291"/>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9C6B673E-7EDE-488D-BEE7-8FD3A2D3EFCA}"/>
              </a:ext>
            </a:extLst>
          </p:cNvPr>
          <p:cNvGrpSpPr/>
          <p:nvPr/>
        </p:nvGrpSpPr>
        <p:grpSpPr>
          <a:xfrm>
            <a:off x="5055476" y="1200040"/>
            <a:ext cx="2468880" cy="3475359"/>
            <a:chOff x="5055476" y="1200040"/>
            <a:chExt cx="2468880" cy="3475359"/>
          </a:xfrm>
        </p:grpSpPr>
        <p:grpSp>
          <p:nvGrpSpPr>
            <p:cNvPr id="8" name="Group 7" descr="{&quot;Key&quot;:&quot;POWER_USER_SHAPE_ICON&quot;,&quot;Value&quot;:&quot;POWER_USER_SHAPE_ICON_STYLE_2&quot;}">
              <a:extLst>
                <a:ext uri="{FF2B5EF4-FFF2-40B4-BE49-F238E27FC236}">
                  <a16:creationId xmlns:a16="http://schemas.microsoft.com/office/drawing/2014/main" id="{AED89E2D-6002-4F79-891B-777E73851917}"/>
                </a:ext>
              </a:extLst>
            </p:cNvPr>
            <p:cNvGrpSpPr>
              <a:grpSpLocks noChangeAspect="1"/>
            </p:cNvGrpSpPr>
            <p:nvPr/>
          </p:nvGrpSpPr>
          <p:grpSpPr>
            <a:xfrm>
              <a:off x="5604116" y="1599252"/>
              <a:ext cx="1371600" cy="1371600"/>
              <a:chOff x="5414685" y="2137342"/>
              <a:chExt cx="762000" cy="762000"/>
            </a:xfrm>
          </p:grpSpPr>
          <p:sp>
            <p:nvSpPr>
              <p:cNvPr id="17" name="POWER_USER_SHAPE_ICON_STYLE_2">
                <a:extLst>
                  <a:ext uri="{FF2B5EF4-FFF2-40B4-BE49-F238E27FC236}">
                    <a16:creationId xmlns:a16="http://schemas.microsoft.com/office/drawing/2014/main" id="{C2BDFD1F-7B6B-407F-A003-03206B6C59A6}"/>
                  </a:ext>
                </a:extLst>
              </p:cNvPr>
              <p:cNvSpPr/>
              <p:nvPr/>
            </p:nvSpPr>
            <p:spPr>
              <a:xfrm>
                <a:off x="5414685" y="2137342"/>
                <a:ext cx="762000" cy="762000"/>
              </a:xfrm>
              <a:prstGeom prst="ellipse">
                <a:avLst/>
              </a:prstGeom>
              <a:solidFill>
                <a:schemeClr val="tx1">
                  <a:lumMod val="65000"/>
                  <a:lumOff val="3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B448BBF-60D8-4D26-B3EA-CA4E4F6553B6}"/>
                  </a:ext>
                </a:extLst>
              </p:cNvPr>
              <p:cNvGrpSpPr>
                <a:grpSpLocks noChangeAspect="1"/>
              </p:cNvGrpSpPr>
              <p:nvPr/>
            </p:nvGrpSpPr>
            <p:grpSpPr>
              <a:xfrm>
                <a:off x="5541685" y="2281922"/>
                <a:ext cx="508000" cy="472840"/>
                <a:chOff x="5541685" y="2281922"/>
                <a:chExt cx="583297" cy="542925"/>
              </a:xfrm>
            </p:grpSpPr>
            <p:sp>
              <p:nvSpPr>
                <p:cNvPr id="19" name="Freeform 24">
                  <a:extLst>
                    <a:ext uri="{FF2B5EF4-FFF2-40B4-BE49-F238E27FC236}">
                      <a16:creationId xmlns:a16="http://schemas.microsoft.com/office/drawing/2014/main" id="{725C2D75-57D1-4D0E-AD82-DBEC4513322E}"/>
                    </a:ext>
                  </a:extLst>
                </p:cNvPr>
                <p:cNvSpPr>
                  <a:spLocks/>
                </p:cNvSpPr>
                <p:nvPr/>
              </p:nvSpPr>
              <p:spPr bwMode="auto">
                <a:xfrm>
                  <a:off x="5541685" y="2281922"/>
                  <a:ext cx="583297" cy="542925"/>
                </a:xfrm>
                <a:custGeom>
                  <a:avLst/>
                  <a:gdLst>
                    <a:gd name="T0" fmla="*/ 419 w 419"/>
                    <a:gd name="T1" fmla="*/ 390 h 390"/>
                    <a:gd name="T2" fmla="*/ 0 w 419"/>
                    <a:gd name="T3" fmla="*/ 390 h 390"/>
                    <a:gd name="T4" fmla="*/ 0 w 419"/>
                    <a:gd name="T5" fmla="*/ 0 h 390"/>
                    <a:gd name="T6" fmla="*/ 30 w 419"/>
                    <a:gd name="T7" fmla="*/ 0 h 390"/>
                    <a:gd name="T8" fmla="*/ 30 w 419"/>
                    <a:gd name="T9" fmla="*/ 360 h 390"/>
                    <a:gd name="T10" fmla="*/ 419 w 419"/>
                    <a:gd name="T11" fmla="*/ 360 h 390"/>
                    <a:gd name="T12" fmla="*/ 419 w 41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419" h="390">
                      <a:moveTo>
                        <a:pt x="419" y="390"/>
                      </a:moveTo>
                      <a:lnTo>
                        <a:pt x="0" y="390"/>
                      </a:lnTo>
                      <a:lnTo>
                        <a:pt x="0" y="0"/>
                      </a:lnTo>
                      <a:lnTo>
                        <a:pt x="30" y="0"/>
                      </a:lnTo>
                      <a:lnTo>
                        <a:pt x="30" y="360"/>
                      </a:lnTo>
                      <a:lnTo>
                        <a:pt x="419" y="360"/>
                      </a:lnTo>
                      <a:lnTo>
                        <a:pt x="419" y="3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5">
                  <a:extLst>
                    <a:ext uri="{FF2B5EF4-FFF2-40B4-BE49-F238E27FC236}">
                      <a16:creationId xmlns:a16="http://schemas.microsoft.com/office/drawing/2014/main" id="{A361E9FD-A149-45B4-8B49-CBD69E28B426}"/>
                    </a:ext>
                  </a:extLst>
                </p:cNvPr>
                <p:cNvSpPr>
                  <a:spLocks/>
                </p:cNvSpPr>
                <p:nvPr/>
              </p:nvSpPr>
              <p:spPr bwMode="auto">
                <a:xfrm>
                  <a:off x="5916165" y="2514405"/>
                  <a:ext cx="116938" cy="236660"/>
                </a:xfrm>
                <a:custGeom>
                  <a:avLst/>
                  <a:gdLst>
                    <a:gd name="T0" fmla="*/ 84 w 84"/>
                    <a:gd name="T1" fmla="*/ 113 h 170"/>
                    <a:gd name="T2" fmla="*/ 84 w 84"/>
                    <a:gd name="T3" fmla="*/ 170 h 170"/>
                    <a:gd name="T4" fmla="*/ 0 w 84"/>
                    <a:gd name="T5" fmla="*/ 170 h 170"/>
                    <a:gd name="T6" fmla="*/ 0 w 84"/>
                    <a:gd name="T7" fmla="*/ 0 h 170"/>
                    <a:gd name="T8" fmla="*/ 30 w 84"/>
                    <a:gd name="T9" fmla="*/ 42 h 170"/>
                    <a:gd name="T10" fmla="*/ 4 w 84"/>
                    <a:gd name="T11" fmla="*/ 64 h 170"/>
                    <a:gd name="T12" fmla="*/ 84 w 84"/>
                    <a:gd name="T13" fmla="*/ 113 h 170"/>
                  </a:gdLst>
                  <a:ahLst/>
                  <a:cxnLst>
                    <a:cxn ang="0">
                      <a:pos x="T0" y="T1"/>
                    </a:cxn>
                    <a:cxn ang="0">
                      <a:pos x="T2" y="T3"/>
                    </a:cxn>
                    <a:cxn ang="0">
                      <a:pos x="T4" y="T5"/>
                    </a:cxn>
                    <a:cxn ang="0">
                      <a:pos x="T6" y="T7"/>
                    </a:cxn>
                    <a:cxn ang="0">
                      <a:pos x="T8" y="T9"/>
                    </a:cxn>
                    <a:cxn ang="0">
                      <a:pos x="T10" y="T11"/>
                    </a:cxn>
                    <a:cxn ang="0">
                      <a:pos x="T12" y="T13"/>
                    </a:cxn>
                  </a:cxnLst>
                  <a:rect l="0" t="0" r="r" b="b"/>
                  <a:pathLst>
                    <a:path w="84" h="170">
                      <a:moveTo>
                        <a:pt x="84" y="113"/>
                      </a:moveTo>
                      <a:lnTo>
                        <a:pt x="84" y="170"/>
                      </a:lnTo>
                      <a:lnTo>
                        <a:pt x="0" y="170"/>
                      </a:lnTo>
                      <a:lnTo>
                        <a:pt x="0" y="0"/>
                      </a:lnTo>
                      <a:lnTo>
                        <a:pt x="30" y="42"/>
                      </a:lnTo>
                      <a:lnTo>
                        <a:pt x="4" y="64"/>
                      </a:lnTo>
                      <a:lnTo>
                        <a:pt x="84"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6">
                  <a:extLst>
                    <a:ext uri="{FF2B5EF4-FFF2-40B4-BE49-F238E27FC236}">
                      <a16:creationId xmlns:a16="http://schemas.microsoft.com/office/drawing/2014/main" id="{8DA7FB77-6E03-4D55-B7E0-9B4D058AF83B}"/>
                    </a:ext>
                  </a:extLst>
                </p:cNvPr>
                <p:cNvSpPr>
                  <a:spLocks/>
                </p:cNvSpPr>
                <p:nvPr/>
              </p:nvSpPr>
              <p:spPr bwMode="auto">
                <a:xfrm>
                  <a:off x="5763032" y="2507445"/>
                  <a:ext cx="116938" cy="243621"/>
                </a:xfrm>
                <a:custGeom>
                  <a:avLst/>
                  <a:gdLst>
                    <a:gd name="T0" fmla="*/ 84 w 84"/>
                    <a:gd name="T1" fmla="*/ 0 h 175"/>
                    <a:gd name="T2" fmla="*/ 84 w 84"/>
                    <a:gd name="T3" fmla="*/ 175 h 175"/>
                    <a:gd name="T4" fmla="*/ 0 w 84"/>
                    <a:gd name="T5" fmla="*/ 175 h 175"/>
                    <a:gd name="T6" fmla="*/ 0 w 84"/>
                    <a:gd name="T7" fmla="*/ 41 h 175"/>
                    <a:gd name="T8" fmla="*/ 84 w 84"/>
                    <a:gd name="T9" fmla="*/ 0 h 175"/>
                  </a:gdLst>
                  <a:ahLst/>
                  <a:cxnLst>
                    <a:cxn ang="0">
                      <a:pos x="T0" y="T1"/>
                    </a:cxn>
                    <a:cxn ang="0">
                      <a:pos x="T2" y="T3"/>
                    </a:cxn>
                    <a:cxn ang="0">
                      <a:pos x="T4" y="T5"/>
                    </a:cxn>
                    <a:cxn ang="0">
                      <a:pos x="T6" y="T7"/>
                    </a:cxn>
                    <a:cxn ang="0">
                      <a:pos x="T8" y="T9"/>
                    </a:cxn>
                  </a:cxnLst>
                  <a:rect l="0" t="0" r="r" b="b"/>
                  <a:pathLst>
                    <a:path w="84" h="175">
                      <a:moveTo>
                        <a:pt x="84" y="0"/>
                      </a:moveTo>
                      <a:lnTo>
                        <a:pt x="84" y="175"/>
                      </a:lnTo>
                      <a:lnTo>
                        <a:pt x="0" y="175"/>
                      </a:lnTo>
                      <a:lnTo>
                        <a:pt x="0" y="41"/>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7">
                  <a:extLst>
                    <a:ext uri="{FF2B5EF4-FFF2-40B4-BE49-F238E27FC236}">
                      <a16:creationId xmlns:a16="http://schemas.microsoft.com/office/drawing/2014/main" id="{DBEC696B-CE05-428C-8262-FF7502728D75}"/>
                    </a:ext>
                  </a:extLst>
                </p:cNvPr>
                <p:cNvSpPr>
                  <a:spLocks/>
                </p:cNvSpPr>
                <p:nvPr/>
              </p:nvSpPr>
              <p:spPr bwMode="auto">
                <a:xfrm>
                  <a:off x="5612683" y="2397467"/>
                  <a:ext cx="116938" cy="353597"/>
                </a:xfrm>
                <a:custGeom>
                  <a:avLst/>
                  <a:gdLst>
                    <a:gd name="T0" fmla="*/ 0 w 84"/>
                    <a:gd name="T1" fmla="*/ 0 h 254"/>
                    <a:gd name="T2" fmla="*/ 84 w 84"/>
                    <a:gd name="T3" fmla="*/ 125 h 254"/>
                    <a:gd name="T4" fmla="*/ 84 w 84"/>
                    <a:gd name="T5" fmla="*/ 254 h 254"/>
                    <a:gd name="T6" fmla="*/ 0 w 84"/>
                    <a:gd name="T7" fmla="*/ 254 h 254"/>
                    <a:gd name="T8" fmla="*/ 0 w 84"/>
                    <a:gd name="T9" fmla="*/ 0 h 254"/>
                    <a:gd name="T10" fmla="*/ 0 w 84"/>
                    <a:gd name="T11" fmla="*/ 0 h 254"/>
                  </a:gdLst>
                  <a:ahLst/>
                  <a:cxnLst>
                    <a:cxn ang="0">
                      <a:pos x="T0" y="T1"/>
                    </a:cxn>
                    <a:cxn ang="0">
                      <a:pos x="T2" y="T3"/>
                    </a:cxn>
                    <a:cxn ang="0">
                      <a:pos x="T4" y="T5"/>
                    </a:cxn>
                    <a:cxn ang="0">
                      <a:pos x="T6" y="T7"/>
                    </a:cxn>
                    <a:cxn ang="0">
                      <a:pos x="T8" y="T9"/>
                    </a:cxn>
                    <a:cxn ang="0">
                      <a:pos x="T10" y="T11"/>
                    </a:cxn>
                  </a:cxnLst>
                  <a:rect l="0" t="0" r="r" b="b"/>
                  <a:pathLst>
                    <a:path w="84" h="254">
                      <a:moveTo>
                        <a:pt x="0" y="0"/>
                      </a:moveTo>
                      <a:lnTo>
                        <a:pt x="84" y="125"/>
                      </a:lnTo>
                      <a:lnTo>
                        <a:pt x="84" y="254"/>
                      </a:lnTo>
                      <a:lnTo>
                        <a:pt x="0" y="254"/>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8">
                  <a:extLst>
                    <a:ext uri="{FF2B5EF4-FFF2-40B4-BE49-F238E27FC236}">
                      <a16:creationId xmlns:a16="http://schemas.microsoft.com/office/drawing/2014/main" id="{8096CDE4-96F7-4042-A4A5-824BF08627B2}"/>
                    </a:ext>
                  </a:extLst>
                </p:cNvPr>
                <p:cNvSpPr>
                  <a:spLocks/>
                </p:cNvSpPr>
                <p:nvPr/>
              </p:nvSpPr>
              <p:spPr bwMode="auto">
                <a:xfrm>
                  <a:off x="5643310" y="2338998"/>
                  <a:ext cx="389792" cy="278423"/>
                </a:xfrm>
                <a:custGeom>
                  <a:avLst/>
                  <a:gdLst>
                    <a:gd name="T0" fmla="*/ 15 w 280"/>
                    <a:gd name="T1" fmla="*/ 0 h 200"/>
                    <a:gd name="T2" fmla="*/ 87 w 280"/>
                    <a:gd name="T3" fmla="*/ 107 h 200"/>
                    <a:gd name="T4" fmla="*/ 200 w 280"/>
                    <a:gd name="T5" fmla="*/ 51 h 200"/>
                    <a:gd name="T6" fmla="*/ 280 w 280"/>
                    <a:gd name="T7" fmla="*/ 165 h 200"/>
                    <a:gd name="T8" fmla="*/ 280 w 280"/>
                    <a:gd name="T9" fmla="*/ 200 h 200"/>
                    <a:gd name="T10" fmla="*/ 194 w 280"/>
                    <a:gd name="T11" fmla="*/ 75 h 200"/>
                    <a:gd name="T12" fmla="*/ 81 w 280"/>
                    <a:gd name="T13" fmla="*/ 130 h 200"/>
                    <a:gd name="T14" fmla="*/ 0 w 280"/>
                    <a:gd name="T15" fmla="*/ 10 h 200"/>
                    <a:gd name="T16" fmla="*/ 15 w 280"/>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15" y="0"/>
                      </a:moveTo>
                      <a:lnTo>
                        <a:pt x="87" y="107"/>
                      </a:lnTo>
                      <a:lnTo>
                        <a:pt x="200" y="51"/>
                      </a:lnTo>
                      <a:lnTo>
                        <a:pt x="280" y="165"/>
                      </a:lnTo>
                      <a:lnTo>
                        <a:pt x="280" y="200"/>
                      </a:lnTo>
                      <a:lnTo>
                        <a:pt x="194" y="75"/>
                      </a:lnTo>
                      <a:lnTo>
                        <a:pt x="81" y="130"/>
                      </a:lnTo>
                      <a:lnTo>
                        <a:pt x="0" y="1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9">
                  <a:extLst>
                    <a:ext uri="{FF2B5EF4-FFF2-40B4-BE49-F238E27FC236}">
                      <a16:creationId xmlns:a16="http://schemas.microsoft.com/office/drawing/2014/main" id="{E923BD3C-2894-487F-98E8-61F3ECBE105C}"/>
                    </a:ext>
                  </a:extLst>
                </p:cNvPr>
                <p:cNvSpPr>
                  <a:spLocks/>
                </p:cNvSpPr>
                <p:nvPr/>
              </p:nvSpPr>
              <p:spPr bwMode="auto">
                <a:xfrm>
                  <a:off x="5974633" y="2538071"/>
                  <a:ext cx="96056" cy="118330"/>
                </a:xfrm>
                <a:custGeom>
                  <a:avLst/>
                  <a:gdLst>
                    <a:gd name="T0" fmla="*/ 128 w 143"/>
                    <a:gd name="T1" fmla="*/ 0 h 176"/>
                    <a:gd name="T2" fmla="*/ 143 w 143"/>
                    <a:gd name="T3" fmla="*/ 176 h 176"/>
                    <a:gd name="T4" fmla="*/ 0 w 143"/>
                    <a:gd name="T5" fmla="*/ 90 h 176"/>
                    <a:gd name="T6" fmla="*/ 128 w 143"/>
                    <a:gd name="T7" fmla="*/ 0 h 176"/>
                  </a:gdLst>
                  <a:ahLst/>
                  <a:cxnLst>
                    <a:cxn ang="0">
                      <a:pos x="T0" y="T1"/>
                    </a:cxn>
                    <a:cxn ang="0">
                      <a:pos x="T2" y="T3"/>
                    </a:cxn>
                    <a:cxn ang="0">
                      <a:pos x="T4" y="T5"/>
                    </a:cxn>
                    <a:cxn ang="0">
                      <a:pos x="T6" y="T7"/>
                    </a:cxn>
                  </a:cxnLst>
                  <a:rect l="0" t="0" r="r" b="b"/>
                  <a:pathLst>
                    <a:path w="143" h="176">
                      <a:moveTo>
                        <a:pt x="128" y="0"/>
                      </a:moveTo>
                      <a:lnTo>
                        <a:pt x="143" y="176"/>
                      </a:lnTo>
                      <a:lnTo>
                        <a:pt x="0" y="90"/>
                      </a:lnTo>
                      <a:lnTo>
                        <a:pt x="1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13" name="Straight Connector 12">
              <a:extLst>
                <a:ext uri="{FF2B5EF4-FFF2-40B4-BE49-F238E27FC236}">
                  <a16:creationId xmlns:a16="http://schemas.microsoft.com/office/drawing/2014/main" id="{66FE1186-AF17-4FB8-8CA8-B620F40921FD}"/>
                </a:ext>
              </a:extLst>
            </p:cNvPr>
            <p:cNvCxnSpPr/>
            <p:nvPr/>
          </p:nvCxnSpPr>
          <p:spPr>
            <a:xfrm>
              <a:off x="6289916"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928648C-37D7-448F-97B7-7276E9297608}"/>
                </a:ext>
              </a:extLst>
            </p:cNvPr>
            <p:cNvSpPr/>
            <p:nvPr/>
          </p:nvSpPr>
          <p:spPr>
            <a:xfrm>
              <a:off x="5055476" y="3967513"/>
              <a:ext cx="2468880" cy="707886"/>
            </a:xfrm>
            <a:prstGeom prst="rect">
              <a:avLst/>
            </a:prstGeom>
            <a:solidFill>
              <a:schemeClr val="tx1">
                <a:lumMod val="65000"/>
                <a:lumOff val="3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Individual Risk Reduction</a:t>
              </a:r>
            </a:p>
          </p:txBody>
        </p:sp>
        <p:sp>
          <p:nvSpPr>
            <p:cNvPr id="32" name="Arc 31">
              <a:extLst>
                <a:ext uri="{FF2B5EF4-FFF2-40B4-BE49-F238E27FC236}">
                  <a16:creationId xmlns:a16="http://schemas.microsoft.com/office/drawing/2014/main" id="{CAC2E106-EFEB-4B68-BF33-47D334AFFC86}"/>
                </a:ext>
              </a:extLst>
            </p:cNvPr>
            <p:cNvSpPr>
              <a:spLocks noChangeAspect="1"/>
            </p:cNvSpPr>
            <p:nvPr/>
          </p:nvSpPr>
          <p:spPr>
            <a:xfrm rot="8168503">
              <a:off x="5359981"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Arc 32">
            <a:extLst>
              <a:ext uri="{FF2B5EF4-FFF2-40B4-BE49-F238E27FC236}">
                <a16:creationId xmlns:a16="http://schemas.microsoft.com/office/drawing/2014/main" id="{20502962-00D9-4B71-9B24-383BC7BEAF93}"/>
              </a:ext>
            </a:extLst>
          </p:cNvPr>
          <p:cNvSpPr>
            <a:spLocks noChangeAspect="1"/>
          </p:cNvSpPr>
          <p:nvPr/>
        </p:nvSpPr>
        <p:spPr>
          <a:xfrm rot="8168503">
            <a:off x="9034127"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7B06EF5-C01C-4D50-8DFA-5D1022FD1420}"/>
              </a:ext>
            </a:extLst>
          </p:cNvPr>
          <p:cNvSpPr/>
          <p:nvPr/>
        </p:nvSpPr>
        <p:spPr>
          <a:xfrm>
            <a:off x="0" y="5230221"/>
            <a:ext cx="12188952" cy="914400"/>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2000" b="1" i="0" u="none" strike="noStrike" kern="1200" cap="none" spc="0" normalizeH="0" baseline="0" noProof="0">
                <a:ln>
                  <a:noFill/>
                </a:ln>
                <a:solidFill>
                  <a:prstClr val="white"/>
                </a:solidFill>
                <a:effectLst/>
                <a:uLnTx/>
                <a:uFillTx/>
                <a:latin typeface="IQOS"/>
                <a:ea typeface="+mn-ea"/>
                <a:cs typeface="+mn-cs"/>
              </a:rPr>
              <a:t>Successful Harm Reduction Requires Current Adult Smokers be Offered a Range of </a:t>
            </a:r>
            <a:br>
              <a:rPr kumimoji="0" lang="en-US" sz="2000" b="1" i="0" u="none" strike="noStrike" kern="1200" cap="none" spc="0" normalizeH="0" baseline="0" noProof="0">
                <a:ln>
                  <a:noFill/>
                </a:ln>
                <a:solidFill>
                  <a:prstClr val="white"/>
                </a:solidFill>
                <a:effectLst/>
                <a:uLnTx/>
                <a:uFillTx/>
                <a:latin typeface="IQOS"/>
                <a:ea typeface="+mn-ea"/>
                <a:cs typeface="+mn-cs"/>
              </a:rPr>
            </a:br>
            <a:r>
              <a:rPr kumimoji="0" lang="en-US" sz="2000" b="1" i="0" u="none" strike="noStrike" kern="1200" cap="none" spc="0" normalizeH="0" baseline="0" noProof="0">
                <a:ln>
                  <a:noFill/>
                </a:ln>
                <a:solidFill>
                  <a:prstClr val="white"/>
                </a:solidFill>
                <a:effectLst/>
                <a:uLnTx/>
                <a:uFillTx/>
                <a:latin typeface="IQOS"/>
                <a:ea typeface="+mn-ea"/>
                <a:cs typeface="+mn-cs"/>
              </a:rPr>
              <a:t>Reduced-risk Products so that Consumer Acceptance Can be Best Fulfilled</a:t>
            </a:r>
          </a:p>
        </p:txBody>
      </p:sp>
    </p:spTree>
    <p:extLst>
      <p:ext uri="{BB962C8B-B14F-4D97-AF65-F5344CB8AC3E}">
        <p14:creationId xmlns:p14="http://schemas.microsoft.com/office/powerpoint/2010/main" val="7290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D92D-7272-4F93-9BA0-1880977975DD}"/>
              </a:ext>
            </a:extLst>
          </p:cNvPr>
          <p:cNvSpPr>
            <a:spLocks noGrp="1"/>
          </p:cNvSpPr>
          <p:nvPr>
            <p:ph type="title"/>
          </p:nvPr>
        </p:nvSpPr>
        <p:spPr>
          <a:xfrm>
            <a:off x="446914" y="182880"/>
            <a:ext cx="10623164" cy="594360"/>
          </a:xfrm>
        </p:spPr>
        <p:txBody>
          <a:bodyPr/>
          <a:lstStyle/>
          <a:p>
            <a:r>
              <a:rPr lang="en-US"/>
              <a:t>                               Nicotine is not the Primary Cause of Disease</a:t>
            </a:r>
          </a:p>
        </p:txBody>
      </p:sp>
      <p:pic>
        <p:nvPicPr>
          <p:cNvPr id="3" name="Picture 2">
            <a:extLst>
              <a:ext uri="{FF2B5EF4-FFF2-40B4-BE49-F238E27FC236}">
                <a16:creationId xmlns:a16="http://schemas.microsoft.com/office/drawing/2014/main" id="{429B008C-6FE2-486D-AC8E-6C71F67ADC3A}"/>
              </a:ext>
            </a:extLst>
          </p:cNvPr>
          <p:cNvPicPr>
            <a:picLocks noChangeAspect="1"/>
          </p:cNvPicPr>
          <p:nvPr/>
        </p:nvPicPr>
        <p:blipFill rotWithShape="1">
          <a:blip r:embed="rId3">
            <a:duotone>
              <a:schemeClr val="accent4">
                <a:shade val="45000"/>
                <a:satMod val="135000"/>
              </a:schemeClr>
              <a:prstClr val="white"/>
            </a:duotone>
          </a:blip>
          <a:srcRect l="11550"/>
          <a:stretch/>
        </p:blipFill>
        <p:spPr>
          <a:xfrm>
            <a:off x="0" y="539496"/>
            <a:ext cx="3033584" cy="2464671"/>
          </a:xfrm>
          <a:prstGeom prst="flowChartDelay">
            <a:avLst/>
          </a:prstGeom>
        </p:spPr>
      </p:pic>
      <p:sp>
        <p:nvSpPr>
          <p:cNvPr id="8" name="Rectangle 7">
            <a:extLst>
              <a:ext uri="{FF2B5EF4-FFF2-40B4-BE49-F238E27FC236}">
                <a16:creationId xmlns:a16="http://schemas.microsoft.com/office/drawing/2014/main" id="{3CBBE92D-A8C3-4748-BCF8-7F5DBD074049}"/>
              </a:ext>
            </a:extLst>
          </p:cNvPr>
          <p:cNvSpPr/>
          <p:nvPr/>
        </p:nvSpPr>
        <p:spPr>
          <a:xfrm>
            <a:off x="0" y="3382524"/>
            <a:ext cx="8436406" cy="830997"/>
          </a:xfrm>
          <a:prstGeom prst="rect">
            <a:avLst/>
          </a:prstGeom>
          <a:solidFill>
            <a:schemeClr val="bg2"/>
          </a:solidFill>
        </p:spPr>
        <p:txBody>
          <a:bodyPr wrap="square" lIns="45720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Nicotine, though addictive and not risk-free, is not the primary cause of smoking-related diseases</a:t>
            </a:r>
            <a:endParaRPr kumimoji="0" lang="en-US" sz="2400" b="1" i="0" u="none" strike="noStrike" kern="1200" cap="none" spc="0" normalizeH="0" baseline="0" noProof="0">
              <a:ln>
                <a:noFill/>
              </a:ln>
              <a:solidFill>
                <a:prstClr val="white"/>
              </a:solidFill>
              <a:effectLst/>
              <a:uLnTx/>
              <a:uFillTx/>
              <a:latin typeface="Open Sans"/>
              <a:ea typeface="+mn-ea"/>
              <a:cs typeface="+mn-cs"/>
            </a:endParaRPr>
          </a:p>
        </p:txBody>
      </p:sp>
      <p:grpSp>
        <p:nvGrpSpPr>
          <p:cNvPr id="10" name="Group 9">
            <a:extLst>
              <a:ext uri="{FF2B5EF4-FFF2-40B4-BE49-F238E27FC236}">
                <a16:creationId xmlns:a16="http://schemas.microsoft.com/office/drawing/2014/main" id="{AAABEE9C-606B-4E6E-A325-967DCC7DCF0B}"/>
              </a:ext>
            </a:extLst>
          </p:cNvPr>
          <p:cNvGrpSpPr/>
          <p:nvPr/>
        </p:nvGrpSpPr>
        <p:grpSpPr>
          <a:xfrm>
            <a:off x="128016" y="5953386"/>
            <a:ext cx="7259062" cy="720000"/>
            <a:chOff x="4365837" y="5109238"/>
            <a:chExt cx="7259062" cy="720000"/>
          </a:xfrm>
        </p:grpSpPr>
        <p:pic>
          <p:nvPicPr>
            <p:cNvPr id="11" name="Picture 10">
              <a:extLst>
                <a:ext uri="{FF2B5EF4-FFF2-40B4-BE49-F238E27FC236}">
                  <a16:creationId xmlns:a16="http://schemas.microsoft.com/office/drawing/2014/main" id="{4618FBE9-C699-4B4F-8706-7910491590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73" t="5434" r="12025" b="33617"/>
            <a:stretch/>
          </p:blipFill>
          <p:spPr>
            <a:xfrm>
              <a:off x="4365837" y="5109238"/>
              <a:ext cx="1142515" cy="720000"/>
            </a:xfrm>
            <a:prstGeom prst="rect">
              <a:avLst/>
            </a:prstGeom>
          </p:spPr>
        </p:pic>
        <p:pic>
          <p:nvPicPr>
            <p:cNvPr id="12" name="Picture 11">
              <a:extLst>
                <a:ext uri="{FF2B5EF4-FFF2-40B4-BE49-F238E27FC236}">
                  <a16:creationId xmlns:a16="http://schemas.microsoft.com/office/drawing/2014/main" id="{FD4C0BEC-3DC8-4698-AFFF-4A36382D80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352" y="5109238"/>
              <a:ext cx="737831" cy="720000"/>
            </a:xfrm>
            <a:prstGeom prst="rect">
              <a:avLst/>
            </a:prstGeom>
          </p:spPr>
        </p:pic>
        <p:pic>
          <p:nvPicPr>
            <p:cNvPr id="13" name="Picture 12">
              <a:extLst>
                <a:ext uri="{FF2B5EF4-FFF2-40B4-BE49-F238E27FC236}">
                  <a16:creationId xmlns:a16="http://schemas.microsoft.com/office/drawing/2014/main" id="{6753E611-FCCE-42AC-9667-1852EB3DA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6183" y="5199238"/>
              <a:ext cx="962256" cy="540000"/>
            </a:xfrm>
            <a:prstGeom prst="rect">
              <a:avLst/>
            </a:prstGeom>
          </p:spPr>
        </p:pic>
        <p:pic>
          <p:nvPicPr>
            <p:cNvPr id="14" name="Picture 13">
              <a:extLst>
                <a:ext uri="{FF2B5EF4-FFF2-40B4-BE49-F238E27FC236}">
                  <a16:creationId xmlns:a16="http://schemas.microsoft.com/office/drawing/2014/main" id="{1094F97E-2682-4DCB-B30A-992B1D3E43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8439" y="5199238"/>
              <a:ext cx="1603712" cy="540000"/>
            </a:xfrm>
            <a:prstGeom prst="rect">
              <a:avLst/>
            </a:prstGeom>
          </p:spPr>
        </p:pic>
        <p:pic>
          <p:nvPicPr>
            <p:cNvPr id="15" name="Picture 14">
              <a:extLst>
                <a:ext uri="{FF2B5EF4-FFF2-40B4-BE49-F238E27FC236}">
                  <a16:creationId xmlns:a16="http://schemas.microsoft.com/office/drawing/2014/main" id="{E6D265D2-A978-4C78-9F1A-3F0CCF3D10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2151" y="5199238"/>
              <a:ext cx="2812748" cy="540000"/>
            </a:xfrm>
            <a:prstGeom prst="rect">
              <a:avLst/>
            </a:prstGeom>
          </p:spPr>
        </p:pic>
      </p:grpSp>
      <p:grpSp>
        <p:nvGrpSpPr>
          <p:cNvPr id="27" name="Group 26">
            <a:extLst>
              <a:ext uri="{FF2B5EF4-FFF2-40B4-BE49-F238E27FC236}">
                <a16:creationId xmlns:a16="http://schemas.microsoft.com/office/drawing/2014/main" id="{DF8E5A19-2D4D-4DFF-AABC-4CEB62C8D36A}"/>
              </a:ext>
            </a:extLst>
          </p:cNvPr>
          <p:cNvGrpSpPr/>
          <p:nvPr/>
        </p:nvGrpSpPr>
        <p:grpSpPr>
          <a:xfrm>
            <a:off x="2170331" y="4521630"/>
            <a:ext cx="9859375" cy="1275141"/>
            <a:chOff x="2170331" y="4521630"/>
            <a:chExt cx="9859375" cy="1275141"/>
          </a:xfrm>
        </p:grpSpPr>
        <p:sp>
          <p:nvSpPr>
            <p:cNvPr id="17" name="Freeform 7">
              <a:extLst>
                <a:ext uri="{FF2B5EF4-FFF2-40B4-BE49-F238E27FC236}">
                  <a16:creationId xmlns:a16="http://schemas.microsoft.com/office/drawing/2014/main" id="{A6916C25-94AE-474F-9916-D06861855323}"/>
                </a:ext>
              </a:extLst>
            </p:cNvPr>
            <p:cNvSpPr>
              <a:spLocks noEditPoints="1"/>
            </p:cNvSpPr>
            <p:nvPr/>
          </p:nvSpPr>
          <p:spPr bwMode="gray">
            <a:xfrm>
              <a:off x="2170331" y="4521630"/>
              <a:ext cx="401270" cy="348761"/>
            </a:xfrm>
            <a:custGeom>
              <a:avLst/>
              <a:gdLst>
                <a:gd name="T0" fmla="*/ 101 w 217"/>
                <a:gd name="T1" fmla="*/ 188 h 188"/>
                <a:gd name="T2" fmla="*/ 0 w 217"/>
                <a:gd name="T3" fmla="*/ 188 h 188"/>
                <a:gd name="T4" fmla="*/ 0 w 217"/>
                <a:gd name="T5" fmla="*/ 111 h 188"/>
                <a:gd name="T6" fmla="*/ 18 w 217"/>
                <a:gd name="T7" fmla="*/ 44 h 188"/>
                <a:gd name="T8" fmla="*/ 79 w 217"/>
                <a:gd name="T9" fmla="*/ 0 h 188"/>
                <a:gd name="T10" fmla="*/ 101 w 217"/>
                <a:gd name="T11" fmla="*/ 41 h 188"/>
                <a:gd name="T12" fmla="*/ 64 w 217"/>
                <a:gd name="T13" fmla="*/ 66 h 188"/>
                <a:gd name="T14" fmla="*/ 53 w 217"/>
                <a:gd name="T15" fmla="*/ 95 h 188"/>
                <a:gd name="T16" fmla="*/ 101 w 217"/>
                <a:gd name="T17" fmla="*/ 95 h 188"/>
                <a:gd name="T18" fmla="*/ 101 w 217"/>
                <a:gd name="T19" fmla="*/ 188 h 188"/>
                <a:gd name="T20" fmla="*/ 217 w 217"/>
                <a:gd name="T21" fmla="*/ 188 h 188"/>
                <a:gd name="T22" fmla="*/ 117 w 217"/>
                <a:gd name="T23" fmla="*/ 188 h 188"/>
                <a:gd name="T24" fmla="*/ 117 w 217"/>
                <a:gd name="T25" fmla="*/ 111 h 188"/>
                <a:gd name="T26" fmla="*/ 135 w 217"/>
                <a:gd name="T27" fmla="*/ 44 h 188"/>
                <a:gd name="T28" fmla="*/ 196 w 217"/>
                <a:gd name="T29" fmla="*/ 0 h 188"/>
                <a:gd name="T30" fmla="*/ 217 w 217"/>
                <a:gd name="T31" fmla="*/ 41 h 188"/>
                <a:gd name="T32" fmla="*/ 181 w 217"/>
                <a:gd name="T33" fmla="*/ 66 h 188"/>
                <a:gd name="T34" fmla="*/ 169 w 217"/>
                <a:gd name="T35" fmla="*/ 95 h 188"/>
                <a:gd name="T36" fmla="*/ 217 w 217"/>
                <a:gd name="T37" fmla="*/ 95 h 188"/>
                <a:gd name="T38" fmla="*/ 217 w 217"/>
                <a:gd name="T3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88">
                  <a:moveTo>
                    <a:pt x="101" y="188"/>
                  </a:moveTo>
                  <a:cubicBezTo>
                    <a:pt x="0" y="188"/>
                    <a:pt x="0" y="188"/>
                    <a:pt x="0" y="188"/>
                  </a:cubicBezTo>
                  <a:cubicBezTo>
                    <a:pt x="0" y="111"/>
                    <a:pt x="0" y="111"/>
                    <a:pt x="0" y="111"/>
                  </a:cubicBezTo>
                  <a:cubicBezTo>
                    <a:pt x="0" y="83"/>
                    <a:pt x="6" y="60"/>
                    <a:pt x="18" y="44"/>
                  </a:cubicBezTo>
                  <a:cubicBezTo>
                    <a:pt x="30" y="27"/>
                    <a:pt x="50" y="13"/>
                    <a:pt x="79" y="0"/>
                  </a:cubicBezTo>
                  <a:cubicBezTo>
                    <a:pt x="101" y="41"/>
                    <a:pt x="101" y="41"/>
                    <a:pt x="101" y="41"/>
                  </a:cubicBezTo>
                  <a:cubicBezTo>
                    <a:pt x="83" y="50"/>
                    <a:pt x="71" y="58"/>
                    <a:pt x="64" y="66"/>
                  </a:cubicBezTo>
                  <a:cubicBezTo>
                    <a:pt x="57" y="74"/>
                    <a:pt x="53" y="84"/>
                    <a:pt x="53" y="95"/>
                  </a:cubicBezTo>
                  <a:cubicBezTo>
                    <a:pt x="101" y="95"/>
                    <a:pt x="101" y="95"/>
                    <a:pt x="101" y="95"/>
                  </a:cubicBezTo>
                  <a:lnTo>
                    <a:pt x="101" y="188"/>
                  </a:lnTo>
                  <a:close/>
                  <a:moveTo>
                    <a:pt x="217" y="188"/>
                  </a:moveTo>
                  <a:cubicBezTo>
                    <a:pt x="117" y="188"/>
                    <a:pt x="117" y="188"/>
                    <a:pt x="117" y="188"/>
                  </a:cubicBezTo>
                  <a:cubicBezTo>
                    <a:pt x="117" y="111"/>
                    <a:pt x="117" y="111"/>
                    <a:pt x="117" y="111"/>
                  </a:cubicBezTo>
                  <a:cubicBezTo>
                    <a:pt x="117" y="83"/>
                    <a:pt x="123" y="60"/>
                    <a:pt x="135" y="44"/>
                  </a:cubicBezTo>
                  <a:cubicBezTo>
                    <a:pt x="147" y="27"/>
                    <a:pt x="167" y="13"/>
                    <a:pt x="196" y="0"/>
                  </a:cubicBezTo>
                  <a:cubicBezTo>
                    <a:pt x="217" y="41"/>
                    <a:pt x="217" y="41"/>
                    <a:pt x="217" y="41"/>
                  </a:cubicBezTo>
                  <a:cubicBezTo>
                    <a:pt x="200" y="50"/>
                    <a:pt x="187" y="58"/>
                    <a:pt x="181" y="66"/>
                  </a:cubicBezTo>
                  <a:cubicBezTo>
                    <a:pt x="174" y="74"/>
                    <a:pt x="170" y="84"/>
                    <a:pt x="169" y="95"/>
                  </a:cubicBezTo>
                  <a:cubicBezTo>
                    <a:pt x="217" y="95"/>
                    <a:pt x="217" y="95"/>
                    <a:pt x="217" y="95"/>
                  </a:cubicBezTo>
                  <a:lnTo>
                    <a:pt x="217" y="1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2" name="Group 21">
              <a:extLst>
                <a:ext uri="{FF2B5EF4-FFF2-40B4-BE49-F238E27FC236}">
                  <a16:creationId xmlns:a16="http://schemas.microsoft.com/office/drawing/2014/main" id="{51105D2F-742E-4931-B87C-8FA8C5118275}"/>
                </a:ext>
              </a:extLst>
            </p:cNvPr>
            <p:cNvGrpSpPr/>
            <p:nvPr/>
          </p:nvGrpSpPr>
          <p:grpSpPr>
            <a:xfrm>
              <a:off x="2693725" y="4689856"/>
              <a:ext cx="8937443" cy="1106915"/>
              <a:chOff x="2629717" y="4670552"/>
              <a:chExt cx="8937443" cy="1106915"/>
            </a:xfrm>
          </p:grpSpPr>
          <p:sp>
            <p:nvSpPr>
              <p:cNvPr id="16" name="TextBox 15">
                <a:extLst>
                  <a:ext uri="{FF2B5EF4-FFF2-40B4-BE49-F238E27FC236}">
                    <a16:creationId xmlns:a16="http://schemas.microsoft.com/office/drawing/2014/main" id="{A9C0F1F8-D85E-4C1F-9A84-FDA01263BDBC}"/>
                  </a:ext>
                </a:extLst>
              </p:cNvPr>
              <p:cNvSpPr txBox="1"/>
              <p:nvPr/>
            </p:nvSpPr>
            <p:spPr>
              <a:xfrm>
                <a:off x="2740991" y="4670552"/>
                <a:ext cx="8826169" cy="1106915"/>
              </a:xfrm>
              <a:prstGeom prst="rect">
                <a:avLst/>
              </a:prstGeom>
              <a:noFill/>
            </p:spPr>
            <p:txBody>
              <a:bodyPr wrap="square" rtlCol="0">
                <a:noAutofit/>
              </a:bodyPr>
              <a:lstStyle/>
              <a:p>
                <a:pPr marL="0" marR="0" lvl="0" indent="0" algn="l"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Open Sans"/>
                    <a:ea typeface="+mn-ea"/>
                    <a:cs typeface="+mn-cs"/>
                  </a:rPr>
                  <a:t>4 out of 10 smokers and ex-smokers wrongly think nicotine causes most of the smoking-related cancers, when </a:t>
                </a:r>
                <a:r>
                  <a:rPr kumimoji="0" lang="en-US" sz="1800" b="1" i="0" u="none" strike="noStrike" kern="1200" cap="none" spc="0" normalizeH="0" baseline="0" noProof="0">
                    <a:ln>
                      <a:noFill/>
                    </a:ln>
                    <a:solidFill>
                      <a:srgbClr val="1F8FBB"/>
                    </a:solidFill>
                    <a:effectLst/>
                    <a:uLnTx/>
                    <a:uFillTx/>
                    <a:latin typeface="Open Sans"/>
                    <a:ea typeface="+mn-ea"/>
                    <a:cs typeface="+mn-cs"/>
                  </a:rPr>
                  <a:t>evidence shows nicotine actually carries minimal risk of harm to health</a:t>
                </a:r>
                <a:r>
                  <a:rPr kumimoji="0" lang="en-US" sz="1800" b="0" i="0" u="none" strike="noStrike" kern="1200" cap="none" spc="0" normalizeH="0" baseline="0" noProof="0">
                    <a:ln>
                      <a:noFill/>
                    </a:ln>
                    <a:solidFill>
                      <a:prstClr val="black">
                        <a:lumMod val="75000"/>
                        <a:lumOff val="25000"/>
                      </a:prstClr>
                    </a:solidFill>
                    <a:effectLst/>
                    <a:uLnTx/>
                    <a:uFillTx/>
                    <a:latin typeface="Open Sans"/>
                    <a:ea typeface="+mn-ea"/>
                    <a:cs typeface="+mn-cs"/>
                  </a:rPr>
                  <a:t>. </a:t>
                </a:r>
              </a:p>
              <a:p>
                <a:pPr marL="0" marR="0" lvl="0" indent="0" algn="r"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Open Sans"/>
                    <a:ea typeface="+mn-ea"/>
                    <a:cs typeface="+mn-cs"/>
                    <a:hlinkClick r:id="rId9"/>
                  </a:rPr>
                  <a:t>Public Health England Website </a:t>
                </a:r>
                <a:r>
                  <a:rPr kumimoji="0" lang="en-US" sz="1200" b="0" i="0" u="none" strike="noStrike" kern="1200" cap="none" spc="0" normalizeH="0" baseline="0" noProof="0">
                    <a:ln>
                      <a:noFill/>
                    </a:ln>
                    <a:solidFill>
                      <a:prstClr val="black">
                        <a:lumMod val="50000"/>
                        <a:lumOff val="50000"/>
                      </a:prstClr>
                    </a:solidFill>
                    <a:effectLst/>
                    <a:uLnTx/>
                    <a:uFillTx/>
                    <a:latin typeface="Open Sans"/>
                    <a:ea typeface="+mn-ea"/>
                    <a:cs typeface="+mn-cs"/>
                  </a:rPr>
                  <a:t>(Accessed: April 10, 2021)</a:t>
                </a:r>
                <a:endParaRPr kumimoji="0" lang="en-US" sz="1800" b="0" i="0" u="none" strike="noStrike" kern="1200" cap="none" spc="0" normalizeH="0" baseline="0" noProof="0">
                  <a:ln>
                    <a:noFill/>
                  </a:ln>
                  <a:solidFill>
                    <a:prstClr val="black">
                      <a:lumMod val="50000"/>
                      <a:lumOff val="50000"/>
                    </a:prstClr>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44C6DCBD-7637-43A6-9050-747AD3B68F12}"/>
                  </a:ext>
                </a:extLst>
              </p:cNvPr>
              <p:cNvSpPr/>
              <p:nvPr/>
            </p:nvSpPr>
            <p:spPr>
              <a:xfrm>
                <a:off x="2629717" y="4670552"/>
                <a:ext cx="91440" cy="1005840"/>
              </a:xfrm>
              <a:prstGeom prst="rect">
                <a:avLst/>
              </a:prstGeom>
              <a:solidFill>
                <a:schemeClr val="accent6"/>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800" b="1" i="0" u="none" strike="noStrike" kern="1200" cap="none" spc="0" normalizeH="0" baseline="0" noProof="0" err="1">
                  <a:ln>
                    <a:noFill/>
                  </a:ln>
                  <a:solidFill>
                    <a:prstClr val="white"/>
                  </a:solidFill>
                  <a:effectLst/>
                  <a:uLnTx/>
                  <a:uFillTx/>
                  <a:latin typeface="IQOS"/>
                  <a:ea typeface="+mn-ea"/>
                  <a:cs typeface="+mn-cs"/>
                </a:endParaRPr>
              </a:p>
            </p:txBody>
          </p:sp>
        </p:grpSp>
        <p:sp>
          <p:nvSpPr>
            <p:cNvPr id="24" name="Freeform 11">
              <a:extLst>
                <a:ext uri="{FF2B5EF4-FFF2-40B4-BE49-F238E27FC236}">
                  <a16:creationId xmlns:a16="http://schemas.microsoft.com/office/drawing/2014/main" id="{5D120E74-D1C0-4CBF-A735-9B6D33D78FEF}"/>
                </a:ext>
              </a:extLst>
            </p:cNvPr>
            <p:cNvSpPr>
              <a:spLocks noEditPoints="1"/>
            </p:cNvSpPr>
            <p:nvPr/>
          </p:nvSpPr>
          <p:spPr bwMode="gray">
            <a:xfrm>
              <a:off x="11628436" y="5373214"/>
              <a:ext cx="401270" cy="348761"/>
            </a:xfrm>
            <a:custGeom>
              <a:avLst/>
              <a:gdLst>
                <a:gd name="T0" fmla="*/ 0 w 217"/>
                <a:gd name="T1" fmla="*/ 0 h 188"/>
                <a:gd name="T2" fmla="*/ 101 w 217"/>
                <a:gd name="T3" fmla="*/ 0 h 188"/>
                <a:gd name="T4" fmla="*/ 101 w 217"/>
                <a:gd name="T5" fmla="*/ 78 h 188"/>
                <a:gd name="T6" fmla="*/ 83 w 217"/>
                <a:gd name="T7" fmla="*/ 145 h 188"/>
                <a:gd name="T8" fmla="*/ 22 w 217"/>
                <a:gd name="T9" fmla="*/ 188 h 188"/>
                <a:gd name="T10" fmla="*/ 0 w 217"/>
                <a:gd name="T11" fmla="*/ 147 h 188"/>
                <a:gd name="T12" fmla="*/ 37 w 217"/>
                <a:gd name="T13" fmla="*/ 123 h 188"/>
                <a:gd name="T14" fmla="*/ 48 w 217"/>
                <a:gd name="T15" fmla="*/ 93 h 188"/>
                <a:gd name="T16" fmla="*/ 0 w 217"/>
                <a:gd name="T17" fmla="*/ 93 h 188"/>
                <a:gd name="T18" fmla="*/ 0 w 217"/>
                <a:gd name="T19" fmla="*/ 0 h 188"/>
                <a:gd name="T20" fmla="*/ 117 w 217"/>
                <a:gd name="T21" fmla="*/ 0 h 188"/>
                <a:gd name="T22" fmla="*/ 217 w 217"/>
                <a:gd name="T23" fmla="*/ 0 h 188"/>
                <a:gd name="T24" fmla="*/ 217 w 217"/>
                <a:gd name="T25" fmla="*/ 78 h 188"/>
                <a:gd name="T26" fmla="*/ 200 w 217"/>
                <a:gd name="T27" fmla="*/ 145 h 188"/>
                <a:gd name="T28" fmla="*/ 139 w 217"/>
                <a:gd name="T29" fmla="*/ 188 h 188"/>
                <a:gd name="T30" fmla="*/ 117 w 217"/>
                <a:gd name="T31" fmla="*/ 147 h 188"/>
                <a:gd name="T32" fmla="*/ 154 w 217"/>
                <a:gd name="T33" fmla="*/ 123 h 188"/>
                <a:gd name="T34" fmla="*/ 165 w 217"/>
                <a:gd name="T35" fmla="*/ 93 h 188"/>
                <a:gd name="T36" fmla="*/ 117 w 217"/>
                <a:gd name="T37" fmla="*/ 93 h 188"/>
                <a:gd name="T38" fmla="*/ 117 w 217"/>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88">
                  <a:moveTo>
                    <a:pt x="0" y="0"/>
                  </a:moveTo>
                  <a:cubicBezTo>
                    <a:pt x="101" y="0"/>
                    <a:pt x="101" y="0"/>
                    <a:pt x="101" y="0"/>
                  </a:cubicBezTo>
                  <a:cubicBezTo>
                    <a:pt x="101" y="78"/>
                    <a:pt x="101" y="78"/>
                    <a:pt x="101" y="78"/>
                  </a:cubicBezTo>
                  <a:cubicBezTo>
                    <a:pt x="101" y="106"/>
                    <a:pt x="95" y="128"/>
                    <a:pt x="83" y="145"/>
                  </a:cubicBezTo>
                  <a:cubicBezTo>
                    <a:pt x="71" y="162"/>
                    <a:pt x="51" y="176"/>
                    <a:pt x="22" y="188"/>
                  </a:cubicBezTo>
                  <a:cubicBezTo>
                    <a:pt x="0" y="147"/>
                    <a:pt x="0" y="147"/>
                    <a:pt x="0" y="147"/>
                  </a:cubicBezTo>
                  <a:cubicBezTo>
                    <a:pt x="18" y="139"/>
                    <a:pt x="30" y="131"/>
                    <a:pt x="37" y="123"/>
                  </a:cubicBezTo>
                  <a:cubicBezTo>
                    <a:pt x="44" y="114"/>
                    <a:pt x="47" y="105"/>
                    <a:pt x="48" y="93"/>
                  </a:cubicBezTo>
                  <a:cubicBezTo>
                    <a:pt x="0" y="93"/>
                    <a:pt x="0" y="93"/>
                    <a:pt x="0" y="93"/>
                  </a:cubicBezTo>
                  <a:lnTo>
                    <a:pt x="0" y="0"/>
                  </a:lnTo>
                  <a:close/>
                  <a:moveTo>
                    <a:pt x="117" y="0"/>
                  </a:moveTo>
                  <a:cubicBezTo>
                    <a:pt x="217" y="0"/>
                    <a:pt x="217" y="0"/>
                    <a:pt x="217" y="0"/>
                  </a:cubicBezTo>
                  <a:cubicBezTo>
                    <a:pt x="217" y="78"/>
                    <a:pt x="217" y="78"/>
                    <a:pt x="217" y="78"/>
                  </a:cubicBezTo>
                  <a:cubicBezTo>
                    <a:pt x="217" y="106"/>
                    <a:pt x="211" y="128"/>
                    <a:pt x="200" y="145"/>
                  </a:cubicBezTo>
                  <a:cubicBezTo>
                    <a:pt x="188" y="162"/>
                    <a:pt x="168" y="176"/>
                    <a:pt x="139" y="188"/>
                  </a:cubicBezTo>
                  <a:cubicBezTo>
                    <a:pt x="117" y="147"/>
                    <a:pt x="117" y="147"/>
                    <a:pt x="117" y="147"/>
                  </a:cubicBezTo>
                  <a:cubicBezTo>
                    <a:pt x="135" y="139"/>
                    <a:pt x="147" y="131"/>
                    <a:pt x="154" y="123"/>
                  </a:cubicBezTo>
                  <a:cubicBezTo>
                    <a:pt x="161" y="114"/>
                    <a:pt x="164" y="105"/>
                    <a:pt x="165" y="93"/>
                  </a:cubicBezTo>
                  <a:cubicBezTo>
                    <a:pt x="117" y="93"/>
                    <a:pt x="117" y="93"/>
                    <a:pt x="117" y="93"/>
                  </a:cubicBezTo>
                  <a:lnTo>
                    <a:pt x="11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grpSp>
        <p:nvGrpSpPr>
          <p:cNvPr id="26" name="Group 25">
            <a:extLst>
              <a:ext uri="{FF2B5EF4-FFF2-40B4-BE49-F238E27FC236}">
                <a16:creationId xmlns:a16="http://schemas.microsoft.com/office/drawing/2014/main" id="{14D2ED1C-A4B6-4AA6-A912-0DB323F887F3}"/>
              </a:ext>
            </a:extLst>
          </p:cNvPr>
          <p:cNvGrpSpPr/>
          <p:nvPr/>
        </p:nvGrpSpPr>
        <p:grpSpPr>
          <a:xfrm>
            <a:off x="3253740" y="1086476"/>
            <a:ext cx="8775966" cy="1987940"/>
            <a:chOff x="3253740" y="1086476"/>
            <a:chExt cx="8775966" cy="1987940"/>
          </a:xfrm>
        </p:grpSpPr>
        <p:sp>
          <p:nvSpPr>
            <p:cNvPr id="6" name="Freeform 7">
              <a:extLst>
                <a:ext uri="{FF2B5EF4-FFF2-40B4-BE49-F238E27FC236}">
                  <a16:creationId xmlns:a16="http://schemas.microsoft.com/office/drawing/2014/main" id="{CADA369B-B49E-47E3-9799-F8A3BEF74D74}"/>
                </a:ext>
              </a:extLst>
            </p:cNvPr>
            <p:cNvSpPr>
              <a:spLocks noEditPoints="1"/>
            </p:cNvSpPr>
            <p:nvPr/>
          </p:nvSpPr>
          <p:spPr bwMode="gray">
            <a:xfrm>
              <a:off x="3253740" y="1086476"/>
              <a:ext cx="401270" cy="348761"/>
            </a:xfrm>
            <a:custGeom>
              <a:avLst/>
              <a:gdLst>
                <a:gd name="T0" fmla="*/ 101 w 217"/>
                <a:gd name="T1" fmla="*/ 188 h 188"/>
                <a:gd name="T2" fmla="*/ 0 w 217"/>
                <a:gd name="T3" fmla="*/ 188 h 188"/>
                <a:gd name="T4" fmla="*/ 0 w 217"/>
                <a:gd name="T5" fmla="*/ 111 h 188"/>
                <a:gd name="T6" fmla="*/ 18 w 217"/>
                <a:gd name="T7" fmla="*/ 44 h 188"/>
                <a:gd name="T8" fmla="*/ 79 w 217"/>
                <a:gd name="T9" fmla="*/ 0 h 188"/>
                <a:gd name="T10" fmla="*/ 101 w 217"/>
                <a:gd name="T11" fmla="*/ 41 h 188"/>
                <a:gd name="T12" fmla="*/ 64 w 217"/>
                <a:gd name="T13" fmla="*/ 66 h 188"/>
                <a:gd name="T14" fmla="*/ 53 w 217"/>
                <a:gd name="T15" fmla="*/ 95 h 188"/>
                <a:gd name="T16" fmla="*/ 101 w 217"/>
                <a:gd name="T17" fmla="*/ 95 h 188"/>
                <a:gd name="T18" fmla="*/ 101 w 217"/>
                <a:gd name="T19" fmla="*/ 188 h 188"/>
                <a:gd name="T20" fmla="*/ 217 w 217"/>
                <a:gd name="T21" fmla="*/ 188 h 188"/>
                <a:gd name="T22" fmla="*/ 117 w 217"/>
                <a:gd name="T23" fmla="*/ 188 h 188"/>
                <a:gd name="T24" fmla="*/ 117 w 217"/>
                <a:gd name="T25" fmla="*/ 111 h 188"/>
                <a:gd name="T26" fmla="*/ 135 w 217"/>
                <a:gd name="T27" fmla="*/ 44 h 188"/>
                <a:gd name="T28" fmla="*/ 196 w 217"/>
                <a:gd name="T29" fmla="*/ 0 h 188"/>
                <a:gd name="T30" fmla="*/ 217 w 217"/>
                <a:gd name="T31" fmla="*/ 41 h 188"/>
                <a:gd name="T32" fmla="*/ 181 w 217"/>
                <a:gd name="T33" fmla="*/ 66 h 188"/>
                <a:gd name="T34" fmla="*/ 169 w 217"/>
                <a:gd name="T35" fmla="*/ 95 h 188"/>
                <a:gd name="T36" fmla="*/ 217 w 217"/>
                <a:gd name="T37" fmla="*/ 95 h 188"/>
                <a:gd name="T38" fmla="*/ 217 w 217"/>
                <a:gd name="T39"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88">
                  <a:moveTo>
                    <a:pt x="101" y="188"/>
                  </a:moveTo>
                  <a:cubicBezTo>
                    <a:pt x="0" y="188"/>
                    <a:pt x="0" y="188"/>
                    <a:pt x="0" y="188"/>
                  </a:cubicBezTo>
                  <a:cubicBezTo>
                    <a:pt x="0" y="111"/>
                    <a:pt x="0" y="111"/>
                    <a:pt x="0" y="111"/>
                  </a:cubicBezTo>
                  <a:cubicBezTo>
                    <a:pt x="0" y="83"/>
                    <a:pt x="6" y="60"/>
                    <a:pt x="18" y="44"/>
                  </a:cubicBezTo>
                  <a:cubicBezTo>
                    <a:pt x="30" y="27"/>
                    <a:pt x="50" y="13"/>
                    <a:pt x="79" y="0"/>
                  </a:cubicBezTo>
                  <a:cubicBezTo>
                    <a:pt x="101" y="41"/>
                    <a:pt x="101" y="41"/>
                    <a:pt x="101" y="41"/>
                  </a:cubicBezTo>
                  <a:cubicBezTo>
                    <a:pt x="83" y="50"/>
                    <a:pt x="71" y="58"/>
                    <a:pt x="64" y="66"/>
                  </a:cubicBezTo>
                  <a:cubicBezTo>
                    <a:pt x="57" y="74"/>
                    <a:pt x="53" y="84"/>
                    <a:pt x="53" y="95"/>
                  </a:cubicBezTo>
                  <a:cubicBezTo>
                    <a:pt x="101" y="95"/>
                    <a:pt x="101" y="95"/>
                    <a:pt x="101" y="95"/>
                  </a:cubicBezTo>
                  <a:lnTo>
                    <a:pt x="101" y="188"/>
                  </a:lnTo>
                  <a:close/>
                  <a:moveTo>
                    <a:pt x="217" y="188"/>
                  </a:moveTo>
                  <a:cubicBezTo>
                    <a:pt x="117" y="188"/>
                    <a:pt x="117" y="188"/>
                    <a:pt x="117" y="188"/>
                  </a:cubicBezTo>
                  <a:cubicBezTo>
                    <a:pt x="117" y="111"/>
                    <a:pt x="117" y="111"/>
                    <a:pt x="117" y="111"/>
                  </a:cubicBezTo>
                  <a:cubicBezTo>
                    <a:pt x="117" y="83"/>
                    <a:pt x="123" y="60"/>
                    <a:pt x="135" y="44"/>
                  </a:cubicBezTo>
                  <a:cubicBezTo>
                    <a:pt x="147" y="27"/>
                    <a:pt x="167" y="13"/>
                    <a:pt x="196" y="0"/>
                  </a:cubicBezTo>
                  <a:cubicBezTo>
                    <a:pt x="217" y="41"/>
                    <a:pt x="217" y="41"/>
                    <a:pt x="217" y="41"/>
                  </a:cubicBezTo>
                  <a:cubicBezTo>
                    <a:pt x="200" y="50"/>
                    <a:pt x="187" y="58"/>
                    <a:pt x="181" y="66"/>
                  </a:cubicBezTo>
                  <a:cubicBezTo>
                    <a:pt x="174" y="74"/>
                    <a:pt x="170" y="84"/>
                    <a:pt x="169" y="95"/>
                  </a:cubicBezTo>
                  <a:cubicBezTo>
                    <a:pt x="217" y="95"/>
                    <a:pt x="217" y="95"/>
                    <a:pt x="217" y="95"/>
                  </a:cubicBezTo>
                  <a:lnTo>
                    <a:pt x="217" y="1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nvGrpSpPr>
            <p:cNvPr id="23" name="Group 22">
              <a:extLst>
                <a:ext uri="{FF2B5EF4-FFF2-40B4-BE49-F238E27FC236}">
                  <a16:creationId xmlns:a16="http://schemas.microsoft.com/office/drawing/2014/main" id="{35D81571-792E-46B6-8D32-A1299D05E7E7}"/>
                </a:ext>
              </a:extLst>
            </p:cNvPr>
            <p:cNvGrpSpPr/>
            <p:nvPr/>
          </p:nvGrpSpPr>
          <p:grpSpPr>
            <a:xfrm>
              <a:off x="3772474" y="1279897"/>
              <a:ext cx="8227502" cy="1794519"/>
              <a:chOff x="3772474" y="1533897"/>
              <a:chExt cx="8227502" cy="1794519"/>
            </a:xfrm>
          </p:grpSpPr>
          <p:sp>
            <p:nvSpPr>
              <p:cNvPr id="5" name="TextBox 4">
                <a:extLst>
                  <a:ext uri="{FF2B5EF4-FFF2-40B4-BE49-F238E27FC236}">
                    <a16:creationId xmlns:a16="http://schemas.microsoft.com/office/drawing/2014/main" id="{95974779-BB2C-4BFA-A530-F754CFFFFFAB}"/>
                  </a:ext>
                </a:extLst>
              </p:cNvPr>
              <p:cNvSpPr txBox="1"/>
              <p:nvPr/>
            </p:nvSpPr>
            <p:spPr>
              <a:xfrm>
                <a:off x="3874466" y="1545336"/>
                <a:ext cx="8125510" cy="1783080"/>
              </a:xfrm>
              <a:prstGeom prst="rect">
                <a:avLst/>
              </a:prstGeom>
              <a:noFill/>
            </p:spPr>
            <p:txBody>
              <a:bodyPr wrap="square" rtlCol="0">
                <a:noAutofit/>
              </a:bodyPr>
              <a:lstStyle/>
              <a:p>
                <a:pPr marL="0" marR="0" lvl="0" indent="0" algn="l"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1800" b="1" i="0" u="none" strike="noStrike" kern="1200" cap="none" spc="0" normalizeH="0" baseline="0" noProof="0">
                    <a:ln>
                      <a:noFill/>
                    </a:ln>
                    <a:solidFill>
                      <a:srgbClr val="1F8FBB"/>
                    </a:solidFill>
                    <a:effectLst/>
                    <a:uLnTx/>
                    <a:uFillTx/>
                    <a:latin typeface="Open Sans"/>
                    <a:ea typeface="+mn-ea"/>
                    <a:cs typeface="+mn-cs"/>
                  </a:rPr>
                  <a:t>Nicotine … is not what makes tobacco use so deadly</a:t>
                </a:r>
                <a:r>
                  <a:rPr kumimoji="0" lang="en-US" sz="1800" b="0" i="0" u="none" strike="noStrike" kern="1200" cap="none" spc="0" normalizeH="0" baseline="0" noProof="0">
                    <a:ln>
                      <a:noFill/>
                    </a:ln>
                    <a:solidFill>
                      <a:prstClr val="black"/>
                    </a:solidFill>
                    <a:effectLst/>
                    <a:uLnTx/>
                    <a:uFillTx/>
                    <a:latin typeface="Open Sans"/>
                    <a:ea typeface="+mn-ea"/>
                    <a:cs typeface="+mn-cs"/>
                  </a:rPr>
                  <a:t>.</a:t>
                </a:r>
              </a:p>
              <a:p>
                <a:pPr marL="0" marR="0" lvl="0" indent="0" algn="l"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Open Sans"/>
                    <a:ea typeface="+mn-ea"/>
                    <a:cs typeface="+mn-cs"/>
                  </a:rPr>
                  <a:t>Tobacco and tobacco smoke contain thousands of chemicals. It is this </a:t>
                </a:r>
                <a:r>
                  <a:rPr kumimoji="0" lang="en-US" sz="1800" b="1" i="0" u="none" strike="noStrike" kern="1200" cap="none" spc="0" normalizeH="0" baseline="0" noProof="0">
                    <a:ln>
                      <a:noFill/>
                    </a:ln>
                    <a:solidFill>
                      <a:srgbClr val="1F8FBB"/>
                    </a:solidFill>
                    <a:effectLst/>
                    <a:uLnTx/>
                    <a:uFillTx/>
                    <a:latin typeface="Open Sans"/>
                    <a:ea typeface="+mn-ea"/>
                    <a:cs typeface="+mn-cs"/>
                  </a:rPr>
                  <a:t>mix of chemicals—not nicotine—that causes serious disease and death</a:t>
                </a:r>
                <a:r>
                  <a:rPr kumimoji="0" lang="en-US" sz="1800" b="0" i="0" u="none" strike="noStrike" kern="1200" cap="none" spc="0" normalizeH="0" baseline="0" noProof="0">
                    <a:ln>
                      <a:noFill/>
                    </a:ln>
                    <a:solidFill>
                      <a:srgbClr val="1F8FBB"/>
                    </a:solidFill>
                    <a:effectLst/>
                    <a:uLnTx/>
                    <a:uFillTx/>
                    <a:latin typeface="Open Sans"/>
                    <a:ea typeface="+mn-ea"/>
                    <a:cs typeface="+mn-cs"/>
                  </a:rPr>
                  <a:t> </a:t>
                </a:r>
                <a:r>
                  <a:rPr kumimoji="0" lang="en-US" sz="1800" b="0" i="0" u="none" strike="noStrike" kern="1200" cap="none" spc="0" normalizeH="0" baseline="0" noProof="0">
                    <a:ln>
                      <a:noFill/>
                    </a:ln>
                    <a:solidFill>
                      <a:prstClr val="black">
                        <a:lumMod val="75000"/>
                        <a:lumOff val="25000"/>
                      </a:prstClr>
                    </a:solidFill>
                    <a:effectLst/>
                    <a:uLnTx/>
                    <a:uFillTx/>
                    <a:latin typeface="Open Sans"/>
                    <a:ea typeface="+mn-ea"/>
                    <a:cs typeface="+mn-cs"/>
                  </a:rPr>
                  <a:t>in tobacco users, including fatal lung diseases, like chronic obstructive pulmonary disease (COPD) and cancer.</a:t>
                </a:r>
              </a:p>
              <a:p>
                <a:pPr marL="0" marR="0" lvl="0" indent="0" algn="r" defTabSz="457200" rtl="0" eaLnBrk="1" fontAlgn="auto" latinLnBrk="0" hangingPunct="1">
                  <a:lnSpc>
                    <a:spcPct val="90000"/>
                  </a:lnSpc>
                  <a:spcBef>
                    <a:spcPts val="600"/>
                  </a:spcBef>
                  <a:spcAft>
                    <a:spcPts val="0"/>
                  </a:spcAft>
                  <a:buClr>
                    <a:srgbClr val="0D5274">
                      <a:lumMod val="60000"/>
                      <a:lumOff val="40000"/>
                    </a:srgbClr>
                  </a:buClr>
                  <a:buSzPct val="125000"/>
                  <a:buFontTx/>
                  <a:buNone/>
                  <a:tabLst/>
                  <a:defRPr/>
                </a:pPr>
                <a:r>
                  <a:rPr kumimoji="0" lang="en-US" sz="1200" b="0" i="0" u="none" strike="noStrike" kern="1200" cap="none" spc="0" normalizeH="0" baseline="0" noProof="0">
                    <a:ln>
                      <a:noFill/>
                    </a:ln>
                    <a:solidFill>
                      <a:prstClr val="black">
                        <a:lumMod val="50000"/>
                        <a:lumOff val="50000"/>
                      </a:prstClr>
                    </a:solidFill>
                    <a:effectLst/>
                    <a:uLnTx/>
                    <a:uFillTx/>
                    <a:latin typeface="Open Sans"/>
                    <a:ea typeface="+mn-ea"/>
                    <a:cs typeface="+mn-cs"/>
                    <a:hlinkClick r:id="rId10"/>
                  </a:rPr>
                  <a:t>US FDA Website </a:t>
                </a:r>
                <a:r>
                  <a:rPr kumimoji="0" lang="en-US" sz="1200" b="0" i="0" u="none" strike="noStrike" kern="1200" cap="none" spc="0" normalizeH="0" baseline="0" noProof="0">
                    <a:ln>
                      <a:noFill/>
                    </a:ln>
                    <a:solidFill>
                      <a:prstClr val="black">
                        <a:lumMod val="50000"/>
                        <a:lumOff val="50000"/>
                      </a:prstClr>
                    </a:solidFill>
                    <a:effectLst/>
                    <a:uLnTx/>
                    <a:uFillTx/>
                    <a:latin typeface="Open Sans"/>
                    <a:ea typeface="+mn-ea"/>
                    <a:cs typeface="+mn-cs"/>
                  </a:rPr>
                  <a:t>(Accessed: April 10, 2021)        .</a:t>
                </a:r>
                <a:endParaRPr kumimoji="0" lang="en-US" sz="1800" b="0" i="0" u="none" strike="noStrike" kern="1200" cap="none" spc="0" normalizeH="0" baseline="0" noProof="0">
                  <a:ln>
                    <a:noFill/>
                  </a:ln>
                  <a:solidFill>
                    <a:prstClr val="black">
                      <a:lumMod val="50000"/>
                      <a:lumOff val="50000"/>
                    </a:prstClr>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0B2F8A0E-2C75-4172-B103-2459C4554C1D}"/>
                  </a:ext>
                </a:extLst>
              </p:cNvPr>
              <p:cNvSpPr/>
              <p:nvPr/>
            </p:nvSpPr>
            <p:spPr>
              <a:xfrm>
                <a:off x="3772474" y="1533897"/>
                <a:ext cx="91440" cy="1737360"/>
              </a:xfrm>
              <a:prstGeom prst="rect">
                <a:avLst/>
              </a:prstGeom>
              <a:solidFill>
                <a:schemeClr val="accent6"/>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800" b="1" i="0" u="none" strike="noStrike" kern="1200" cap="none" spc="0" normalizeH="0" baseline="0" noProof="0" err="1">
                  <a:ln>
                    <a:noFill/>
                  </a:ln>
                  <a:solidFill>
                    <a:prstClr val="white"/>
                  </a:solidFill>
                  <a:effectLst/>
                  <a:uLnTx/>
                  <a:uFillTx/>
                  <a:latin typeface="IQOS"/>
                  <a:ea typeface="+mn-ea"/>
                  <a:cs typeface="+mn-cs"/>
                </a:endParaRPr>
              </a:p>
            </p:txBody>
          </p:sp>
        </p:grpSp>
        <p:sp>
          <p:nvSpPr>
            <p:cNvPr id="25" name="Freeform 11">
              <a:extLst>
                <a:ext uri="{FF2B5EF4-FFF2-40B4-BE49-F238E27FC236}">
                  <a16:creationId xmlns:a16="http://schemas.microsoft.com/office/drawing/2014/main" id="{B002BA47-2BEF-403C-AF4A-EB9BF88EA3DE}"/>
                </a:ext>
              </a:extLst>
            </p:cNvPr>
            <p:cNvSpPr>
              <a:spLocks noEditPoints="1"/>
            </p:cNvSpPr>
            <p:nvPr/>
          </p:nvSpPr>
          <p:spPr bwMode="gray">
            <a:xfrm>
              <a:off x="11628436" y="2531777"/>
              <a:ext cx="401270" cy="348761"/>
            </a:xfrm>
            <a:custGeom>
              <a:avLst/>
              <a:gdLst>
                <a:gd name="T0" fmla="*/ 0 w 217"/>
                <a:gd name="T1" fmla="*/ 0 h 188"/>
                <a:gd name="T2" fmla="*/ 101 w 217"/>
                <a:gd name="T3" fmla="*/ 0 h 188"/>
                <a:gd name="T4" fmla="*/ 101 w 217"/>
                <a:gd name="T5" fmla="*/ 78 h 188"/>
                <a:gd name="T6" fmla="*/ 83 w 217"/>
                <a:gd name="T7" fmla="*/ 145 h 188"/>
                <a:gd name="T8" fmla="*/ 22 w 217"/>
                <a:gd name="T9" fmla="*/ 188 h 188"/>
                <a:gd name="T10" fmla="*/ 0 w 217"/>
                <a:gd name="T11" fmla="*/ 147 h 188"/>
                <a:gd name="T12" fmla="*/ 37 w 217"/>
                <a:gd name="T13" fmla="*/ 123 h 188"/>
                <a:gd name="T14" fmla="*/ 48 w 217"/>
                <a:gd name="T15" fmla="*/ 93 h 188"/>
                <a:gd name="T16" fmla="*/ 0 w 217"/>
                <a:gd name="T17" fmla="*/ 93 h 188"/>
                <a:gd name="T18" fmla="*/ 0 w 217"/>
                <a:gd name="T19" fmla="*/ 0 h 188"/>
                <a:gd name="T20" fmla="*/ 117 w 217"/>
                <a:gd name="T21" fmla="*/ 0 h 188"/>
                <a:gd name="T22" fmla="*/ 217 w 217"/>
                <a:gd name="T23" fmla="*/ 0 h 188"/>
                <a:gd name="T24" fmla="*/ 217 w 217"/>
                <a:gd name="T25" fmla="*/ 78 h 188"/>
                <a:gd name="T26" fmla="*/ 200 w 217"/>
                <a:gd name="T27" fmla="*/ 145 h 188"/>
                <a:gd name="T28" fmla="*/ 139 w 217"/>
                <a:gd name="T29" fmla="*/ 188 h 188"/>
                <a:gd name="T30" fmla="*/ 117 w 217"/>
                <a:gd name="T31" fmla="*/ 147 h 188"/>
                <a:gd name="T32" fmla="*/ 154 w 217"/>
                <a:gd name="T33" fmla="*/ 123 h 188"/>
                <a:gd name="T34" fmla="*/ 165 w 217"/>
                <a:gd name="T35" fmla="*/ 93 h 188"/>
                <a:gd name="T36" fmla="*/ 117 w 217"/>
                <a:gd name="T37" fmla="*/ 93 h 188"/>
                <a:gd name="T38" fmla="*/ 117 w 217"/>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88">
                  <a:moveTo>
                    <a:pt x="0" y="0"/>
                  </a:moveTo>
                  <a:cubicBezTo>
                    <a:pt x="101" y="0"/>
                    <a:pt x="101" y="0"/>
                    <a:pt x="101" y="0"/>
                  </a:cubicBezTo>
                  <a:cubicBezTo>
                    <a:pt x="101" y="78"/>
                    <a:pt x="101" y="78"/>
                    <a:pt x="101" y="78"/>
                  </a:cubicBezTo>
                  <a:cubicBezTo>
                    <a:pt x="101" y="106"/>
                    <a:pt x="95" y="128"/>
                    <a:pt x="83" y="145"/>
                  </a:cubicBezTo>
                  <a:cubicBezTo>
                    <a:pt x="71" y="162"/>
                    <a:pt x="51" y="176"/>
                    <a:pt x="22" y="188"/>
                  </a:cubicBezTo>
                  <a:cubicBezTo>
                    <a:pt x="0" y="147"/>
                    <a:pt x="0" y="147"/>
                    <a:pt x="0" y="147"/>
                  </a:cubicBezTo>
                  <a:cubicBezTo>
                    <a:pt x="18" y="139"/>
                    <a:pt x="30" y="131"/>
                    <a:pt x="37" y="123"/>
                  </a:cubicBezTo>
                  <a:cubicBezTo>
                    <a:pt x="44" y="114"/>
                    <a:pt x="47" y="105"/>
                    <a:pt x="48" y="93"/>
                  </a:cubicBezTo>
                  <a:cubicBezTo>
                    <a:pt x="0" y="93"/>
                    <a:pt x="0" y="93"/>
                    <a:pt x="0" y="93"/>
                  </a:cubicBezTo>
                  <a:lnTo>
                    <a:pt x="0" y="0"/>
                  </a:lnTo>
                  <a:close/>
                  <a:moveTo>
                    <a:pt x="117" y="0"/>
                  </a:moveTo>
                  <a:cubicBezTo>
                    <a:pt x="217" y="0"/>
                    <a:pt x="217" y="0"/>
                    <a:pt x="217" y="0"/>
                  </a:cubicBezTo>
                  <a:cubicBezTo>
                    <a:pt x="217" y="78"/>
                    <a:pt x="217" y="78"/>
                    <a:pt x="217" y="78"/>
                  </a:cubicBezTo>
                  <a:cubicBezTo>
                    <a:pt x="217" y="106"/>
                    <a:pt x="211" y="128"/>
                    <a:pt x="200" y="145"/>
                  </a:cubicBezTo>
                  <a:cubicBezTo>
                    <a:pt x="188" y="162"/>
                    <a:pt x="168" y="176"/>
                    <a:pt x="139" y="188"/>
                  </a:cubicBezTo>
                  <a:cubicBezTo>
                    <a:pt x="117" y="147"/>
                    <a:pt x="117" y="147"/>
                    <a:pt x="117" y="147"/>
                  </a:cubicBezTo>
                  <a:cubicBezTo>
                    <a:pt x="135" y="139"/>
                    <a:pt x="147" y="131"/>
                    <a:pt x="154" y="123"/>
                  </a:cubicBezTo>
                  <a:cubicBezTo>
                    <a:pt x="161" y="114"/>
                    <a:pt x="164" y="105"/>
                    <a:pt x="165" y="93"/>
                  </a:cubicBezTo>
                  <a:cubicBezTo>
                    <a:pt x="117" y="93"/>
                    <a:pt x="117" y="93"/>
                    <a:pt x="117" y="93"/>
                  </a:cubicBezTo>
                  <a:lnTo>
                    <a:pt x="117"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grpSp>
    </p:spTree>
    <p:extLst>
      <p:ext uri="{BB962C8B-B14F-4D97-AF65-F5344CB8AC3E}">
        <p14:creationId xmlns:p14="http://schemas.microsoft.com/office/powerpoint/2010/main" val="231998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E1C70-9FA9-4358-809E-A13D734C2D97}"/>
              </a:ext>
            </a:extLst>
          </p:cNvPr>
          <p:cNvSpPr>
            <a:spLocks noGrp="1"/>
          </p:cNvSpPr>
          <p:nvPr>
            <p:ph type="title"/>
          </p:nvPr>
        </p:nvSpPr>
        <p:spPr>
          <a:xfrm>
            <a:off x="457200" y="182880"/>
            <a:ext cx="10698480" cy="594360"/>
          </a:xfrm>
        </p:spPr>
        <p:txBody>
          <a:bodyPr/>
          <a:lstStyle/>
          <a:p>
            <a:r>
              <a:rPr lang="en-US"/>
              <a:t>Understanding Combustion</a:t>
            </a:r>
          </a:p>
        </p:txBody>
      </p:sp>
      <p:grpSp>
        <p:nvGrpSpPr>
          <p:cNvPr id="8" name="Group 7">
            <a:extLst>
              <a:ext uri="{FF2B5EF4-FFF2-40B4-BE49-F238E27FC236}">
                <a16:creationId xmlns:a16="http://schemas.microsoft.com/office/drawing/2014/main" id="{5207A7C6-3B2B-46CA-88D0-D8D06589E0E0}"/>
              </a:ext>
            </a:extLst>
          </p:cNvPr>
          <p:cNvGrpSpPr/>
          <p:nvPr/>
        </p:nvGrpSpPr>
        <p:grpSpPr>
          <a:xfrm>
            <a:off x="560936" y="1647335"/>
            <a:ext cx="4448692" cy="4114800"/>
            <a:chOff x="4930921" y="2476678"/>
            <a:chExt cx="4448692" cy="4114800"/>
          </a:xfrm>
        </p:grpSpPr>
        <p:sp>
          <p:nvSpPr>
            <p:cNvPr id="5" name="Rectangle 4">
              <a:extLst>
                <a:ext uri="{FF2B5EF4-FFF2-40B4-BE49-F238E27FC236}">
                  <a16:creationId xmlns:a16="http://schemas.microsoft.com/office/drawing/2014/main" id="{274C1317-738C-4A12-9245-FC9B12689FFB}"/>
                </a:ext>
              </a:extLst>
            </p:cNvPr>
            <p:cNvSpPr/>
            <p:nvPr/>
          </p:nvSpPr>
          <p:spPr>
            <a:xfrm>
              <a:off x="4930921" y="2476678"/>
              <a:ext cx="4448692" cy="4114800"/>
            </a:xfrm>
            <a:prstGeom prst="rect">
              <a:avLst/>
            </a:prstGeom>
            <a:solidFill>
              <a:srgbClr val="EEF9FF"/>
            </a:solidFill>
            <a:ln w="28575">
              <a:solidFill>
                <a:srgbClr val="2146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D382BE-719F-4863-9B94-902CC973E583}"/>
                </a:ext>
              </a:extLst>
            </p:cNvPr>
            <p:cNvPicPr>
              <a:picLocks noChangeAspect="1"/>
            </p:cNvPicPr>
            <p:nvPr/>
          </p:nvPicPr>
          <p:blipFill>
            <a:blip r:embed="rId9"/>
            <a:stretch>
              <a:fillRect/>
            </a:stretch>
          </p:blipFill>
          <p:spPr>
            <a:xfrm>
              <a:off x="4930921" y="2768973"/>
              <a:ext cx="4448692" cy="3403320"/>
            </a:xfrm>
            <a:prstGeom prst="rect">
              <a:avLst/>
            </a:prstGeom>
            <a:effectLst>
              <a:softEdge rad="63500"/>
            </a:effectLst>
          </p:spPr>
        </p:pic>
      </p:grpSp>
      <p:grpSp>
        <p:nvGrpSpPr>
          <p:cNvPr id="9" name="Group 8">
            <a:extLst>
              <a:ext uri="{FF2B5EF4-FFF2-40B4-BE49-F238E27FC236}">
                <a16:creationId xmlns:a16="http://schemas.microsoft.com/office/drawing/2014/main" id="{1524F07F-EB5E-47DF-A483-29FA2132F6C4}"/>
              </a:ext>
            </a:extLst>
          </p:cNvPr>
          <p:cNvGrpSpPr/>
          <p:nvPr/>
        </p:nvGrpSpPr>
        <p:grpSpPr>
          <a:xfrm>
            <a:off x="4678029" y="1374476"/>
            <a:ext cx="7294137" cy="2000848"/>
            <a:chOff x="4654992" y="2293371"/>
            <a:chExt cx="7294137" cy="2000848"/>
          </a:xfrm>
        </p:grpSpPr>
        <p:grpSp>
          <p:nvGrpSpPr>
            <p:cNvPr id="10" name="Group 9">
              <a:extLst>
                <a:ext uri="{FF2B5EF4-FFF2-40B4-BE49-F238E27FC236}">
                  <a16:creationId xmlns:a16="http://schemas.microsoft.com/office/drawing/2014/main" id="{5E0A9814-0BAD-4F24-BBC1-5FFCC9640E03}"/>
                </a:ext>
              </a:extLst>
            </p:cNvPr>
            <p:cNvGrpSpPr/>
            <p:nvPr/>
          </p:nvGrpSpPr>
          <p:grpSpPr>
            <a:xfrm>
              <a:off x="4881803" y="2654193"/>
              <a:ext cx="914400" cy="914400"/>
              <a:chOff x="5341900" y="1507672"/>
              <a:chExt cx="914400" cy="914400"/>
            </a:xfrm>
          </p:grpSpPr>
          <p:sp>
            <p:nvSpPr>
              <p:cNvPr id="49" name="Oval 48">
                <a:extLst>
                  <a:ext uri="{FF2B5EF4-FFF2-40B4-BE49-F238E27FC236}">
                    <a16:creationId xmlns:a16="http://schemas.microsoft.com/office/drawing/2014/main" id="{E1B9DA0C-AF25-4CE3-9507-0B43EA59F238}"/>
                  </a:ext>
                </a:extLst>
              </p:cNvPr>
              <p:cNvSpPr/>
              <p:nvPr/>
            </p:nvSpPr>
            <p:spPr>
              <a:xfrm>
                <a:off x="5341900" y="1507672"/>
                <a:ext cx="914400" cy="914400"/>
              </a:xfrm>
              <a:prstGeom prst="ellipse">
                <a:avLst/>
              </a:prstGeom>
              <a:solidFill>
                <a:srgbClr val="21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446F143C-88E0-436C-8E6C-94CE5EB219F6}"/>
                  </a:ext>
                </a:extLst>
              </p:cNvPr>
              <p:cNvGrpSpPr/>
              <p:nvPr/>
            </p:nvGrpSpPr>
            <p:grpSpPr>
              <a:xfrm>
                <a:off x="5575108" y="1703068"/>
                <a:ext cx="447985" cy="523609"/>
                <a:chOff x="5895707" y="4321346"/>
                <a:chExt cx="222923" cy="260676"/>
              </a:xfrm>
              <a:solidFill>
                <a:schemeClr val="bg1"/>
              </a:solidFill>
            </p:grpSpPr>
            <p:sp>
              <p:nvSpPr>
                <p:cNvPr id="51" name="Freeform 197">
                  <a:extLst>
                    <a:ext uri="{FF2B5EF4-FFF2-40B4-BE49-F238E27FC236}">
                      <a16:creationId xmlns:a16="http://schemas.microsoft.com/office/drawing/2014/main" id="{D43C6979-E73F-479F-8C67-8E0B401022B4}"/>
                    </a:ext>
                  </a:extLst>
                </p:cNvPr>
                <p:cNvSpPr>
                  <a:spLocks/>
                </p:cNvSpPr>
                <p:nvPr/>
              </p:nvSpPr>
              <p:spPr bwMode="auto">
                <a:xfrm>
                  <a:off x="5973010" y="4321346"/>
                  <a:ext cx="16180" cy="257081"/>
                </a:xfrm>
                <a:custGeom>
                  <a:avLst/>
                  <a:gdLst>
                    <a:gd name="T0" fmla="*/ 73 w 140"/>
                    <a:gd name="T1" fmla="*/ 2244 h 2244"/>
                    <a:gd name="T2" fmla="*/ 6 w 140"/>
                    <a:gd name="T3" fmla="*/ 2177 h 2244"/>
                    <a:gd name="T4" fmla="*/ 0 w 140"/>
                    <a:gd name="T5" fmla="*/ 67 h 2244"/>
                    <a:gd name="T6" fmla="*/ 67 w 140"/>
                    <a:gd name="T7" fmla="*/ 0 h 2244"/>
                    <a:gd name="T8" fmla="*/ 67 w 140"/>
                    <a:gd name="T9" fmla="*/ 0 h 2244"/>
                    <a:gd name="T10" fmla="*/ 134 w 140"/>
                    <a:gd name="T11" fmla="*/ 66 h 2244"/>
                    <a:gd name="T12" fmla="*/ 139 w 140"/>
                    <a:gd name="T13" fmla="*/ 2177 h 2244"/>
                    <a:gd name="T14" fmla="*/ 73 w 140"/>
                    <a:gd name="T15" fmla="*/ 2244 h 2244"/>
                    <a:gd name="T16" fmla="*/ 73 w 140"/>
                    <a:gd name="T17" fmla="*/ 2244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244">
                      <a:moveTo>
                        <a:pt x="73" y="2244"/>
                      </a:moveTo>
                      <a:cubicBezTo>
                        <a:pt x="36" y="2244"/>
                        <a:pt x="6" y="2214"/>
                        <a:pt x="6" y="2177"/>
                      </a:cubicBezTo>
                      <a:lnTo>
                        <a:pt x="0" y="67"/>
                      </a:lnTo>
                      <a:cubicBezTo>
                        <a:pt x="0" y="30"/>
                        <a:pt x="30" y="0"/>
                        <a:pt x="67" y="0"/>
                      </a:cubicBezTo>
                      <a:lnTo>
                        <a:pt x="67" y="0"/>
                      </a:lnTo>
                      <a:cubicBezTo>
                        <a:pt x="104" y="0"/>
                        <a:pt x="134" y="30"/>
                        <a:pt x="134" y="66"/>
                      </a:cubicBezTo>
                      <a:lnTo>
                        <a:pt x="139" y="2177"/>
                      </a:lnTo>
                      <a:cubicBezTo>
                        <a:pt x="140" y="2214"/>
                        <a:pt x="110" y="2244"/>
                        <a:pt x="73" y="2244"/>
                      </a:cubicBezTo>
                      <a:lnTo>
                        <a:pt x="73" y="22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98">
                  <a:extLst>
                    <a:ext uri="{FF2B5EF4-FFF2-40B4-BE49-F238E27FC236}">
                      <a16:creationId xmlns:a16="http://schemas.microsoft.com/office/drawing/2014/main" id="{F8BECA82-E11D-45EE-98B7-FEE0419D5AF1}"/>
                    </a:ext>
                  </a:extLst>
                </p:cNvPr>
                <p:cNvSpPr>
                  <a:spLocks/>
                </p:cNvSpPr>
                <p:nvPr/>
              </p:nvSpPr>
              <p:spPr bwMode="auto">
                <a:xfrm>
                  <a:off x="5895707" y="4323144"/>
                  <a:ext cx="91687" cy="210339"/>
                </a:xfrm>
                <a:custGeom>
                  <a:avLst/>
                  <a:gdLst>
                    <a:gd name="T0" fmla="*/ 647 w 795"/>
                    <a:gd name="T1" fmla="*/ 1829 h 1829"/>
                    <a:gd name="T2" fmla="*/ 11 w 795"/>
                    <a:gd name="T3" fmla="*/ 1207 h 1829"/>
                    <a:gd name="T4" fmla="*/ 288 w 795"/>
                    <a:gd name="T5" fmla="*/ 492 h 1829"/>
                    <a:gd name="T6" fmla="*/ 673 w 795"/>
                    <a:gd name="T7" fmla="*/ 27 h 1829"/>
                    <a:gd name="T8" fmla="*/ 767 w 795"/>
                    <a:gd name="T9" fmla="*/ 25 h 1829"/>
                    <a:gd name="T10" fmla="*/ 769 w 795"/>
                    <a:gd name="T11" fmla="*/ 119 h 1829"/>
                    <a:gd name="T12" fmla="*/ 396 w 795"/>
                    <a:gd name="T13" fmla="*/ 570 h 1829"/>
                    <a:gd name="T14" fmla="*/ 144 w 795"/>
                    <a:gd name="T15" fmla="*/ 1202 h 1829"/>
                    <a:gd name="T16" fmla="*/ 647 w 795"/>
                    <a:gd name="T17" fmla="*/ 1695 h 1829"/>
                    <a:gd name="T18" fmla="*/ 715 w 795"/>
                    <a:gd name="T19" fmla="*/ 1760 h 1829"/>
                    <a:gd name="T20" fmla="*/ 651 w 795"/>
                    <a:gd name="T21" fmla="*/ 1829 h 1829"/>
                    <a:gd name="T22" fmla="*/ 647 w 795"/>
                    <a:gd name="T23" fmla="*/ 1829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5" h="1829">
                      <a:moveTo>
                        <a:pt x="647" y="1829"/>
                      </a:moveTo>
                      <a:cubicBezTo>
                        <a:pt x="594" y="1829"/>
                        <a:pt x="32" y="1814"/>
                        <a:pt x="11" y="1207"/>
                      </a:cubicBezTo>
                      <a:cubicBezTo>
                        <a:pt x="0" y="918"/>
                        <a:pt x="148" y="687"/>
                        <a:pt x="288" y="492"/>
                      </a:cubicBezTo>
                      <a:cubicBezTo>
                        <a:pt x="466" y="244"/>
                        <a:pt x="665" y="36"/>
                        <a:pt x="673" y="27"/>
                      </a:cubicBezTo>
                      <a:cubicBezTo>
                        <a:pt x="698" y="0"/>
                        <a:pt x="741" y="0"/>
                        <a:pt x="767" y="25"/>
                      </a:cubicBezTo>
                      <a:cubicBezTo>
                        <a:pt x="794" y="50"/>
                        <a:pt x="795" y="93"/>
                        <a:pt x="769" y="119"/>
                      </a:cubicBezTo>
                      <a:cubicBezTo>
                        <a:pt x="768" y="121"/>
                        <a:pt x="569" y="330"/>
                        <a:pt x="396" y="570"/>
                      </a:cubicBezTo>
                      <a:cubicBezTo>
                        <a:pt x="270" y="747"/>
                        <a:pt x="135" y="955"/>
                        <a:pt x="144" y="1202"/>
                      </a:cubicBezTo>
                      <a:cubicBezTo>
                        <a:pt x="162" y="1705"/>
                        <a:pt x="627" y="1696"/>
                        <a:pt x="647" y="1695"/>
                      </a:cubicBezTo>
                      <a:cubicBezTo>
                        <a:pt x="684" y="1694"/>
                        <a:pt x="714" y="1723"/>
                        <a:pt x="715" y="1760"/>
                      </a:cubicBezTo>
                      <a:cubicBezTo>
                        <a:pt x="717" y="1797"/>
                        <a:pt x="688" y="1827"/>
                        <a:pt x="651" y="1829"/>
                      </a:cubicBezTo>
                      <a:lnTo>
                        <a:pt x="647" y="18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99">
                  <a:extLst>
                    <a:ext uri="{FF2B5EF4-FFF2-40B4-BE49-F238E27FC236}">
                      <a16:creationId xmlns:a16="http://schemas.microsoft.com/office/drawing/2014/main" id="{CBCC6344-BDDD-45CF-A0C5-DEFDFAE93268}"/>
                    </a:ext>
                  </a:extLst>
                </p:cNvPr>
                <p:cNvSpPr>
                  <a:spLocks/>
                </p:cNvSpPr>
                <p:nvPr/>
              </p:nvSpPr>
              <p:spPr bwMode="auto">
                <a:xfrm>
                  <a:off x="5976605" y="4515504"/>
                  <a:ext cx="34158" cy="17978"/>
                </a:xfrm>
                <a:custGeom>
                  <a:avLst/>
                  <a:gdLst>
                    <a:gd name="T0" fmla="*/ 89 w 293"/>
                    <a:gd name="T1" fmla="*/ 154 h 154"/>
                    <a:gd name="T2" fmla="*/ 64 w 293"/>
                    <a:gd name="T3" fmla="*/ 153 h 154"/>
                    <a:gd name="T4" fmla="*/ 3 w 293"/>
                    <a:gd name="T5" fmla="*/ 82 h 154"/>
                    <a:gd name="T6" fmla="*/ 74 w 293"/>
                    <a:gd name="T7" fmla="*/ 20 h 154"/>
                    <a:gd name="T8" fmla="*/ 206 w 293"/>
                    <a:gd name="T9" fmla="*/ 8 h 154"/>
                    <a:gd name="T10" fmla="*/ 285 w 293"/>
                    <a:gd name="T11" fmla="*/ 59 h 154"/>
                    <a:gd name="T12" fmla="*/ 234 w 293"/>
                    <a:gd name="T13" fmla="*/ 138 h 154"/>
                    <a:gd name="T14" fmla="*/ 89 w 293"/>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154">
                      <a:moveTo>
                        <a:pt x="89" y="154"/>
                      </a:moveTo>
                      <a:cubicBezTo>
                        <a:pt x="74" y="154"/>
                        <a:pt x="65" y="153"/>
                        <a:pt x="64" y="153"/>
                      </a:cubicBezTo>
                      <a:cubicBezTo>
                        <a:pt x="27" y="150"/>
                        <a:pt x="0" y="119"/>
                        <a:pt x="3" y="82"/>
                      </a:cubicBezTo>
                      <a:cubicBezTo>
                        <a:pt x="5" y="45"/>
                        <a:pt x="37" y="17"/>
                        <a:pt x="74" y="20"/>
                      </a:cubicBezTo>
                      <a:cubicBezTo>
                        <a:pt x="74" y="20"/>
                        <a:pt x="131" y="24"/>
                        <a:pt x="206" y="8"/>
                      </a:cubicBezTo>
                      <a:cubicBezTo>
                        <a:pt x="243" y="0"/>
                        <a:pt x="278" y="23"/>
                        <a:pt x="285" y="59"/>
                      </a:cubicBezTo>
                      <a:cubicBezTo>
                        <a:pt x="293" y="96"/>
                        <a:pt x="270" y="131"/>
                        <a:pt x="234" y="138"/>
                      </a:cubicBezTo>
                      <a:cubicBezTo>
                        <a:pt x="172" y="151"/>
                        <a:pt x="119" y="154"/>
                        <a:pt x="89" y="15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200">
                  <a:extLst>
                    <a:ext uri="{FF2B5EF4-FFF2-40B4-BE49-F238E27FC236}">
                      <a16:creationId xmlns:a16="http://schemas.microsoft.com/office/drawing/2014/main" id="{B5829DA2-DDE7-40F7-B679-5901A4FBCADB}"/>
                    </a:ext>
                  </a:extLst>
                </p:cNvPr>
                <p:cNvSpPr>
                  <a:spLocks/>
                </p:cNvSpPr>
                <p:nvPr/>
              </p:nvSpPr>
              <p:spPr bwMode="auto">
                <a:xfrm>
                  <a:off x="5973010" y="4323144"/>
                  <a:ext cx="75506" cy="97079"/>
                </a:xfrm>
                <a:custGeom>
                  <a:avLst/>
                  <a:gdLst>
                    <a:gd name="T0" fmla="*/ 571 w 648"/>
                    <a:gd name="T1" fmla="*/ 846 h 846"/>
                    <a:gd name="T2" fmla="*/ 512 w 648"/>
                    <a:gd name="T3" fmla="*/ 809 h 846"/>
                    <a:gd name="T4" fmla="*/ 379 w 648"/>
                    <a:gd name="T5" fmla="*/ 584 h 846"/>
                    <a:gd name="T6" fmla="*/ 24 w 648"/>
                    <a:gd name="T7" fmla="*/ 119 h 846"/>
                    <a:gd name="T8" fmla="*/ 30 w 648"/>
                    <a:gd name="T9" fmla="*/ 25 h 846"/>
                    <a:gd name="T10" fmla="*/ 124 w 648"/>
                    <a:gd name="T11" fmla="*/ 31 h 846"/>
                    <a:gd name="T12" fmla="*/ 490 w 648"/>
                    <a:gd name="T13" fmla="*/ 511 h 846"/>
                    <a:gd name="T14" fmla="*/ 631 w 648"/>
                    <a:gd name="T15" fmla="*/ 750 h 846"/>
                    <a:gd name="T16" fmla="*/ 601 w 648"/>
                    <a:gd name="T17" fmla="*/ 839 h 846"/>
                    <a:gd name="T18" fmla="*/ 571 w 648"/>
                    <a:gd name="T19"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8" h="846">
                      <a:moveTo>
                        <a:pt x="571" y="846"/>
                      </a:moveTo>
                      <a:cubicBezTo>
                        <a:pt x="547" y="846"/>
                        <a:pt x="523" y="832"/>
                        <a:pt x="512" y="809"/>
                      </a:cubicBezTo>
                      <a:cubicBezTo>
                        <a:pt x="470" y="725"/>
                        <a:pt x="419" y="645"/>
                        <a:pt x="379" y="584"/>
                      </a:cubicBezTo>
                      <a:cubicBezTo>
                        <a:pt x="217" y="337"/>
                        <a:pt x="26" y="121"/>
                        <a:pt x="24" y="119"/>
                      </a:cubicBezTo>
                      <a:cubicBezTo>
                        <a:pt x="0" y="91"/>
                        <a:pt x="3" y="49"/>
                        <a:pt x="30" y="25"/>
                      </a:cubicBezTo>
                      <a:cubicBezTo>
                        <a:pt x="58" y="0"/>
                        <a:pt x="100" y="3"/>
                        <a:pt x="124" y="31"/>
                      </a:cubicBezTo>
                      <a:cubicBezTo>
                        <a:pt x="133" y="40"/>
                        <a:pt x="323" y="256"/>
                        <a:pt x="490" y="511"/>
                      </a:cubicBezTo>
                      <a:cubicBezTo>
                        <a:pt x="532" y="575"/>
                        <a:pt x="586" y="659"/>
                        <a:pt x="631" y="750"/>
                      </a:cubicBezTo>
                      <a:cubicBezTo>
                        <a:pt x="648" y="783"/>
                        <a:pt x="634" y="822"/>
                        <a:pt x="601" y="839"/>
                      </a:cubicBezTo>
                      <a:cubicBezTo>
                        <a:pt x="592" y="844"/>
                        <a:pt x="581" y="846"/>
                        <a:pt x="571" y="8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201">
                  <a:extLst>
                    <a:ext uri="{FF2B5EF4-FFF2-40B4-BE49-F238E27FC236}">
                      <a16:creationId xmlns:a16="http://schemas.microsoft.com/office/drawing/2014/main" id="{B4983AF0-E920-4D1E-8CF3-5EAF3C55E34E}"/>
                    </a:ext>
                  </a:extLst>
                </p:cNvPr>
                <p:cNvSpPr>
                  <a:spLocks/>
                </p:cNvSpPr>
                <p:nvPr/>
              </p:nvSpPr>
              <p:spPr bwMode="auto">
                <a:xfrm>
                  <a:off x="5924471" y="4380672"/>
                  <a:ext cx="59327" cy="52136"/>
                </a:xfrm>
                <a:custGeom>
                  <a:avLst/>
                  <a:gdLst>
                    <a:gd name="T0" fmla="*/ 425 w 510"/>
                    <a:gd name="T1" fmla="*/ 450 h 450"/>
                    <a:gd name="T2" fmla="*/ 32 w 510"/>
                    <a:gd name="T3" fmla="*/ 127 h 450"/>
                    <a:gd name="T4" fmla="*/ 23 w 510"/>
                    <a:gd name="T5" fmla="*/ 33 h 450"/>
                    <a:gd name="T6" fmla="*/ 117 w 510"/>
                    <a:gd name="T7" fmla="*/ 24 h 450"/>
                    <a:gd name="T8" fmla="*/ 510 w 510"/>
                    <a:gd name="T9" fmla="*/ 347 h 450"/>
                    <a:gd name="T10" fmla="*/ 425 w 510"/>
                    <a:gd name="T11" fmla="*/ 450 h 450"/>
                  </a:gdLst>
                  <a:ahLst/>
                  <a:cxnLst>
                    <a:cxn ang="0">
                      <a:pos x="T0" y="T1"/>
                    </a:cxn>
                    <a:cxn ang="0">
                      <a:pos x="T2" y="T3"/>
                    </a:cxn>
                    <a:cxn ang="0">
                      <a:pos x="T4" y="T5"/>
                    </a:cxn>
                    <a:cxn ang="0">
                      <a:pos x="T6" y="T7"/>
                    </a:cxn>
                    <a:cxn ang="0">
                      <a:pos x="T8" y="T9"/>
                    </a:cxn>
                    <a:cxn ang="0">
                      <a:pos x="T10" y="T11"/>
                    </a:cxn>
                  </a:cxnLst>
                  <a:rect l="0" t="0" r="r" b="b"/>
                  <a:pathLst>
                    <a:path w="510" h="450">
                      <a:moveTo>
                        <a:pt x="425" y="450"/>
                      </a:moveTo>
                      <a:lnTo>
                        <a:pt x="32" y="127"/>
                      </a:lnTo>
                      <a:cubicBezTo>
                        <a:pt x="4" y="103"/>
                        <a:pt x="0" y="61"/>
                        <a:pt x="23" y="33"/>
                      </a:cubicBezTo>
                      <a:cubicBezTo>
                        <a:pt x="46" y="5"/>
                        <a:pt x="88" y="0"/>
                        <a:pt x="117" y="24"/>
                      </a:cubicBezTo>
                      <a:lnTo>
                        <a:pt x="510" y="347"/>
                      </a:lnTo>
                      <a:lnTo>
                        <a:pt x="425" y="4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202">
                  <a:extLst>
                    <a:ext uri="{FF2B5EF4-FFF2-40B4-BE49-F238E27FC236}">
                      <a16:creationId xmlns:a16="http://schemas.microsoft.com/office/drawing/2014/main" id="{1F5AB198-1872-4244-ADFC-33736FDA2E8C}"/>
                    </a:ext>
                  </a:extLst>
                </p:cNvPr>
                <p:cNvSpPr>
                  <a:spLocks/>
                </p:cNvSpPr>
                <p:nvPr/>
              </p:nvSpPr>
              <p:spPr bwMode="auto">
                <a:xfrm>
                  <a:off x="5944246" y="4466965"/>
                  <a:ext cx="41349" cy="35955"/>
                </a:xfrm>
                <a:custGeom>
                  <a:avLst/>
                  <a:gdLst>
                    <a:gd name="T0" fmla="*/ 294 w 370"/>
                    <a:gd name="T1" fmla="*/ 304 h 304"/>
                    <a:gd name="T2" fmla="*/ 254 w 370"/>
                    <a:gd name="T3" fmla="*/ 291 h 304"/>
                    <a:gd name="T4" fmla="*/ 36 w 370"/>
                    <a:gd name="T5" fmla="*/ 130 h 304"/>
                    <a:gd name="T6" fmla="*/ 22 w 370"/>
                    <a:gd name="T7" fmla="*/ 36 h 304"/>
                    <a:gd name="T8" fmla="*/ 115 w 370"/>
                    <a:gd name="T9" fmla="*/ 22 h 304"/>
                    <a:gd name="T10" fmla="*/ 334 w 370"/>
                    <a:gd name="T11" fmla="*/ 184 h 304"/>
                    <a:gd name="T12" fmla="*/ 348 w 370"/>
                    <a:gd name="T13" fmla="*/ 277 h 304"/>
                    <a:gd name="T14" fmla="*/ 294 w 370"/>
                    <a:gd name="T15" fmla="*/ 304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0" h="304">
                      <a:moveTo>
                        <a:pt x="294" y="304"/>
                      </a:moveTo>
                      <a:cubicBezTo>
                        <a:pt x="280" y="304"/>
                        <a:pt x="266" y="300"/>
                        <a:pt x="254" y="291"/>
                      </a:cubicBezTo>
                      <a:lnTo>
                        <a:pt x="36" y="130"/>
                      </a:lnTo>
                      <a:cubicBezTo>
                        <a:pt x="6" y="108"/>
                        <a:pt x="0" y="66"/>
                        <a:pt x="22" y="36"/>
                      </a:cubicBezTo>
                      <a:cubicBezTo>
                        <a:pt x="44" y="7"/>
                        <a:pt x="85" y="0"/>
                        <a:pt x="115" y="22"/>
                      </a:cubicBezTo>
                      <a:lnTo>
                        <a:pt x="334" y="184"/>
                      </a:lnTo>
                      <a:cubicBezTo>
                        <a:pt x="363" y="206"/>
                        <a:pt x="370" y="247"/>
                        <a:pt x="348" y="277"/>
                      </a:cubicBezTo>
                      <a:cubicBezTo>
                        <a:pt x="335" y="295"/>
                        <a:pt x="315" y="304"/>
                        <a:pt x="294" y="3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203">
                  <a:extLst>
                    <a:ext uri="{FF2B5EF4-FFF2-40B4-BE49-F238E27FC236}">
                      <a16:creationId xmlns:a16="http://schemas.microsoft.com/office/drawing/2014/main" id="{53059C23-353B-4EBE-BCDE-78974E6C05FD}"/>
                    </a:ext>
                  </a:extLst>
                </p:cNvPr>
                <p:cNvSpPr>
                  <a:spLocks/>
                </p:cNvSpPr>
                <p:nvPr/>
              </p:nvSpPr>
              <p:spPr bwMode="auto">
                <a:xfrm>
                  <a:off x="5929864" y="4456179"/>
                  <a:ext cx="16180" cy="16180"/>
                </a:xfrm>
                <a:custGeom>
                  <a:avLst/>
                  <a:gdLst>
                    <a:gd name="T0" fmla="*/ 126 w 137"/>
                    <a:gd name="T1" fmla="*/ 40 h 144"/>
                    <a:gd name="T2" fmla="*/ 126 w 137"/>
                    <a:gd name="T3" fmla="*/ 41 h 144"/>
                    <a:gd name="T4" fmla="*/ 127 w 137"/>
                    <a:gd name="T5" fmla="*/ 42 h 144"/>
                    <a:gd name="T6" fmla="*/ 137 w 137"/>
                    <a:gd name="T7" fmla="*/ 76 h 144"/>
                    <a:gd name="T8" fmla="*/ 137 w 137"/>
                    <a:gd name="T9" fmla="*/ 77 h 144"/>
                    <a:gd name="T10" fmla="*/ 137 w 137"/>
                    <a:gd name="T11" fmla="*/ 78 h 144"/>
                    <a:gd name="T12" fmla="*/ 137 w 137"/>
                    <a:gd name="T13" fmla="*/ 78 h 144"/>
                    <a:gd name="T14" fmla="*/ 137 w 137"/>
                    <a:gd name="T15" fmla="*/ 79 h 144"/>
                    <a:gd name="T16" fmla="*/ 137 w 137"/>
                    <a:gd name="T17" fmla="*/ 80 h 144"/>
                    <a:gd name="T18" fmla="*/ 137 w 137"/>
                    <a:gd name="T19" fmla="*/ 80 h 144"/>
                    <a:gd name="T20" fmla="*/ 137 w 137"/>
                    <a:gd name="T21" fmla="*/ 81 h 144"/>
                    <a:gd name="T22" fmla="*/ 137 w 137"/>
                    <a:gd name="T23" fmla="*/ 82 h 144"/>
                    <a:gd name="T24" fmla="*/ 136 w 137"/>
                    <a:gd name="T25" fmla="*/ 83 h 144"/>
                    <a:gd name="T26" fmla="*/ 136 w 137"/>
                    <a:gd name="T27" fmla="*/ 83 h 144"/>
                    <a:gd name="T28" fmla="*/ 136 w 137"/>
                    <a:gd name="T29" fmla="*/ 84 h 144"/>
                    <a:gd name="T30" fmla="*/ 136 w 137"/>
                    <a:gd name="T31" fmla="*/ 85 h 144"/>
                    <a:gd name="T32" fmla="*/ 136 w 137"/>
                    <a:gd name="T33" fmla="*/ 86 h 144"/>
                    <a:gd name="T34" fmla="*/ 136 w 137"/>
                    <a:gd name="T35" fmla="*/ 87 h 144"/>
                    <a:gd name="T36" fmla="*/ 136 w 137"/>
                    <a:gd name="T37" fmla="*/ 88 h 144"/>
                    <a:gd name="T38" fmla="*/ 136 w 137"/>
                    <a:gd name="T39" fmla="*/ 89 h 144"/>
                    <a:gd name="T40" fmla="*/ 136 w 137"/>
                    <a:gd name="T41" fmla="*/ 90 h 144"/>
                    <a:gd name="T42" fmla="*/ 135 w 137"/>
                    <a:gd name="T43" fmla="*/ 91 h 144"/>
                    <a:gd name="T44" fmla="*/ 135 w 137"/>
                    <a:gd name="T45" fmla="*/ 92 h 144"/>
                    <a:gd name="T46" fmla="*/ 135 w 137"/>
                    <a:gd name="T47" fmla="*/ 93 h 144"/>
                    <a:gd name="T48" fmla="*/ 135 w 137"/>
                    <a:gd name="T49" fmla="*/ 94 h 144"/>
                    <a:gd name="T50" fmla="*/ 135 w 137"/>
                    <a:gd name="T51" fmla="*/ 94 h 144"/>
                    <a:gd name="T52" fmla="*/ 134 w 137"/>
                    <a:gd name="T53" fmla="*/ 95 h 144"/>
                    <a:gd name="T54" fmla="*/ 134 w 137"/>
                    <a:gd name="T55" fmla="*/ 96 h 144"/>
                    <a:gd name="T56" fmla="*/ 134 w 137"/>
                    <a:gd name="T57" fmla="*/ 96 h 144"/>
                    <a:gd name="T58" fmla="*/ 134 w 137"/>
                    <a:gd name="T59" fmla="*/ 97 h 144"/>
                    <a:gd name="T60" fmla="*/ 134 w 137"/>
                    <a:gd name="T61" fmla="*/ 97 h 144"/>
                    <a:gd name="T62" fmla="*/ 133 w 137"/>
                    <a:gd name="T63" fmla="*/ 98 h 144"/>
                    <a:gd name="T64" fmla="*/ 133 w 137"/>
                    <a:gd name="T65" fmla="*/ 99 h 144"/>
                    <a:gd name="T66" fmla="*/ 133 w 137"/>
                    <a:gd name="T67" fmla="*/ 99 h 144"/>
                    <a:gd name="T68" fmla="*/ 133 w 137"/>
                    <a:gd name="T69" fmla="*/ 100 h 144"/>
                    <a:gd name="T70" fmla="*/ 133 w 137"/>
                    <a:gd name="T71" fmla="*/ 100 h 144"/>
                    <a:gd name="T72" fmla="*/ 133 w 137"/>
                    <a:gd name="T73" fmla="*/ 101 h 144"/>
                    <a:gd name="T74" fmla="*/ 132 w 137"/>
                    <a:gd name="T75" fmla="*/ 102 h 144"/>
                    <a:gd name="T76" fmla="*/ 132 w 137"/>
                    <a:gd name="T77" fmla="*/ 102 h 144"/>
                    <a:gd name="T78" fmla="*/ 132 w 137"/>
                    <a:gd name="T79" fmla="*/ 103 h 144"/>
                    <a:gd name="T80" fmla="*/ 132 w 137"/>
                    <a:gd name="T81" fmla="*/ 103 h 144"/>
                    <a:gd name="T82" fmla="*/ 131 w 137"/>
                    <a:gd name="T83" fmla="*/ 105 h 144"/>
                    <a:gd name="T84" fmla="*/ 130 w 137"/>
                    <a:gd name="T85" fmla="*/ 106 h 144"/>
                    <a:gd name="T86" fmla="*/ 130 w 137"/>
                    <a:gd name="T87" fmla="*/ 106 h 144"/>
                    <a:gd name="T88" fmla="*/ 130 w 137"/>
                    <a:gd name="T89" fmla="*/ 107 h 144"/>
                    <a:gd name="T90" fmla="*/ 130 w 137"/>
                    <a:gd name="T91" fmla="*/ 107 h 144"/>
                    <a:gd name="T92" fmla="*/ 129 w 137"/>
                    <a:gd name="T93" fmla="*/ 108 h 144"/>
                    <a:gd name="T94" fmla="*/ 129 w 137"/>
                    <a:gd name="T95" fmla="*/ 108 h 144"/>
                    <a:gd name="T96" fmla="*/ 129 w 137"/>
                    <a:gd name="T97" fmla="*/ 109 h 144"/>
                    <a:gd name="T98" fmla="*/ 129 w 137"/>
                    <a:gd name="T99" fmla="*/ 109 h 144"/>
                    <a:gd name="T100" fmla="*/ 128 w 137"/>
                    <a:gd name="T101" fmla="*/ 110 h 144"/>
                    <a:gd name="T102" fmla="*/ 128 w 137"/>
                    <a:gd name="T103" fmla="*/ 111 h 144"/>
                    <a:gd name="T104" fmla="*/ 128 w 137"/>
                    <a:gd name="T105" fmla="*/ 111 h 144"/>
                    <a:gd name="T106" fmla="*/ 127 w 137"/>
                    <a:gd name="T107" fmla="*/ 112 h 144"/>
                    <a:gd name="T108" fmla="*/ 127 w 137"/>
                    <a:gd name="T109" fmla="*/ 113 h 144"/>
                    <a:gd name="T110" fmla="*/ 126 w 137"/>
                    <a:gd name="T111" fmla="*/ 114 h 144"/>
                    <a:gd name="T112" fmla="*/ 126 w 137"/>
                    <a:gd name="T113" fmla="*/ 114 h 144"/>
                    <a:gd name="T114" fmla="*/ 125 w 137"/>
                    <a:gd name="T115" fmla="*/ 115 h 144"/>
                    <a:gd name="T116" fmla="*/ 125 w 137"/>
                    <a:gd name="T117" fmla="*/ 115 h 144"/>
                    <a:gd name="T118" fmla="*/ 114 w 137"/>
                    <a:gd name="T119" fmla="*/ 128 h 144"/>
                    <a:gd name="T120" fmla="*/ 114 w 137"/>
                    <a:gd name="T121" fmla="*/ 128 h 144"/>
                    <a:gd name="T122" fmla="*/ 77 w 137"/>
                    <a:gd name="T1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4">
                      <a:moveTo>
                        <a:pt x="70" y="144"/>
                      </a:moveTo>
                      <a:cubicBezTo>
                        <a:pt x="55" y="144"/>
                        <a:pt x="40" y="139"/>
                        <a:pt x="27" y="129"/>
                      </a:cubicBezTo>
                      <a:lnTo>
                        <a:pt x="24" y="126"/>
                      </a:lnTo>
                      <a:cubicBezTo>
                        <a:pt x="8" y="113"/>
                        <a:pt x="0" y="94"/>
                        <a:pt x="0" y="75"/>
                      </a:cubicBezTo>
                      <a:cubicBezTo>
                        <a:pt x="0" y="60"/>
                        <a:pt x="5" y="44"/>
                        <a:pt x="16" y="32"/>
                      </a:cubicBezTo>
                      <a:cubicBezTo>
                        <a:pt x="40" y="4"/>
                        <a:pt x="82" y="0"/>
                        <a:pt x="110" y="24"/>
                      </a:cubicBezTo>
                      <a:lnTo>
                        <a:pt x="113" y="26"/>
                      </a:lnTo>
                      <a:cubicBezTo>
                        <a:pt x="118" y="31"/>
                        <a:pt x="122" y="35"/>
                        <a:pt x="126" y="40"/>
                      </a:cubicBezTo>
                      <a:lnTo>
                        <a:pt x="126" y="40"/>
                      </a:lnTo>
                      <a:lnTo>
                        <a:pt x="126" y="40"/>
                      </a:lnTo>
                      <a:lnTo>
                        <a:pt x="126" y="41"/>
                      </a:lnTo>
                      <a:lnTo>
                        <a:pt x="126" y="41"/>
                      </a:lnTo>
                      <a:lnTo>
                        <a:pt x="126" y="41"/>
                      </a:lnTo>
                      <a:lnTo>
                        <a:pt x="126" y="41"/>
                      </a:lnTo>
                      <a:lnTo>
                        <a:pt x="126" y="41"/>
                      </a:lnTo>
                      <a:lnTo>
                        <a:pt x="126" y="41"/>
                      </a:lnTo>
                      <a:lnTo>
                        <a:pt x="126" y="41"/>
                      </a:lnTo>
                      <a:lnTo>
                        <a:pt x="126" y="41"/>
                      </a:lnTo>
                      <a:lnTo>
                        <a:pt x="126" y="41"/>
                      </a:lnTo>
                      <a:lnTo>
                        <a:pt x="126" y="41"/>
                      </a:lnTo>
                      <a:lnTo>
                        <a:pt x="126" y="41"/>
                      </a:lnTo>
                      <a:lnTo>
                        <a:pt x="126" y="41"/>
                      </a:lnTo>
                      <a:lnTo>
                        <a:pt x="126" y="41"/>
                      </a:lnTo>
                      <a:lnTo>
                        <a:pt x="126" y="41"/>
                      </a:lnTo>
                      <a:lnTo>
                        <a:pt x="126" y="42"/>
                      </a:lnTo>
                      <a:lnTo>
                        <a:pt x="126" y="42"/>
                      </a:lnTo>
                      <a:lnTo>
                        <a:pt x="126" y="42"/>
                      </a:lnTo>
                      <a:lnTo>
                        <a:pt x="126" y="42"/>
                      </a:lnTo>
                      <a:lnTo>
                        <a:pt x="126" y="42"/>
                      </a:lnTo>
                      <a:cubicBezTo>
                        <a:pt x="126" y="42"/>
                        <a:pt x="126" y="42"/>
                        <a:pt x="127" y="42"/>
                      </a:cubicBezTo>
                      <a:lnTo>
                        <a:pt x="127" y="42"/>
                      </a:lnTo>
                      <a:lnTo>
                        <a:pt x="127" y="42"/>
                      </a:lnTo>
                      <a:lnTo>
                        <a:pt x="127" y="42"/>
                      </a:lnTo>
                      <a:lnTo>
                        <a:pt x="127" y="42"/>
                      </a:lnTo>
                      <a:cubicBezTo>
                        <a:pt x="127" y="42"/>
                        <a:pt x="127" y="42"/>
                        <a:pt x="127" y="42"/>
                      </a:cubicBezTo>
                      <a:lnTo>
                        <a:pt x="127" y="42"/>
                      </a:lnTo>
                      <a:cubicBezTo>
                        <a:pt x="133" y="53"/>
                        <a:pt x="136" y="64"/>
                        <a:pt x="137" y="76"/>
                      </a:cubicBezTo>
                      <a:lnTo>
                        <a:pt x="137" y="76"/>
                      </a:lnTo>
                      <a:lnTo>
                        <a:pt x="137" y="76"/>
                      </a:lnTo>
                      <a:lnTo>
                        <a:pt x="137" y="76"/>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8"/>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79"/>
                      </a:lnTo>
                      <a:lnTo>
                        <a:pt x="137" y="80"/>
                      </a:lnTo>
                      <a:lnTo>
                        <a:pt x="137" y="80"/>
                      </a:lnTo>
                      <a:lnTo>
                        <a:pt x="137" y="80"/>
                      </a:lnTo>
                      <a:lnTo>
                        <a:pt x="137" y="80"/>
                      </a:lnTo>
                      <a:lnTo>
                        <a:pt x="137" y="80"/>
                      </a:lnTo>
                      <a:lnTo>
                        <a:pt x="137" y="80"/>
                      </a:lnTo>
                      <a:lnTo>
                        <a:pt x="137" y="80"/>
                      </a:lnTo>
                      <a:lnTo>
                        <a:pt x="137" y="80"/>
                      </a:lnTo>
                      <a:lnTo>
                        <a:pt x="137" y="80"/>
                      </a:lnTo>
                      <a:lnTo>
                        <a:pt x="137" y="80"/>
                      </a:lnTo>
                      <a:lnTo>
                        <a:pt x="137" y="80"/>
                      </a:lnTo>
                      <a:lnTo>
                        <a:pt x="137" y="80"/>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1"/>
                      </a:lnTo>
                      <a:lnTo>
                        <a:pt x="137" y="82"/>
                      </a:lnTo>
                      <a:lnTo>
                        <a:pt x="137" y="82"/>
                      </a:lnTo>
                      <a:lnTo>
                        <a:pt x="137" y="82"/>
                      </a:lnTo>
                      <a:lnTo>
                        <a:pt x="136" y="82"/>
                      </a:lnTo>
                      <a:lnTo>
                        <a:pt x="136" y="82"/>
                      </a:lnTo>
                      <a:lnTo>
                        <a:pt x="136" y="82"/>
                      </a:lnTo>
                      <a:lnTo>
                        <a:pt x="136" y="82"/>
                      </a:lnTo>
                      <a:lnTo>
                        <a:pt x="136" y="82"/>
                      </a:lnTo>
                      <a:lnTo>
                        <a:pt x="136" y="82"/>
                      </a:lnTo>
                      <a:lnTo>
                        <a:pt x="136" y="82"/>
                      </a:lnTo>
                      <a:lnTo>
                        <a:pt x="136" y="82"/>
                      </a:lnTo>
                      <a:lnTo>
                        <a:pt x="136" y="83"/>
                      </a:lnTo>
                      <a:lnTo>
                        <a:pt x="136" y="83"/>
                      </a:lnTo>
                      <a:lnTo>
                        <a:pt x="136" y="83"/>
                      </a:lnTo>
                      <a:lnTo>
                        <a:pt x="136" y="83"/>
                      </a:lnTo>
                      <a:lnTo>
                        <a:pt x="136" y="83"/>
                      </a:lnTo>
                      <a:lnTo>
                        <a:pt x="136" y="83"/>
                      </a:lnTo>
                      <a:lnTo>
                        <a:pt x="136" y="83"/>
                      </a:lnTo>
                      <a:lnTo>
                        <a:pt x="136" y="83"/>
                      </a:lnTo>
                      <a:lnTo>
                        <a:pt x="136" y="83"/>
                      </a:lnTo>
                      <a:lnTo>
                        <a:pt x="136" y="83"/>
                      </a:lnTo>
                      <a:lnTo>
                        <a:pt x="136" y="83"/>
                      </a:lnTo>
                      <a:lnTo>
                        <a:pt x="136" y="83"/>
                      </a:lnTo>
                      <a:lnTo>
                        <a:pt x="136" y="84"/>
                      </a:lnTo>
                      <a:lnTo>
                        <a:pt x="136" y="84"/>
                      </a:lnTo>
                      <a:lnTo>
                        <a:pt x="136" y="84"/>
                      </a:lnTo>
                      <a:lnTo>
                        <a:pt x="136" y="84"/>
                      </a:lnTo>
                      <a:lnTo>
                        <a:pt x="136" y="84"/>
                      </a:lnTo>
                      <a:lnTo>
                        <a:pt x="136" y="84"/>
                      </a:lnTo>
                      <a:lnTo>
                        <a:pt x="136" y="84"/>
                      </a:lnTo>
                      <a:lnTo>
                        <a:pt x="136" y="84"/>
                      </a:lnTo>
                      <a:lnTo>
                        <a:pt x="136" y="84"/>
                      </a:lnTo>
                      <a:lnTo>
                        <a:pt x="136" y="84"/>
                      </a:lnTo>
                      <a:lnTo>
                        <a:pt x="136" y="85"/>
                      </a:lnTo>
                      <a:lnTo>
                        <a:pt x="136" y="85"/>
                      </a:lnTo>
                      <a:lnTo>
                        <a:pt x="136" y="85"/>
                      </a:lnTo>
                      <a:lnTo>
                        <a:pt x="136" y="85"/>
                      </a:lnTo>
                      <a:lnTo>
                        <a:pt x="136" y="85"/>
                      </a:lnTo>
                      <a:lnTo>
                        <a:pt x="136" y="85"/>
                      </a:lnTo>
                      <a:lnTo>
                        <a:pt x="136" y="85"/>
                      </a:lnTo>
                      <a:lnTo>
                        <a:pt x="136" y="85"/>
                      </a:lnTo>
                      <a:lnTo>
                        <a:pt x="136" y="85"/>
                      </a:lnTo>
                      <a:lnTo>
                        <a:pt x="136" y="85"/>
                      </a:lnTo>
                      <a:lnTo>
                        <a:pt x="136" y="85"/>
                      </a:lnTo>
                      <a:cubicBezTo>
                        <a:pt x="136" y="85"/>
                        <a:pt x="136" y="85"/>
                        <a:pt x="136" y="86"/>
                      </a:cubicBezTo>
                      <a:lnTo>
                        <a:pt x="136" y="86"/>
                      </a:lnTo>
                      <a:lnTo>
                        <a:pt x="136" y="86"/>
                      </a:lnTo>
                      <a:lnTo>
                        <a:pt x="136" y="86"/>
                      </a:lnTo>
                      <a:lnTo>
                        <a:pt x="136" y="86"/>
                      </a:lnTo>
                      <a:lnTo>
                        <a:pt x="136" y="86"/>
                      </a:lnTo>
                      <a:lnTo>
                        <a:pt x="136" y="86"/>
                      </a:lnTo>
                      <a:lnTo>
                        <a:pt x="136" y="86"/>
                      </a:lnTo>
                      <a:lnTo>
                        <a:pt x="136" y="86"/>
                      </a:lnTo>
                      <a:lnTo>
                        <a:pt x="136" y="86"/>
                      </a:lnTo>
                      <a:lnTo>
                        <a:pt x="136" y="86"/>
                      </a:lnTo>
                      <a:lnTo>
                        <a:pt x="136" y="86"/>
                      </a:lnTo>
                      <a:lnTo>
                        <a:pt x="136" y="87"/>
                      </a:lnTo>
                      <a:cubicBezTo>
                        <a:pt x="136" y="87"/>
                        <a:pt x="136" y="87"/>
                        <a:pt x="136" y="87"/>
                      </a:cubicBezTo>
                      <a:cubicBezTo>
                        <a:pt x="136" y="87"/>
                        <a:pt x="136" y="87"/>
                        <a:pt x="136" y="87"/>
                      </a:cubicBezTo>
                      <a:lnTo>
                        <a:pt x="136" y="87"/>
                      </a:lnTo>
                      <a:lnTo>
                        <a:pt x="136" y="87"/>
                      </a:lnTo>
                      <a:lnTo>
                        <a:pt x="136" y="87"/>
                      </a:lnTo>
                      <a:lnTo>
                        <a:pt x="136" y="87"/>
                      </a:lnTo>
                      <a:lnTo>
                        <a:pt x="136" y="87"/>
                      </a:lnTo>
                      <a:lnTo>
                        <a:pt x="136" y="87"/>
                      </a:lnTo>
                      <a:lnTo>
                        <a:pt x="136" y="87"/>
                      </a:lnTo>
                      <a:lnTo>
                        <a:pt x="136" y="87"/>
                      </a:lnTo>
                      <a:lnTo>
                        <a:pt x="136" y="88"/>
                      </a:lnTo>
                      <a:lnTo>
                        <a:pt x="136" y="88"/>
                      </a:lnTo>
                      <a:lnTo>
                        <a:pt x="136" y="88"/>
                      </a:lnTo>
                      <a:lnTo>
                        <a:pt x="136" y="88"/>
                      </a:lnTo>
                      <a:lnTo>
                        <a:pt x="136" y="88"/>
                      </a:lnTo>
                      <a:lnTo>
                        <a:pt x="136" y="88"/>
                      </a:lnTo>
                      <a:lnTo>
                        <a:pt x="136" y="88"/>
                      </a:lnTo>
                      <a:lnTo>
                        <a:pt x="136" y="88"/>
                      </a:lnTo>
                      <a:lnTo>
                        <a:pt x="136" y="88"/>
                      </a:lnTo>
                      <a:lnTo>
                        <a:pt x="136" y="88"/>
                      </a:lnTo>
                      <a:lnTo>
                        <a:pt x="136" y="89"/>
                      </a:lnTo>
                      <a:lnTo>
                        <a:pt x="136" y="89"/>
                      </a:lnTo>
                      <a:lnTo>
                        <a:pt x="136" y="89"/>
                      </a:lnTo>
                      <a:lnTo>
                        <a:pt x="136" y="89"/>
                      </a:lnTo>
                      <a:lnTo>
                        <a:pt x="136" y="89"/>
                      </a:lnTo>
                      <a:lnTo>
                        <a:pt x="136" y="89"/>
                      </a:lnTo>
                      <a:lnTo>
                        <a:pt x="136" y="89"/>
                      </a:lnTo>
                      <a:lnTo>
                        <a:pt x="136" y="89"/>
                      </a:lnTo>
                      <a:lnTo>
                        <a:pt x="136" y="89"/>
                      </a:lnTo>
                      <a:lnTo>
                        <a:pt x="136" y="89"/>
                      </a:lnTo>
                      <a:lnTo>
                        <a:pt x="136" y="89"/>
                      </a:lnTo>
                      <a:lnTo>
                        <a:pt x="136" y="90"/>
                      </a:lnTo>
                      <a:lnTo>
                        <a:pt x="136" y="90"/>
                      </a:lnTo>
                      <a:lnTo>
                        <a:pt x="136" y="90"/>
                      </a:lnTo>
                      <a:lnTo>
                        <a:pt x="136" y="90"/>
                      </a:lnTo>
                      <a:lnTo>
                        <a:pt x="136" y="90"/>
                      </a:lnTo>
                      <a:lnTo>
                        <a:pt x="136" y="90"/>
                      </a:lnTo>
                      <a:lnTo>
                        <a:pt x="136" y="90"/>
                      </a:lnTo>
                      <a:lnTo>
                        <a:pt x="136" y="90"/>
                      </a:lnTo>
                      <a:lnTo>
                        <a:pt x="136" y="90"/>
                      </a:lnTo>
                      <a:lnTo>
                        <a:pt x="136" y="90"/>
                      </a:lnTo>
                      <a:lnTo>
                        <a:pt x="136" y="90"/>
                      </a:lnTo>
                      <a:lnTo>
                        <a:pt x="136" y="91"/>
                      </a:lnTo>
                      <a:lnTo>
                        <a:pt x="136" y="91"/>
                      </a:lnTo>
                      <a:cubicBezTo>
                        <a:pt x="136" y="91"/>
                        <a:pt x="135" y="91"/>
                        <a:pt x="135" y="91"/>
                      </a:cubicBezTo>
                      <a:lnTo>
                        <a:pt x="135" y="91"/>
                      </a:lnTo>
                      <a:lnTo>
                        <a:pt x="135" y="91"/>
                      </a:lnTo>
                      <a:lnTo>
                        <a:pt x="135" y="91"/>
                      </a:lnTo>
                      <a:lnTo>
                        <a:pt x="135" y="91"/>
                      </a:lnTo>
                      <a:lnTo>
                        <a:pt x="135" y="91"/>
                      </a:lnTo>
                      <a:lnTo>
                        <a:pt x="135" y="91"/>
                      </a:lnTo>
                      <a:lnTo>
                        <a:pt x="135" y="91"/>
                      </a:lnTo>
                      <a:lnTo>
                        <a:pt x="135" y="91"/>
                      </a:lnTo>
                      <a:lnTo>
                        <a:pt x="135" y="92"/>
                      </a:lnTo>
                      <a:lnTo>
                        <a:pt x="135" y="92"/>
                      </a:lnTo>
                      <a:lnTo>
                        <a:pt x="135" y="92"/>
                      </a:lnTo>
                      <a:lnTo>
                        <a:pt x="135" y="92"/>
                      </a:lnTo>
                      <a:lnTo>
                        <a:pt x="135" y="92"/>
                      </a:lnTo>
                      <a:lnTo>
                        <a:pt x="135" y="92"/>
                      </a:lnTo>
                      <a:lnTo>
                        <a:pt x="135" y="92"/>
                      </a:lnTo>
                      <a:lnTo>
                        <a:pt x="135" y="92"/>
                      </a:lnTo>
                      <a:lnTo>
                        <a:pt x="135" y="92"/>
                      </a:lnTo>
                      <a:lnTo>
                        <a:pt x="135" y="92"/>
                      </a:lnTo>
                      <a:lnTo>
                        <a:pt x="135" y="92"/>
                      </a:lnTo>
                      <a:lnTo>
                        <a:pt x="135" y="93"/>
                      </a:lnTo>
                      <a:lnTo>
                        <a:pt x="135" y="93"/>
                      </a:lnTo>
                      <a:lnTo>
                        <a:pt x="135" y="93"/>
                      </a:lnTo>
                      <a:lnTo>
                        <a:pt x="135" y="93"/>
                      </a:lnTo>
                      <a:cubicBezTo>
                        <a:pt x="135" y="93"/>
                        <a:pt x="135" y="93"/>
                        <a:pt x="135" y="93"/>
                      </a:cubicBezTo>
                      <a:lnTo>
                        <a:pt x="135" y="93"/>
                      </a:lnTo>
                      <a:lnTo>
                        <a:pt x="135" y="93"/>
                      </a:lnTo>
                      <a:lnTo>
                        <a:pt x="135" y="93"/>
                      </a:lnTo>
                      <a:lnTo>
                        <a:pt x="135" y="93"/>
                      </a:lnTo>
                      <a:lnTo>
                        <a:pt x="135" y="93"/>
                      </a:lnTo>
                      <a:lnTo>
                        <a:pt x="135" y="94"/>
                      </a:lnTo>
                      <a:lnTo>
                        <a:pt x="135" y="94"/>
                      </a:lnTo>
                      <a:lnTo>
                        <a:pt x="135" y="94"/>
                      </a:lnTo>
                      <a:lnTo>
                        <a:pt x="135" y="94"/>
                      </a:lnTo>
                      <a:lnTo>
                        <a:pt x="135" y="94"/>
                      </a:lnTo>
                      <a:lnTo>
                        <a:pt x="135" y="94"/>
                      </a:lnTo>
                      <a:lnTo>
                        <a:pt x="135" y="94"/>
                      </a:lnTo>
                      <a:lnTo>
                        <a:pt x="135" y="94"/>
                      </a:lnTo>
                      <a:lnTo>
                        <a:pt x="135" y="94"/>
                      </a:lnTo>
                      <a:lnTo>
                        <a:pt x="135" y="94"/>
                      </a:lnTo>
                      <a:lnTo>
                        <a:pt x="135" y="94"/>
                      </a:lnTo>
                      <a:lnTo>
                        <a:pt x="135" y="94"/>
                      </a:lnTo>
                      <a:lnTo>
                        <a:pt x="135" y="94"/>
                      </a:lnTo>
                      <a:lnTo>
                        <a:pt x="135" y="94"/>
                      </a:lnTo>
                      <a:lnTo>
                        <a:pt x="135" y="95"/>
                      </a:lnTo>
                      <a:lnTo>
                        <a:pt x="135" y="95"/>
                      </a:lnTo>
                      <a:lnTo>
                        <a:pt x="135" y="95"/>
                      </a:lnTo>
                      <a:lnTo>
                        <a:pt x="135" y="95"/>
                      </a:lnTo>
                      <a:lnTo>
                        <a:pt x="135" y="95"/>
                      </a:lnTo>
                      <a:lnTo>
                        <a:pt x="134" y="95"/>
                      </a:lnTo>
                      <a:lnTo>
                        <a:pt x="134" y="95"/>
                      </a:lnTo>
                      <a:lnTo>
                        <a:pt x="134" y="95"/>
                      </a:lnTo>
                      <a:lnTo>
                        <a:pt x="134" y="95"/>
                      </a:lnTo>
                      <a:lnTo>
                        <a:pt x="134" y="95"/>
                      </a:lnTo>
                      <a:lnTo>
                        <a:pt x="134" y="95"/>
                      </a:lnTo>
                      <a:lnTo>
                        <a:pt x="134" y="95"/>
                      </a:lnTo>
                      <a:lnTo>
                        <a:pt x="134" y="95"/>
                      </a:lnTo>
                      <a:lnTo>
                        <a:pt x="134" y="95"/>
                      </a:lnTo>
                      <a:lnTo>
                        <a:pt x="134" y="95"/>
                      </a:lnTo>
                      <a:cubicBezTo>
                        <a:pt x="134" y="95"/>
                        <a:pt x="134" y="96"/>
                        <a:pt x="134" y="96"/>
                      </a:cubicBez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6"/>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7"/>
                      </a:lnTo>
                      <a:lnTo>
                        <a:pt x="134" y="98"/>
                      </a:lnTo>
                      <a:lnTo>
                        <a:pt x="134" y="98"/>
                      </a:lnTo>
                      <a:lnTo>
                        <a:pt x="133" y="98"/>
                      </a:lnTo>
                      <a:lnTo>
                        <a:pt x="133" y="98"/>
                      </a:lnTo>
                      <a:lnTo>
                        <a:pt x="133" y="98"/>
                      </a:lnTo>
                      <a:lnTo>
                        <a:pt x="133" y="98"/>
                      </a:lnTo>
                      <a:lnTo>
                        <a:pt x="133" y="98"/>
                      </a:lnTo>
                      <a:lnTo>
                        <a:pt x="133" y="98"/>
                      </a:lnTo>
                      <a:lnTo>
                        <a:pt x="133" y="98"/>
                      </a:lnTo>
                      <a:lnTo>
                        <a:pt x="133" y="98"/>
                      </a:lnTo>
                      <a:lnTo>
                        <a:pt x="133" y="98"/>
                      </a:lnTo>
                      <a:lnTo>
                        <a:pt x="133" y="99"/>
                      </a:lnTo>
                      <a:lnTo>
                        <a:pt x="133" y="99"/>
                      </a:lnTo>
                      <a:lnTo>
                        <a:pt x="133" y="99"/>
                      </a:lnTo>
                      <a:lnTo>
                        <a:pt x="133" y="99"/>
                      </a:lnTo>
                      <a:lnTo>
                        <a:pt x="133" y="99"/>
                      </a:lnTo>
                      <a:lnTo>
                        <a:pt x="133" y="99"/>
                      </a:lnTo>
                      <a:lnTo>
                        <a:pt x="133" y="99"/>
                      </a:lnTo>
                      <a:lnTo>
                        <a:pt x="133" y="99"/>
                      </a:lnTo>
                      <a:lnTo>
                        <a:pt x="133" y="99"/>
                      </a:lnTo>
                      <a:lnTo>
                        <a:pt x="133" y="99"/>
                      </a:lnTo>
                      <a:lnTo>
                        <a:pt x="133" y="99"/>
                      </a:lnTo>
                      <a:lnTo>
                        <a:pt x="133" y="99"/>
                      </a:lnTo>
                      <a:lnTo>
                        <a:pt x="133" y="99"/>
                      </a:lnTo>
                      <a:cubicBezTo>
                        <a:pt x="133" y="99"/>
                        <a:pt x="133" y="99"/>
                        <a:pt x="133" y="99"/>
                      </a:cubicBezTo>
                      <a:lnTo>
                        <a:pt x="133" y="99"/>
                      </a:lnTo>
                      <a:lnTo>
                        <a:pt x="133" y="99"/>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0"/>
                      </a:lnTo>
                      <a:lnTo>
                        <a:pt x="133" y="101"/>
                      </a:lnTo>
                      <a:lnTo>
                        <a:pt x="133" y="101"/>
                      </a:lnTo>
                      <a:lnTo>
                        <a:pt x="133" y="101"/>
                      </a:lnTo>
                      <a:lnTo>
                        <a:pt x="133" y="101"/>
                      </a:lnTo>
                      <a:lnTo>
                        <a:pt x="133" y="101"/>
                      </a:lnTo>
                      <a:lnTo>
                        <a:pt x="133" y="101"/>
                      </a:lnTo>
                      <a:lnTo>
                        <a:pt x="133" y="101"/>
                      </a:lnTo>
                      <a:lnTo>
                        <a:pt x="133" y="101"/>
                      </a:lnTo>
                      <a:lnTo>
                        <a:pt x="133" y="101"/>
                      </a:lnTo>
                      <a:lnTo>
                        <a:pt x="133" y="101"/>
                      </a:lnTo>
                      <a:lnTo>
                        <a:pt x="133" y="101"/>
                      </a:lnTo>
                      <a:lnTo>
                        <a:pt x="132" y="101"/>
                      </a:lnTo>
                      <a:lnTo>
                        <a:pt x="132" y="101"/>
                      </a:lnTo>
                      <a:lnTo>
                        <a:pt x="132" y="101"/>
                      </a:lnTo>
                      <a:lnTo>
                        <a:pt x="132" y="101"/>
                      </a:lnTo>
                      <a:lnTo>
                        <a:pt x="132" y="101"/>
                      </a:lnTo>
                      <a:lnTo>
                        <a:pt x="132" y="101"/>
                      </a:lnTo>
                      <a:lnTo>
                        <a:pt x="132" y="101"/>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lnTo>
                        <a:pt x="132" y="102"/>
                      </a:lnTo>
                      <a:cubicBezTo>
                        <a:pt x="132" y="102"/>
                        <a:pt x="132" y="102"/>
                        <a:pt x="132" y="102"/>
                      </a:cubicBezTo>
                      <a:lnTo>
                        <a:pt x="132" y="102"/>
                      </a:lnTo>
                      <a:lnTo>
                        <a:pt x="132" y="102"/>
                      </a:lnTo>
                      <a:lnTo>
                        <a:pt x="132" y="102"/>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lnTo>
                        <a:pt x="132" y="103"/>
                      </a:lnTo>
                      <a:cubicBezTo>
                        <a:pt x="131" y="104"/>
                        <a:pt x="131" y="104"/>
                        <a:pt x="131" y="104"/>
                      </a:cubicBezTo>
                      <a:lnTo>
                        <a:pt x="131" y="104"/>
                      </a:lnTo>
                      <a:cubicBezTo>
                        <a:pt x="131" y="104"/>
                        <a:pt x="131" y="104"/>
                        <a:pt x="131" y="105"/>
                      </a:cubicBezTo>
                      <a:lnTo>
                        <a:pt x="131" y="105"/>
                      </a:lnTo>
                      <a:lnTo>
                        <a:pt x="131" y="105"/>
                      </a:lnTo>
                      <a:lnTo>
                        <a:pt x="131" y="105"/>
                      </a:lnTo>
                      <a:cubicBezTo>
                        <a:pt x="131" y="105"/>
                        <a:pt x="131" y="105"/>
                        <a:pt x="131" y="105"/>
                      </a:cubicBezTo>
                      <a:lnTo>
                        <a:pt x="131" y="105"/>
                      </a:lnTo>
                      <a:lnTo>
                        <a:pt x="131" y="105"/>
                      </a:lnTo>
                      <a:lnTo>
                        <a:pt x="131" y="105"/>
                      </a:lnTo>
                      <a:lnTo>
                        <a:pt x="131" y="105"/>
                      </a:lnTo>
                      <a:lnTo>
                        <a:pt x="131" y="105"/>
                      </a:lnTo>
                      <a:lnTo>
                        <a:pt x="131" y="105"/>
                      </a:lnTo>
                      <a:lnTo>
                        <a:pt x="131" y="105"/>
                      </a:lnTo>
                      <a:lnTo>
                        <a:pt x="130" y="106"/>
                      </a:lnTo>
                      <a:lnTo>
                        <a:pt x="130" y="106"/>
                      </a:lnTo>
                      <a:lnTo>
                        <a:pt x="130" y="106"/>
                      </a:lnTo>
                      <a:lnTo>
                        <a:pt x="130" y="106"/>
                      </a:lnTo>
                      <a:lnTo>
                        <a:pt x="130" y="106"/>
                      </a:lnTo>
                      <a:lnTo>
                        <a:pt x="130" y="106"/>
                      </a:lnTo>
                      <a:lnTo>
                        <a:pt x="130" y="106"/>
                      </a:lnTo>
                      <a:lnTo>
                        <a:pt x="130" y="106"/>
                      </a:lnTo>
                      <a:lnTo>
                        <a:pt x="130" y="106"/>
                      </a:lnTo>
                      <a:lnTo>
                        <a:pt x="130" y="106"/>
                      </a:lnTo>
                      <a:cubicBezTo>
                        <a:pt x="130" y="106"/>
                        <a:pt x="130" y="106"/>
                        <a:pt x="130" y="106"/>
                      </a:cubicBezTo>
                      <a:lnTo>
                        <a:pt x="130" y="106"/>
                      </a:lnTo>
                      <a:lnTo>
                        <a:pt x="130" y="106"/>
                      </a:lnTo>
                      <a:lnTo>
                        <a:pt x="130" y="106"/>
                      </a:lnTo>
                      <a:lnTo>
                        <a:pt x="130" y="107"/>
                      </a:lnTo>
                      <a:lnTo>
                        <a:pt x="130" y="107"/>
                      </a:lnTo>
                      <a:lnTo>
                        <a:pt x="130" y="107"/>
                      </a:lnTo>
                      <a:lnTo>
                        <a:pt x="130" y="107"/>
                      </a:lnTo>
                      <a:cubicBezTo>
                        <a:pt x="130" y="107"/>
                        <a:pt x="130" y="107"/>
                        <a:pt x="130" y="107"/>
                      </a:cubicBez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8"/>
                      </a:lnTo>
                      <a:lnTo>
                        <a:pt x="130" y="108"/>
                      </a:lnTo>
                      <a:lnTo>
                        <a:pt x="130" y="108"/>
                      </a:lnTo>
                      <a:lnTo>
                        <a:pt x="130" y="108"/>
                      </a:lnTo>
                      <a:lnTo>
                        <a:pt x="130" y="108"/>
                      </a:lnTo>
                      <a:lnTo>
                        <a:pt x="130" y="108"/>
                      </a:lnTo>
                      <a:lnTo>
                        <a:pt x="130" y="108"/>
                      </a:lnTo>
                      <a:lnTo>
                        <a:pt x="130" y="108"/>
                      </a:lnTo>
                      <a:cubicBezTo>
                        <a:pt x="130" y="108"/>
                        <a:pt x="129" y="108"/>
                        <a:pt x="129" y="108"/>
                      </a:cubicBezTo>
                      <a:lnTo>
                        <a:pt x="129" y="108"/>
                      </a:lnTo>
                      <a:lnTo>
                        <a:pt x="129" y="108"/>
                      </a:lnTo>
                      <a:lnTo>
                        <a:pt x="129" y="108"/>
                      </a:lnTo>
                      <a:lnTo>
                        <a:pt x="129" y="108"/>
                      </a:lnTo>
                      <a:lnTo>
                        <a:pt x="129" y="108"/>
                      </a:lnTo>
                      <a:lnTo>
                        <a:pt x="129" y="108"/>
                      </a:lnTo>
                      <a:lnTo>
                        <a:pt x="129" y="108"/>
                      </a:lnTo>
                      <a:lnTo>
                        <a:pt x="129" y="108"/>
                      </a:lnTo>
                      <a:lnTo>
                        <a:pt x="129" y="108"/>
                      </a:lnTo>
                      <a:lnTo>
                        <a:pt x="129" y="108"/>
                      </a:lnTo>
                      <a:lnTo>
                        <a:pt x="129" y="108"/>
                      </a:lnTo>
                      <a:lnTo>
                        <a:pt x="129" y="109"/>
                      </a:lnTo>
                      <a:lnTo>
                        <a:pt x="129" y="109"/>
                      </a:lnTo>
                      <a:lnTo>
                        <a:pt x="129" y="109"/>
                      </a:lnTo>
                      <a:lnTo>
                        <a:pt x="129" y="109"/>
                      </a:lnTo>
                      <a:lnTo>
                        <a:pt x="129" y="109"/>
                      </a:lnTo>
                      <a:lnTo>
                        <a:pt x="129" y="109"/>
                      </a:lnTo>
                      <a:lnTo>
                        <a:pt x="129" y="109"/>
                      </a:lnTo>
                      <a:lnTo>
                        <a:pt x="129" y="109"/>
                      </a:lnTo>
                      <a:lnTo>
                        <a:pt x="129" y="109"/>
                      </a:lnTo>
                      <a:lnTo>
                        <a:pt x="129" y="109"/>
                      </a:lnTo>
                      <a:lnTo>
                        <a:pt x="129" y="109"/>
                      </a:lnTo>
                      <a:cubicBezTo>
                        <a:pt x="129" y="109"/>
                        <a:pt x="129" y="109"/>
                        <a:pt x="129" y="109"/>
                      </a:cubicBezTo>
                      <a:lnTo>
                        <a:pt x="129" y="109"/>
                      </a:lnTo>
                      <a:lnTo>
                        <a:pt x="129" y="109"/>
                      </a:lnTo>
                      <a:lnTo>
                        <a:pt x="129" y="109"/>
                      </a:lnTo>
                      <a:lnTo>
                        <a:pt x="129" y="109"/>
                      </a:lnTo>
                      <a:lnTo>
                        <a:pt x="129" y="109"/>
                      </a:lnTo>
                      <a:lnTo>
                        <a:pt x="129" y="109"/>
                      </a:lnTo>
                      <a:lnTo>
                        <a:pt x="129" y="109"/>
                      </a:lnTo>
                      <a:lnTo>
                        <a:pt x="129" y="110"/>
                      </a:lnTo>
                      <a:lnTo>
                        <a:pt x="129" y="110"/>
                      </a:lnTo>
                      <a:lnTo>
                        <a:pt x="129" y="110"/>
                      </a:lnTo>
                      <a:lnTo>
                        <a:pt x="129" y="110"/>
                      </a:lnTo>
                      <a:lnTo>
                        <a:pt x="129" y="110"/>
                      </a:lnTo>
                      <a:lnTo>
                        <a:pt x="128" y="110"/>
                      </a:lnTo>
                      <a:lnTo>
                        <a:pt x="128" y="110"/>
                      </a:lnTo>
                      <a:lnTo>
                        <a:pt x="128" y="110"/>
                      </a:lnTo>
                      <a:lnTo>
                        <a:pt x="128" y="110"/>
                      </a:lnTo>
                      <a:lnTo>
                        <a:pt x="128" y="110"/>
                      </a:lnTo>
                      <a:lnTo>
                        <a:pt x="128" y="110"/>
                      </a:lnTo>
                      <a:lnTo>
                        <a:pt x="128" y="110"/>
                      </a:lnTo>
                      <a:lnTo>
                        <a:pt x="128" y="110"/>
                      </a:lnTo>
                      <a:lnTo>
                        <a:pt x="128" y="110"/>
                      </a:lnTo>
                      <a:lnTo>
                        <a:pt x="128" y="110"/>
                      </a:lnTo>
                      <a:cubicBezTo>
                        <a:pt x="128" y="110"/>
                        <a:pt x="128" y="110"/>
                        <a:pt x="128" y="110"/>
                      </a:cubicBezTo>
                      <a:lnTo>
                        <a:pt x="128" y="110"/>
                      </a:lnTo>
                      <a:lnTo>
                        <a:pt x="128" y="110"/>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2"/>
                      </a:lnTo>
                      <a:lnTo>
                        <a:pt x="128" y="112"/>
                      </a:lnTo>
                      <a:lnTo>
                        <a:pt x="128" y="112"/>
                      </a:lnTo>
                      <a:lnTo>
                        <a:pt x="128" y="112"/>
                      </a:lnTo>
                      <a:lnTo>
                        <a:pt x="127" y="112"/>
                      </a:lnTo>
                      <a:lnTo>
                        <a:pt x="127" y="112"/>
                      </a:lnTo>
                      <a:lnTo>
                        <a:pt x="127" y="112"/>
                      </a:lnTo>
                      <a:lnTo>
                        <a:pt x="127" y="112"/>
                      </a:lnTo>
                      <a:lnTo>
                        <a:pt x="127" y="112"/>
                      </a:lnTo>
                      <a:lnTo>
                        <a:pt x="127" y="112"/>
                      </a:lnTo>
                      <a:lnTo>
                        <a:pt x="127" y="112"/>
                      </a:lnTo>
                      <a:lnTo>
                        <a:pt x="127" y="112"/>
                      </a:lnTo>
                      <a:lnTo>
                        <a:pt x="127" y="113"/>
                      </a:lnTo>
                      <a:lnTo>
                        <a:pt x="127" y="113"/>
                      </a:lnTo>
                      <a:lnTo>
                        <a:pt x="127" y="113"/>
                      </a:lnTo>
                      <a:lnTo>
                        <a:pt x="127" y="113"/>
                      </a:lnTo>
                      <a:lnTo>
                        <a:pt x="127" y="113"/>
                      </a:lnTo>
                      <a:lnTo>
                        <a:pt x="127" y="113"/>
                      </a:lnTo>
                      <a:lnTo>
                        <a:pt x="127" y="113"/>
                      </a:lnTo>
                      <a:lnTo>
                        <a:pt x="126" y="113"/>
                      </a:lnTo>
                      <a:lnTo>
                        <a:pt x="126" y="113"/>
                      </a:lnTo>
                      <a:lnTo>
                        <a:pt x="126" y="113"/>
                      </a:lnTo>
                      <a:lnTo>
                        <a:pt x="126" y="113"/>
                      </a:lnTo>
                      <a:lnTo>
                        <a:pt x="126" y="113"/>
                      </a:lnTo>
                      <a:lnTo>
                        <a:pt x="126" y="114"/>
                      </a:lnTo>
                      <a:lnTo>
                        <a:pt x="126" y="114"/>
                      </a:lnTo>
                      <a:lnTo>
                        <a:pt x="126" y="114"/>
                      </a:lnTo>
                      <a:lnTo>
                        <a:pt x="126" y="114"/>
                      </a:lnTo>
                      <a:lnTo>
                        <a:pt x="126" y="114"/>
                      </a:lnTo>
                      <a:lnTo>
                        <a:pt x="126" y="114"/>
                      </a:lnTo>
                      <a:lnTo>
                        <a:pt x="126" y="114"/>
                      </a:lnTo>
                      <a:lnTo>
                        <a:pt x="126" y="114"/>
                      </a:lnTo>
                      <a:lnTo>
                        <a:pt x="126" y="114"/>
                      </a:lnTo>
                      <a:lnTo>
                        <a:pt x="126" y="114"/>
                      </a:lnTo>
                      <a:lnTo>
                        <a:pt x="126" y="114"/>
                      </a:lnTo>
                      <a:lnTo>
                        <a:pt x="126" y="114"/>
                      </a:lnTo>
                      <a:lnTo>
                        <a:pt x="126" y="114"/>
                      </a:lnTo>
                      <a:lnTo>
                        <a:pt x="126" y="114"/>
                      </a:lnTo>
                      <a:lnTo>
                        <a:pt x="126" y="115"/>
                      </a:lnTo>
                      <a:lnTo>
                        <a:pt x="126" y="115"/>
                      </a:lnTo>
                      <a:lnTo>
                        <a:pt x="126" y="115"/>
                      </a:lnTo>
                      <a:lnTo>
                        <a:pt x="125" y="115"/>
                      </a:lnTo>
                      <a:lnTo>
                        <a:pt x="125" y="115"/>
                      </a:lnTo>
                      <a:lnTo>
                        <a:pt x="125" y="115"/>
                      </a:lnTo>
                      <a:lnTo>
                        <a:pt x="125" y="115"/>
                      </a:lnTo>
                      <a:lnTo>
                        <a:pt x="125" y="115"/>
                      </a:lnTo>
                      <a:lnTo>
                        <a:pt x="125" y="115"/>
                      </a:lnTo>
                      <a:lnTo>
                        <a:pt x="125" y="115"/>
                      </a:lnTo>
                      <a:lnTo>
                        <a:pt x="125" y="115"/>
                      </a:lnTo>
                      <a:lnTo>
                        <a:pt x="125" y="115"/>
                      </a:lnTo>
                      <a:lnTo>
                        <a:pt x="125" y="115"/>
                      </a:lnTo>
                      <a:lnTo>
                        <a:pt x="125" y="115"/>
                      </a:lnTo>
                      <a:cubicBezTo>
                        <a:pt x="125" y="115"/>
                        <a:pt x="125" y="115"/>
                        <a:pt x="125" y="115"/>
                      </a:cubicBezTo>
                      <a:lnTo>
                        <a:pt x="125" y="115"/>
                      </a:lnTo>
                      <a:lnTo>
                        <a:pt x="125" y="115"/>
                      </a:lnTo>
                      <a:lnTo>
                        <a:pt x="125" y="115"/>
                      </a:lnTo>
                      <a:lnTo>
                        <a:pt x="125" y="115"/>
                      </a:lnTo>
                      <a:lnTo>
                        <a:pt x="125" y="115"/>
                      </a:lnTo>
                      <a:lnTo>
                        <a:pt x="125" y="115"/>
                      </a:lnTo>
                      <a:lnTo>
                        <a:pt x="125" y="115"/>
                      </a:lnTo>
                      <a:lnTo>
                        <a:pt x="125" y="116"/>
                      </a:lnTo>
                      <a:lnTo>
                        <a:pt x="125" y="116"/>
                      </a:lnTo>
                      <a:cubicBezTo>
                        <a:pt x="124" y="117"/>
                        <a:pt x="123" y="119"/>
                        <a:pt x="121" y="120"/>
                      </a:cubicBezTo>
                      <a:cubicBezTo>
                        <a:pt x="119" y="123"/>
                        <a:pt x="117" y="125"/>
                        <a:pt x="114" y="128"/>
                      </a:cubicBez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lnTo>
                        <a:pt x="114" y="128"/>
                      </a:lnTo>
                      <a:cubicBezTo>
                        <a:pt x="103" y="137"/>
                        <a:pt x="90" y="142"/>
                        <a:pt x="77" y="144"/>
                      </a:cubicBezTo>
                      <a:lnTo>
                        <a:pt x="77" y="144"/>
                      </a:lnTo>
                      <a:lnTo>
                        <a:pt x="77" y="144"/>
                      </a:lnTo>
                      <a:lnTo>
                        <a:pt x="77" y="144"/>
                      </a:lnTo>
                      <a:lnTo>
                        <a:pt x="77" y="144"/>
                      </a:lnTo>
                      <a:lnTo>
                        <a:pt x="77" y="144"/>
                      </a:lnTo>
                      <a:lnTo>
                        <a:pt x="77" y="144"/>
                      </a:lnTo>
                      <a:cubicBezTo>
                        <a:pt x="74" y="144"/>
                        <a:pt x="72" y="144"/>
                        <a:pt x="70" y="1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204">
                  <a:extLst>
                    <a:ext uri="{FF2B5EF4-FFF2-40B4-BE49-F238E27FC236}">
                      <a16:creationId xmlns:a16="http://schemas.microsoft.com/office/drawing/2014/main" id="{CEAACF0E-0619-4B5B-B7B8-E84865066F94}"/>
                    </a:ext>
                  </a:extLst>
                </p:cNvPr>
                <p:cNvSpPr>
                  <a:spLocks/>
                </p:cNvSpPr>
                <p:nvPr/>
              </p:nvSpPr>
              <p:spPr bwMode="auto">
                <a:xfrm>
                  <a:off x="5996381" y="4398650"/>
                  <a:ext cx="16180" cy="16180"/>
                </a:xfrm>
                <a:custGeom>
                  <a:avLst/>
                  <a:gdLst>
                    <a:gd name="T0" fmla="*/ 0 w 137"/>
                    <a:gd name="T1" fmla="*/ 75 h 144"/>
                    <a:gd name="T2" fmla="*/ 113 w 137"/>
                    <a:gd name="T3" fmla="*/ 27 h 144"/>
                    <a:gd name="T4" fmla="*/ 114 w 137"/>
                    <a:gd name="T5" fmla="*/ 28 h 144"/>
                    <a:gd name="T6" fmla="*/ 137 w 137"/>
                    <a:gd name="T7" fmla="*/ 76 h 144"/>
                    <a:gd name="T8" fmla="*/ 137 w 137"/>
                    <a:gd name="T9" fmla="*/ 76 h 144"/>
                    <a:gd name="T10" fmla="*/ 137 w 137"/>
                    <a:gd name="T11" fmla="*/ 76 h 144"/>
                    <a:gd name="T12" fmla="*/ 137 w 137"/>
                    <a:gd name="T13" fmla="*/ 77 h 144"/>
                    <a:gd name="T14" fmla="*/ 137 w 137"/>
                    <a:gd name="T15" fmla="*/ 77 h 144"/>
                    <a:gd name="T16" fmla="*/ 137 w 137"/>
                    <a:gd name="T17" fmla="*/ 77 h 144"/>
                    <a:gd name="T18" fmla="*/ 130 w 137"/>
                    <a:gd name="T19" fmla="*/ 107 h 144"/>
                    <a:gd name="T20" fmla="*/ 130 w 137"/>
                    <a:gd name="T21" fmla="*/ 107 h 144"/>
                    <a:gd name="T22" fmla="*/ 130 w 137"/>
                    <a:gd name="T23" fmla="*/ 107 h 144"/>
                    <a:gd name="T24" fmla="*/ 130 w 137"/>
                    <a:gd name="T25" fmla="*/ 107 h 144"/>
                    <a:gd name="T26" fmla="*/ 130 w 137"/>
                    <a:gd name="T27" fmla="*/ 108 h 144"/>
                    <a:gd name="T28" fmla="*/ 130 w 137"/>
                    <a:gd name="T29" fmla="*/ 108 h 144"/>
                    <a:gd name="T30" fmla="*/ 129 w 137"/>
                    <a:gd name="T31" fmla="*/ 108 h 144"/>
                    <a:gd name="T32" fmla="*/ 129 w 137"/>
                    <a:gd name="T33" fmla="*/ 109 h 144"/>
                    <a:gd name="T34" fmla="*/ 129 w 137"/>
                    <a:gd name="T35" fmla="*/ 109 h 144"/>
                    <a:gd name="T36" fmla="*/ 128 w 137"/>
                    <a:gd name="T37" fmla="*/ 110 h 144"/>
                    <a:gd name="T38" fmla="*/ 128 w 137"/>
                    <a:gd name="T39" fmla="*/ 110 h 144"/>
                    <a:gd name="T40" fmla="*/ 128 w 137"/>
                    <a:gd name="T41" fmla="*/ 110 h 144"/>
                    <a:gd name="T42" fmla="*/ 128 w 137"/>
                    <a:gd name="T43" fmla="*/ 111 h 144"/>
                    <a:gd name="T44" fmla="*/ 128 w 137"/>
                    <a:gd name="T45" fmla="*/ 111 h 144"/>
                    <a:gd name="T46" fmla="*/ 128 w 137"/>
                    <a:gd name="T47" fmla="*/ 111 h 144"/>
                    <a:gd name="T48" fmla="*/ 128 w 137"/>
                    <a:gd name="T49" fmla="*/ 111 h 144"/>
                    <a:gd name="T50" fmla="*/ 127 w 137"/>
                    <a:gd name="T51" fmla="*/ 112 h 144"/>
                    <a:gd name="T52" fmla="*/ 127 w 137"/>
                    <a:gd name="T53" fmla="*/ 112 h 144"/>
                    <a:gd name="T54" fmla="*/ 127 w 137"/>
                    <a:gd name="T55" fmla="*/ 112 h 144"/>
                    <a:gd name="T56" fmla="*/ 125 w 137"/>
                    <a:gd name="T57" fmla="*/ 116 h 144"/>
                    <a:gd name="T58" fmla="*/ 125 w 137"/>
                    <a:gd name="T59" fmla="*/ 116 h 144"/>
                    <a:gd name="T60" fmla="*/ 125 w 137"/>
                    <a:gd name="T61" fmla="*/ 116 h 144"/>
                    <a:gd name="T62" fmla="*/ 124 w 137"/>
                    <a:gd name="T63" fmla="*/ 116 h 144"/>
                    <a:gd name="T64" fmla="*/ 124 w 137"/>
                    <a:gd name="T65" fmla="*/ 116 h 144"/>
                    <a:gd name="T66" fmla="*/ 124 w 137"/>
                    <a:gd name="T67" fmla="*/ 117 h 144"/>
                    <a:gd name="T68" fmla="*/ 124 w 137"/>
                    <a:gd name="T69" fmla="*/ 117 h 144"/>
                    <a:gd name="T70" fmla="*/ 124 w 137"/>
                    <a:gd name="T71" fmla="*/ 117 h 144"/>
                    <a:gd name="T72" fmla="*/ 123 w 137"/>
                    <a:gd name="T73" fmla="*/ 118 h 144"/>
                    <a:gd name="T74" fmla="*/ 123 w 137"/>
                    <a:gd name="T75" fmla="*/ 118 h 144"/>
                    <a:gd name="T76" fmla="*/ 123 w 137"/>
                    <a:gd name="T77" fmla="*/ 119 h 144"/>
                    <a:gd name="T78" fmla="*/ 123 w 137"/>
                    <a:gd name="T79" fmla="*/ 119 h 144"/>
                    <a:gd name="T80" fmla="*/ 121 w 137"/>
                    <a:gd name="T81" fmla="*/ 120 h 144"/>
                    <a:gd name="T82" fmla="*/ 105 w 137"/>
                    <a:gd name="T83" fmla="*/ 134 h 144"/>
                    <a:gd name="T84" fmla="*/ 105 w 137"/>
                    <a:gd name="T85" fmla="*/ 134 h 144"/>
                    <a:gd name="T86" fmla="*/ 105 w 137"/>
                    <a:gd name="T87" fmla="*/ 135 h 144"/>
                    <a:gd name="T88" fmla="*/ 105 w 137"/>
                    <a:gd name="T89" fmla="*/ 135 h 144"/>
                    <a:gd name="T90" fmla="*/ 105 w 137"/>
                    <a:gd name="T91" fmla="*/ 135 h 144"/>
                    <a:gd name="T92" fmla="*/ 104 w 137"/>
                    <a:gd name="T93" fmla="*/ 135 h 144"/>
                    <a:gd name="T94" fmla="*/ 84 w 137"/>
                    <a:gd name="T95" fmla="*/ 143 h 144"/>
                    <a:gd name="T96" fmla="*/ 84 w 137"/>
                    <a:gd name="T97" fmla="*/ 143 h 144"/>
                    <a:gd name="T98" fmla="*/ 84 w 137"/>
                    <a:gd name="T99" fmla="*/ 143 h 144"/>
                    <a:gd name="T100" fmla="*/ 84 w 137"/>
                    <a:gd name="T101" fmla="*/ 143 h 144"/>
                    <a:gd name="T102" fmla="*/ 84 w 137"/>
                    <a:gd name="T103" fmla="*/ 143 h 144"/>
                    <a:gd name="T104" fmla="*/ 84 w 137"/>
                    <a:gd name="T105" fmla="*/ 143 h 144"/>
                    <a:gd name="T106" fmla="*/ 84 w 137"/>
                    <a:gd name="T10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44">
                      <a:moveTo>
                        <a:pt x="70" y="144"/>
                      </a:moveTo>
                      <a:cubicBezTo>
                        <a:pt x="58" y="144"/>
                        <a:pt x="45" y="141"/>
                        <a:pt x="34" y="134"/>
                      </a:cubicBezTo>
                      <a:cubicBezTo>
                        <a:pt x="32" y="132"/>
                        <a:pt x="30" y="131"/>
                        <a:pt x="27" y="129"/>
                      </a:cubicBezTo>
                      <a:lnTo>
                        <a:pt x="24" y="126"/>
                      </a:lnTo>
                      <a:cubicBezTo>
                        <a:pt x="8" y="113"/>
                        <a:pt x="0" y="94"/>
                        <a:pt x="0" y="75"/>
                      </a:cubicBezTo>
                      <a:cubicBezTo>
                        <a:pt x="0" y="60"/>
                        <a:pt x="5" y="45"/>
                        <a:pt x="16" y="32"/>
                      </a:cubicBezTo>
                      <a:cubicBezTo>
                        <a:pt x="39" y="4"/>
                        <a:pt x="82" y="0"/>
                        <a:pt x="110" y="24"/>
                      </a:cubicBezTo>
                      <a:lnTo>
                        <a:pt x="113" y="27"/>
                      </a:lnTo>
                      <a:lnTo>
                        <a:pt x="113" y="27"/>
                      </a:lnTo>
                      <a:lnTo>
                        <a:pt x="113" y="27"/>
                      </a:lnTo>
                      <a:cubicBezTo>
                        <a:pt x="113" y="27"/>
                        <a:pt x="114" y="27"/>
                        <a:pt x="114" y="27"/>
                      </a:cubicBezTo>
                      <a:lnTo>
                        <a:pt x="114" y="28"/>
                      </a:lnTo>
                      <a:lnTo>
                        <a:pt x="114" y="28"/>
                      </a:lnTo>
                      <a:lnTo>
                        <a:pt x="114" y="28"/>
                      </a:lnTo>
                      <a:lnTo>
                        <a:pt x="114" y="28"/>
                      </a:lnTo>
                      <a:lnTo>
                        <a:pt x="114" y="28"/>
                      </a:lnTo>
                      <a:cubicBezTo>
                        <a:pt x="120" y="33"/>
                        <a:pt x="124" y="38"/>
                        <a:pt x="128" y="44"/>
                      </a:cubicBezTo>
                      <a:lnTo>
                        <a:pt x="128" y="44"/>
                      </a:lnTo>
                      <a:lnTo>
                        <a:pt x="128" y="44"/>
                      </a:lnTo>
                      <a:cubicBezTo>
                        <a:pt x="133" y="54"/>
                        <a:pt x="136" y="65"/>
                        <a:pt x="137" y="76"/>
                      </a:cubicBezTo>
                      <a:lnTo>
                        <a:pt x="137" y="76"/>
                      </a:lnTo>
                      <a:lnTo>
                        <a:pt x="137" y="76"/>
                      </a:lnTo>
                      <a:lnTo>
                        <a:pt x="137" y="76"/>
                      </a:lnTo>
                      <a:lnTo>
                        <a:pt x="137" y="76"/>
                      </a:lnTo>
                      <a:lnTo>
                        <a:pt x="137" y="76"/>
                      </a:lnTo>
                      <a:lnTo>
                        <a:pt x="137" y="76"/>
                      </a:lnTo>
                      <a:lnTo>
                        <a:pt x="137" y="76"/>
                      </a:lnTo>
                      <a:lnTo>
                        <a:pt x="137" y="76"/>
                      </a:lnTo>
                      <a:lnTo>
                        <a:pt x="137" y="76"/>
                      </a:lnTo>
                      <a:lnTo>
                        <a:pt x="137" y="76"/>
                      </a:lnTo>
                      <a:lnTo>
                        <a:pt x="137" y="76"/>
                      </a:lnTo>
                      <a:lnTo>
                        <a:pt x="137" y="76"/>
                      </a:lnTo>
                      <a:lnTo>
                        <a:pt x="137" y="76"/>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lnTo>
                        <a:pt x="137" y="77"/>
                      </a:lnTo>
                      <a:cubicBezTo>
                        <a:pt x="137" y="87"/>
                        <a:pt x="135" y="97"/>
                        <a:pt x="130" y="107"/>
                      </a:cubicBez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lnTo>
                        <a:pt x="130" y="107"/>
                      </a:lnTo>
                      <a:cubicBezTo>
                        <a:pt x="130" y="107"/>
                        <a:pt x="130" y="107"/>
                        <a:pt x="130" y="107"/>
                      </a:cubicBezTo>
                      <a:lnTo>
                        <a:pt x="130" y="107"/>
                      </a:lnTo>
                      <a:lnTo>
                        <a:pt x="130" y="107"/>
                      </a:lnTo>
                      <a:lnTo>
                        <a:pt x="130" y="108"/>
                      </a:lnTo>
                      <a:lnTo>
                        <a:pt x="130" y="108"/>
                      </a:lnTo>
                      <a:lnTo>
                        <a:pt x="130" y="108"/>
                      </a:lnTo>
                      <a:lnTo>
                        <a:pt x="130" y="108"/>
                      </a:lnTo>
                      <a:lnTo>
                        <a:pt x="130" y="108"/>
                      </a:lnTo>
                      <a:lnTo>
                        <a:pt x="130" y="108"/>
                      </a:lnTo>
                      <a:lnTo>
                        <a:pt x="130" y="108"/>
                      </a:lnTo>
                      <a:lnTo>
                        <a:pt x="130" y="108"/>
                      </a:lnTo>
                      <a:cubicBezTo>
                        <a:pt x="130" y="108"/>
                        <a:pt x="129" y="108"/>
                        <a:pt x="129" y="108"/>
                      </a:cubicBezTo>
                      <a:lnTo>
                        <a:pt x="129" y="108"/>
                      </a:lnTo>
                      <a:lnTo>
                        <a:pt x="129" y="108"/>
                      </a:lnTo>
                      <a:lnTo>
                        <a:pt x="129" y="108"/>
                      </a:lnTo>
                      <a:lnTo>
                        <a:pt x="129" y="108"/>
                      </a:lnTo>
                      <a:lnTo>
                        <a:pt x="129" y="108"/>
                      </a:lnTo>
                      <a:lnTo>
                        <a:pt x="129" y="109"/>
                      </a:lnTo>
                      <a:lnTo>
                        <a:pt x="129" y="109"/>
                      </a:lnTo>
                      <a:lnTo>
                        <a:pt x="129" y="109"/>
                      </a:lnTo>
                      <a:lnTo>
                        <a:pt x="129" y="109"/>
                      </a:lnTo>
                      <a:lnTo>
                        <a:pt x="129" y="109"/>
                      </a:lnTo>
                      <a:cubicBezTo>
                        <a:pt x="129" y="109"/>
                        <a:pt x="129" y="109"/>
                        <a:pt x="129" y="109"/>
                      </a:cubicBezTo>
                      <a:lnTo>
                        <a:pt x="129" y="109"/>
                      </a:lnTo>
                      <a:lnTo>
                        <a:pt x="129" y="109"/>
                      </a:lnTo>
                      <a:lnTo>
                        <a:pt x="129" y="109"/>
                      </a:lnTo>
                      <a:cubicBezTo>
                        <a:pt x="129" y="109"/>
                        <a:pt x="129" y="109"/>
                        <a:pt x="129" y="109"/>
                      </a:cubicBezTo>
                      <a:lnTo>
                        <a:pt x="129" y="109"/>
                      </a:lnTo>
                      <a:lnTo>
                        <a:pt x="129"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0"/>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1"/>
                      </a:lnTo>
                      <a:lnTo>
                        <a:pt x="128" y="112"/>
                      </a:lnTo>
                      <a:lnTo>
                        <a:pt x="128" y="112"/>
                      </a:lnTo>
                      <a:lnTo>
                        <a:pt x="127" y="112"/>
                      </a:lnTo>
                      <a:lnTo>
                        <a:pt x="127" y="112"/>
                      </a:lnTo>
                      <a:lnTo>
                        <a:pt x="127" y="112"/>
                      </a:lnTo>
                      <a:lnTo>
                        <a:pt x="127" y="112"/>
                      </a:lnTo>
                      <a:lnTo>
                        <a:pt x="127" y="112"/>
                      </a:lnTo>
                      <a:lnTo>
                        <a:pt x="127" y="112"/>
                      </a:lnTo>
                      <a:lnTo>
                        <a:pt x="127" y="112"/>
                      </a:lnTo>
                      <a:lnTo>
                        <a:pt x="127" y="112"/>
                      </a:lnTo>
                      <a:lnTo>
                        <a:pt x="127" y="112"/>
                      </a:lnTo>
                      <a:lnTo>
                        <a:pt x="127" y="112"/>
                      </a:lnTo>
                      <a:lnTo>
                        <a:pt x="127" y="112"/>
                      </a:lnTo>
                      <a:lnTo>
                        <a:pt x="127" y="112"/>
                      </a:lnTo>
                      <a:lnTo>
                        <a:pt x="127" y="112"/>
                      </a:lnTo>
                      <a:cubicBezTo>
                        <a:pt x="127" y="113"/>
                        <a:pt x="126" y="114"/>
                        <a:pt x="125" y="115"/>
                      </a:cubicBezTo>
                      <a:lnTo>
                        <a:pt x="125" y="115"/>
                      </a:lnTo>
                      <a:lnTo>
                        <a:pt x="125" y="115"/>
                      </a:lnTo>
                      <a:lnTo>
                        <a:pt x="125" y="115"/>
                      </a:lnTo>
                      <a:lnTo>
                        <a:pt x="125" y="116"/>
                      </a:lnTo>
                      <a:lnTo>
                        <a:pt x="125" y="116"/>
                      </a:lnTo>
                      <a:lnTo>
                        <a:pt x="125" y="116"/>
                      </a:lnTo>
                      <a:lnTo>
                        <a:pt x="125" y="116"/>
                      </a:lnTo>
                      <a:lnTo>
                        <a:pt x="125" y="116"/>
                      </a:lnTo>
                      <a:lnTo>
                        <a:pt x="125" y="116"/>
                      </a:lnTo>
                      <a:lnTo>
                        <a:pt x="125" y="116"/>
                      </a:lnTo>
                      <a:lnTo>
                        <a:pt x="125" y="116"/>
                      </a:lnTo>
                      <a:lnTo>
                        <a:pt x="125" y="116"/>
                      </a:lnTo>
                      <a:lnTo>
                        <a:pt x="125" y="116"/>
                      </a:lnTo>
                      <a:lnTo>
                        <a:pt x="125" y="116"/>
                      </a:lnTo>
                      <a:lnTo>
                        <a:pt x="125" y="116"/>
                      </a:lnTo>
                      <a:cubicBezTo>
                        <a:pt x="125" y="116"/>
                        <a:pt x="125" y="116"/>
                        <a:pt x="124" y="116"/>
                      </a:cubicBezTo>
                      <a:lnTo>
                        <a:pt x="124" y="116"/>
                      </a:lnTo>
                      <a:lnTo>
                        <a:pt x="124" y="116"/>
                      </a:lnTo>
                      <a:lnTo>
                        <a:pt x="124" y="116"/>
                      </a:lnTo>
                      <a:lnTo>
                        <a:pt x="124" y="116"/>
                      </a:lnTo>
                      <a:lnTo>
                        <a:pt x="124" y="116"/>
                      </a:lnTo>
                      <a:lnTo>
                        <a:pt x="124" y="116"/>
                      </a:lnTo>
                      <a:lnTo>
                        <a:pt x="124" y="116"/>
                      </a:lnTo>
                      <a:lnTo>
                        <a:pt x="124" y="116"/>
                      </a:lnTo>
                      <a:lnTo>
                        <a:pt x="124" y="116"/>
                      </a:lnTo>
                      <a:lnTo>
                        <a:pt x="124" y="117"/>
                      </a:lnTo>
                      <a:lnTo>
                        <a:pt x="124" y="117"/>
                      </a:lnTo>
                      <a:cubicBezTo>
                        <a:pt x="124" y="117"/>
                        <a:pt x="124" y="117"/>
                        <a:pt x="124" y="117"/>
                      </a:cubicBezTo>
                      <a:lnTo>
                        <a:pt x="124" y="117"/>
                      </a:lnTo>
                      <a:lnTo>
                        <a:pt x="124" y="117"/>
                      </a:lnTo>
                      <a:lnTo>
                        <a:pt x="124" y="117"/>
                      </a:lnTo>
                      <a:lnTo>
                        <a:pt x="124" y="117"/>
                      </a:lnTo>
                      <a:lnTo>
                        <a:pt x="124" y="117"/>
                      </a:lnTo>
                      <a:lnTo>
                        <a:pt x="124" y="117"/>
                      </a:lnTo>
                      <a:lnTo>
                        <a:pt x="124" y="117"/>
                      </a:lnTo>
                      <a:lnTo>
                        <a:pt x="124" y="117"/>
                      </a:lnTo>
                      <a:lnTo>
                        <a:pt x="124" y="117"/>
                      </a:lnTo>
                      <a:lnTo>
                        <a:pt x="124" y="117"/>
                      </a:lnTo>
                      <a:lnTo>
                        <a:pt x="124" y="117"/>
                      </a:lnTo>
                      <a:lnTo>
                        <a:pt x="124" y="117"/>
                      </a:lnTo>
                      <a:lnTo>
                        <a:pt x="124" y="118"/>
                      </a:lnTo>
                      <a:lnTo>
                        <a:pt x="123" y="118"/>
                      </a:lnTo>
                      <a:lnTo>
                        <a:pt x="123" y="118"/>
                      </a:lnTo>
                      <a:lnTo>
                        <a:pt x="123" y="118"/>
                      </a:lnTo>
                      <a:lnTo>
                        <a:pt x="123" y="118"/>
                      </a:lnTo>
                      <a:lnTo>
                        <a:pt x="123" y="118"/>
                      </a:lnTo>
                      <a:lnTo>
                        <a:pt x="123" y="118"/>
                      </a:lnTo>
                      <a:lnTo>
                        <a:pt x="123" y="118"/>
                      </a:lnTo>
                      <a:lnTo>
                        <a:pt x="123" y="118"/>
                      </a:lnTo>
                      <a:lnTo>
                        <a:pt x="123" y="118"/>
                      </a:lnTo>
                      <a:lnTo>
                        <a:pt x="123" y="118"/>
                      </a:lnTo>
                      <a:lnTo>
                        <a:pt x="123" y="118"/>
                      </a:lnTo>
                      <a:cubicBezTo>
                        <a:pt x="123" y="118"/>
                        <a:pt x="123" y="119"/>
                        <a:pt x="123" y="119"/>
                      </a:cubicBezTo>
                      <a:lnTo>
                        <a:pt x="123" y="119"/>
                      </a:lnTo>
                      <a:lnTo>
                        <a:pt x="123" y="119"/>
                      </a:lnTo>
                      <a:lnTo>
                        <a:pt x="123" y="119"/>
                      </a:lnTo>
                      <a:lnTo>
                        <a:pt x="123" y="119"/>
                      </a:lnTo>
                      <a:lnTo>
                        <a:pt x="123" y="119"/>
                      </a:lnTo>
                      <a:lnTo>
                        <a:pt x="123" y="119"/>
                      </a:lnTo>
                      <a:lnTo>
                        <a:pt x="123" y="119"/>
                      </a:lnTo>
                      <a:lnTo>
                        <a:pt x="123" y="119"/>
                      </a:lnTo>
                      <a:lnTo>
                        <a:pt x="122" y="119"/>
                      </a:lnTo>
                      <a:lnTo>
                        <a:pt x="122" y="119"/>
                      </a:lnTo>
                      <a:cubicBezTo>
                        <a:pt x="122" y="119"/>
                        <a:pt x="122" y="120"/>
                        <a:pt x="121" y="120"/>
                      </a:cubicBezTo>
                      <a:cubicBezTo>
                        <a:pt x="117" y="126"/>
                        <a:pt x="111" y="131"/>
                        <a:pt x="105" y="134"/>
                      </a:cubicBezTo>
                      <a:lnTo>
                        <a:pt x="105" y="134"/>
                      </a:lnTo>
                      <a:lnTo>
                        <a:pt x="105" y="134"/>
                      </a:lnTo>
                      <a:lnTo>
                        <a:pt x="105" y="134"/>
                      </a:lnTo>
                      <a:lnTo>
                        <a:pt x="105" y="134"/>
                      </a:lnTo>
                      <a:lnTo>
                        <a:pt x="105" y="134"/>
                      </a:lnTo>
                      <a:lnTo>
                        <a:pt x="105" y="134"/>
                      </a:lnTo>
                      <a:lnTo>
                        <a:pt x="105" y="134"/>
                      </a:lnTo>
                      <a:lnTo>
                        <a:pt x="105" y="134"/>
                      </a:lnTo>
                      <a:lnTo>
                        <a:pt x="105" y="134"/>
                      </a:lnTo>
                      <a:lnTo>
                        <a:pt x="105" y="134"/>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5" y="135"/>
                      </a:lnTo>
                      <a:lnTo>
                        <a:pt x="104" y="135"/>
                      </a:lnTo>
                      <a:lnTo>
                        <a:pt x="104" y="135"/>
                      </a:lnTo>
                      <a:lnTo>
                        <a:pt x="104" y="135"/>
                      </a:lnTo>
                      <a:lnTo>
                        <a:pt x="104" y="135"/>
                      </a:lnTo>
                      <a:lnTo>
                        <a:pt x="104" y="135"/>
                      </a:lnTo>
                      <a:lnTo>
                        <a:pt x="104" y="135"/>
                      </a:lnTo>
                      <a:lnTo>
                        <a:pt x="104" y="135"/>
                      </a:lnTo>
                      <a:cubicBezTo>
                        <a:pt x="98" y="139"/>
                        <a:pt x="91" y="141"/>
                        <a:pt x="84" y="143"/>
                      </a:cubicBezTo>
                      <a:lnTo>
                        <a:pt x="84" y="143"/>
                      </a:lnTo>
                      <a:lnTo>
                        <a:pt x="84" y="143"/>
                      </a:lnTo>
                      <a:lnTo>
                        <a:pt x="84" y="143"/>
                      </a:lnTo>
                      <a:lnTo>
                        <a:pt x="84" y="143"/>
                      </a:lnTo>
                      <a:lnTo>
                        <a:pt x="84" y="143"/>
                      </a:lnTo>
                      <a:lnTo>
                        <a:pt x="84" y="143"/>
                      </a:lnTo>
                      <a:lnTo>
                        <a:pt x="84" y="143"/>
                      </a:lnTo>
                      <a:lnTo>
                        <a:pt x="84" y="143"/>
                      </a:lnTo>
                      <a:cubicBezTo>
                        <a:pt x="84" y="143"/>
                        <a:pt x="84" y="143"/>
                        <a:pt x="84" y="143"/>
                      </a:cubicBezTo>
                      <a:lnTo>
                        <a:pt x="84" y="143"/>
                      </a:lnTo>
                      <a:lnTo>
                        <a:pt x="84" y="143"/>
                      </a:lnTo>
                      <a:lnTo>
                        <a:pt x="84" y="143"/>
                      </a:lnTo>
                      <a:lnTo>
                        <a:pt x="84" y="143"/>
                      </a:lnTo>
                      <a:lnTo>
                        <a:pt x="84" y="143"/>
                      </a:lnTo>
                      <a:lnTo>
                        <a:pt x="84" y="143"/>
                      </a:lnTo>
                      <a:lnTo>
                        <a:pt x="84" y="143"/>
                      </a:lnTo>
                      <a:lnTo>
                        <a:pt x="84" y="143"/>
                      </a:lnTo>
                      <a:lnTo>
                        <a:pt x="84" y="143"/>
                      </a:lnTo>
                      <a:cubicBezTo>
                        <a:pt x="84" y="143"/>
                        <a:pt x="84" y="143"/>
                        <a:pt x="84" y="143"/>
                      </a:cubicBezTo>
                      <a:lnTo>
                        <a:pt x="84" y="143"/>
                      </a:lnTo>
                      <a:lnTo>
                        <a:pt x="84" y="143"/>
                      </a:lnTo>
                      <a:lnTo>
                        <a:pt x="84" y="143"/>
                      </a:lnTo>
                      <a:lnTo>
                        <a:pt x="84" y="143"/>
                      </a:lnTo>
                      <a:lnTo>
                        <a:pt x="84" y="143"/>
                      </a:lnTo>
                      <a:lnTo>
                        <a:pt x="84" y="143"/>
                      </a:lnTo>
                      <a:lnTo>
                        <a:pt x="84" y="143"/>
                      </a:lnTo>
                      <a:lnTo>
                        <a:pt x="84" y="143"/>
                      </a:lnTo>
                      <a:lnTo>
                        <a:pt x="84" y="143"/>
                      </a:lnTo>
                      <a:lnTo>
                        <a:pt x="84" y="143"/>
                      </a:lnTo>
                      <a:lnTo>
                        <a:pt x="84" y="143"/>
                      </a:lnTo>
                      <a:lnTo>
                        <a:pt x="84" y="143"/>
                      </a:lnTo>
                      <a:cubicBezTo>
                        <a:pt x="79" y="144"/>
                        <a:pt x="75" y="144"/>
                        <a:pt x="70" y="1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206">
                  <a:extLst>
                    <a:ext uri="{FF2B5EF4-FFF2-40B4-BE49-F238E27FC236}">
                      <a16:creationId xmlns:a16="http://schemas.microsoft.com/office/drawing/2014/main" id="{13D1EDA9-3B5F-41B3-B961-93CA232B731B}"/>
                    </a:ext>
                  </a:extLst>
                </p:cNvPr>
                <p:cNvSpPr>
                  <a:spLocks/>
                </p:cNvSpPr>
                <p:nvPr/>
              </p:nvSpPr>
              <p:spPr bwMode="auto">
                <a:xfrm>
                  <a:off x="5901099" y="4432807"/>
                  <a:ext cx="28764" cy="26967"/>
                </a:xfrm>
                <a:custGeom>
                  <a:avLst/>
                  <a:gdLst>
                    <a:gd name="T0" fmla="*/ 184 w 259"/>
                    <a:gd name="T1" fmla="*/ 232 h 232"/>
                    <a:gd name="T2" fmla="*/ 141 w 259"/>
                    <a:gd name="T3" fmla="*/ 217 h 232"/>
                    <a:gd name="T4" fmla="*/ 32 w 259"/>
                    <a:gd name="T5" fmla="*/ 126 h 232"/>
                    <a:gd name="T6" fmla="*/ 23 w 259"/>
                    <a:gd name="T7" fmla="*/ 32 h 232"/>
                    <a:gd name="T8" fmla="*/ 117 w 259"/>
                    <a:gd name="T9" fmla="*/ 23 h 232"/>
                    <a:gd name="T10" fmla="*/ 227 w 259"/>
                    <a:gd name="T11" fmla="*/ 114 h 232"/>
                    <a:gd name="T12" fmla="*/ 235 w 259"/>
                    <a:gd name="T13" fmla="*/ 208 h 232"/>
                    <a:gd name="T14" fmla="*/ 184 w 259"/>
                    <a:gd name="T15" fmla="*/ 232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232">
                      <a:moveTo>
                        <a:pt x="184" y="232"/>
                      </a:moveTo>
                      <a:cubicBezTo>
                        <a:pt x="169" y="232"/>
                        <a:pt x="154" y="227"/>
                        <a:pt x="141" y="217"/>
                      </a:cubicBezTo>
                      <a:cubicBezTo>
                        <a:pt x="98" y="180"/>
                        <a:pt x="60" y="149"/>
                        <a:pt x="32" y="126"/>
                      </a:cubicBezTo>
                      <a:cubicBezTo>
                        <a:pt x="4" y="103"/>
                        <a:pt x="0" y="61"/>
                        <a:pt x="23" y="32"/>
                      </a:cubicBezTo>
                      <a:cubicBezTo>
                        <a:pt x="46" y="4"/>
                        <a:pt x="88" y="0"/>
                        <a:pt x="117" y="23"/>
                      </a:cubicBezTo>
                      <a:cubicBezTo>
                        <a:pt x="145" y="46"/>
                        <a:pt x="183" y="77"/>
                        <a:pt x="227" y="114"/>
                      </a:cubicBezTo>
                      <a:cubicBezTo>
                        <a:pt x="255" y="138"/>
                        <a:pt x="259" y="180"/>
                        <a:pt x="235" y="208"/>
                      </a:cubicBezTo>
                      <a:cubicBezTo>
                        <a:pt x="222" y="224"/>
                        <a:pt x="203" y="232"/>
                        <a:pt x="184" y="2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207">
                  <a:extLst>
                    <a:ext uri="{FF2B5EF4-FFF2-40B4-BE49-F238E27FC236}">
                      <a16:creationId xmlns:a16="http://schemas.microsoft.com/office/drawing/2014/main" id="{685C87AC-D32D-4B11-9E05-38929FF89416}"/>
                    </a:ext>
                  </a:extLst>
                </p:cNvPr>
                <p:cNvSpPr>
                  <a:spLocks/>
                </p:cNvSpPr>
                <p:nvPr/>
              </p:nvSpPr>
              <p:spPr bwMode="auto">
                <a:xfrm>
                  <a:off x="5971213" y="4409437"/>
                  <a:ext cx="26967" cy="25169"/>
                </a:xfrm>
                <a:custGeom>
                  <a:avLst/>
                  <a:gdLst>
                    <a:gd name="T0" fmla="*/ 76 w 240"/>
                    <a:gd name="T1" fmla="*/ 219 h 219"/>
                    <a:gd name="T2" fmla="*/ 46 w 240"/>
                    <a:gd name="T3" fmla="*/ 212 h 219"/>
                    <a:gd name="T4" fmla="*/ 16 w 240"/>
                    <a:gd name="T5" fmla="*/ 123 h 219"/>
                    <a:gd name="T6" fmla="*/ 124 w 240"/>
                    <a:gd name="T7" fmla="*/ 23 h 219"/>
                    <a:gd name="T8" fmla="*/ 218 w 240"/>
                    <a:gd name="T9" fmla="*/ 35 h 219"/>
                    <a:gd name="T10" fmla="*/ 206 w 240"/>
                    <a:gd name="T11" fmla="*/ 128 h 219"/>
                    <a:gd name="T12" fmla="*/ 130 w 240"/>
                    <a:gd name="T13" fmla="*/ 192 h 219"/>
                    <a:gd name="T14" fmla="*/ 76 w 240"/>
                    <a:gd name="T15" fmla="*/ 219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19">
                      <a:moveTo>
                        <a:pt x="76" y="219"/>
                      </a:moveTo>
                      <a:cubicBezTo>
                        <a:pt x="66" y="219"/>
                        <a:pt x="56" y="217"/>
                        <a:pt x="46" y="212"/>
                      </a:cubicBezTo>
                      <a:cubicBezTo>
                        <a:pt x="13" y="196"/>
                        <a:pt x="0" y="156"/>
                        <a:pt x="16" y="123"/>
                      </a:cubicBezTo>
                      <a:cubicBezTo>
                        <a:pt x="21" y="112"/>
                        <a:pt x="30" y="95"/>
                        <a:pt x="124" y="23"/>
                      </a:cubicBezTo>
                      <a:cubicBezTo>
                        <a:pt x="153" y="0"/>
                        <a:pt x="195" y="6"/>
                        <a:pt x="218" y="35"/>
                      </a:cubicBezTo>
                      <a:cubicBezTo>
                        <a:pt x="240" y="64"/>
                        <a:pt x="235" y="106"/>
                        <a:pt x="206" y="128"/>
                      </a:cubicBezTo>
                      <a:cubicBezTo>
                        <a:pt x="151" y="170"/>
                        <a:pt x="134" y="188"/>
                        <a:pt x="130" y="192"/>
                      </a:cubicBezTo>
                      <a:cubicBezTo>
                        <a:pt x="117" y="209"/>
                        <a:pt x="97" y="219"/>
                        <a:pt x="76"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208">
                  <a:extLst>
                    <a:ext uri="{FF2B5EF4-FFF2-40B4-BE49-F238E27FC236}">
                      <a16:creationId xmlns:a16="http://schemas.microsoft.com/office/drawing/2014/main" id="{EFE5F053-20CA-445E-BC89-8AF4CFE39944}"/>
                    </a:ext>
                  </a:extLst>
                </p:cNvPr>
                <p:cNvSpPr>
                  <a:spLocks/>
                </p:cNvSpPr>
                <p:nvPr/>
              </p:nvSpPr>
              <p:spPr bwMode="auto">
                <a:xfrm>
                  <a:off x="6008965" y="4386065"/>
                  <a:ext cx="26967" cy="19776"/>
                </a:xfrm>
                <a:custGeom>
                  <a:avLst/>
                  <a:gdLst>
                    <a:gd name="T0" fmla="*/ 76 w 235"/>
                    <a:gd name="T1" fmla="*/ 176 h 176"/>
                    <a:gd name="T2" fmla="*/ 23 w 235"/>
                    <a:gd name="T3" fmla="*/ 149 h 176"/>
                    <a:gd name="T4" fmla="*/ 35 w 235"/>
                    <a:gd name="T5" fmla="*/ 56 h 176"/>
                    <a:gd name="T6" fmla="*/ 107 w 235"/>
                    <a:gd name="T7" fmla="*/ 0 h 176"/>
                    <a:gd name="T8" fmla="*/ 93 w 235"/>
                    <a:gd name="T9" fmla="*/ 77 h 176"/>
                    <a:gd name="T10" fmla="*/ 153 w 235"/>
                    <a:gd name="T11" fmla="*/ 48 h 176"/>
                    <a:gd name="T12" fmla="*/ 214 w 235"/>
                    <a:gd name="T13" fmla="*/ 21 h 176"/>
                    <a:gd name="T14" fmla="*/ 185 w 235"/>
                    <a:gd name="T15" fmla="*/ 109 h 176"/>
                    <a:gd name="T16" fmla="*/ 116 w 235"/>
                    <a:gd name="T17" fmla="*/ 162 h 176"/>
                    <a:gd name="T18" fmla="*/ 76 w 235"/>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76">
                      <a:moveTo>
                        <a:pt x="76" y="176"/>
                      </a:moveTo>
                      <a:cubicBezTo>
                        <a:pt x="56" y="176"/>
                        <a:pt x="36" y="167"/>
                        <a:pt x="23" y="149"/>
                      </a:cubicBezTo>
                      <a:cubicBezTo>
                        <a:pt x="0" y="120"/>
                        <a:pt x="6" y="78"/>
                        <a:pt x="35" y="56"/>
                      </a:cubicBezTo>
                      <a:cubicBezTo>
                        <a:pt x="96" y="10"/>
                        <a:pt x="106" y="1"/>
                        <a:pt x="107" y="0"/>
                      </a:cubicBezTo>
                      <a:cubicBezTo>
                        <a:pt x="89" y="16"/>
                        <a:pt x="79" y="47"/>
                        <a:pt x="93" y="77"/>
                      </a:cubicBezTo>
                      <a:lnTo>
                        <a:pt x="153" y="48"/>
                      </a:lnTo>
                      <a:lnTo>
                        <a:pt x="214" y="21"/>
                      </a:lnTo>
                      <a:cubicBezTo>
                        <a:pt x="235" y="68"/>
                        <a:pt x="197" y="99"/>
                        <a:pt x="185" y="109"/>
                      </a:cubicBezTo>
                      <a:cubicBezTo>
                        <a:pt x="175" y="117"/>
                        <a:pt x="155" y="132"/>
                        <a:pt x="116" y="162"/>
                      </a:cubicBezTo>
                      <a:cubicBezTo>
                        <a:pt x="104" y="171"/>
                        <a:pt x="90" y="176"/>
                        <a:pt x="76" y="17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209">
                  <a:extLst>
                    <a:ext uri="{FF2B5EF4-FFF2-40B4-BE49-F238E27FC236}">
                      <a16:creationId xmlns:a16="http://schemas.microsoft.com/office/drawing/2014/main" id="{D52D969D-03DA-4EA8-9960-F1AE3164E7D6}"/>
                    </a:ext>
                  </a:extLst>
                </p:cNvPr>
                <p:cNvSpPr>
                  <a:spLocks/>
                </p:cNvSpPr>
                <p:nvPr/>
              </p:nvSpPr>
              <p:spPr bwMode="auto">
                <a:xfrm>
                  <a:off x="5971213" y="4470561"/>
                  <a:ext cx="37754" cy="30563"/>
                </a:xfrm>
                <a:custGeom>
                  <a:avLst/>
                  <a:gdLst>
                    <a:gd name="T0" fmla="*/ 76 w 322"/>
                    <a:gd name="T1" fmla="*/ 268 h 268"/>
                    <a:gd name="T2" fmla="*/ 23 w 322"/>
                    <a:gd name="T3" fmla="*/ 241 h 268"/>
                    <a:gd name="T4" fmla="*/ 35 w 322"/>
                    <a:gd name="T5" fmla="*/ 148 h 268"/>
                    <a:gd name="T6" fmla="*/ 208 w 322"/>
                    <a:gd name="T7" fmla="*/ 21 h 268"/>
                    <a:gd name="T8" fmla="*/ 300 w 322"/>
                    <a:gd name="T9" fmla="*/ 37 h 268"/>
                    <a:gd name="T10" fmla="*/ 285 w 322"/>
                    <a:gd name="T11" fmla="*/ 130 h 268"/>
                    <a:gd name="T12" fmla="*/ 116 w 322"/>
                    <a:gd name="T13" fmla="*/ 254 h 268"/>
                    <a:gd name="T14" fmla="*/ 76 w 322"/>
                    <a:gd name="T15" fmla="*/ 268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268">
                      <a:moveTo>
                        <a:pt x="76" y="268"/>
                      </a:moveTo>
                      <a:cubicBezTo>
                        <a:pt x="56" y="268"/>
                        <a:pt x="36" y="259"/>
                        <a:pt x="23" y="241"/>
                      </a:cubicBezTo>
                      <a:cubicBezTo>
                        <a:pt x="0" y="212"/>
                        <a:pt x="6" y="170"/>
                        <a:pt x="35" y="148"/>
                      </a:cubicBezTo>
                      <a:cubicBezTo>
                        <a:pt x="36" y="147"/>
                        <a:pt x="108" y="93"/>
                        <a:pt x="208" y="21"/>
                      </a:cubicBezTo>
                      <a:cubicBezTo>
                        <a:pt x="237" y="0"/>
                        <a:pt x="279" y="7"/>
                        <a:pt x="300" y="37"/>
                      </a:cubicBezTo>
                      <a:cubicBezTo>
                        <a:pt x="322" y="67"/>
                        <a:pt x="315" y="108"/>
                        <a:pt x="285" y="130"/>
                      </a:cubicBezTo>
                      <a:cubicBezTo>
                        <a:pt x="187" y="200"/>
                        <a:pt x="117" y="254"/>
                        <a:pt x="116" y="254"/>
                      </a:cubicBezTo>
                      <a:cubicBezTo>
                        <a:pt x="104" y="263"/>
                        <a:pt x="90" y="268"/>
                        <a:pt x="76" y="2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210">
                  <a:extLst>
                    <a:ext uri="{FF2B5EF4-FFF2-40B4-BE49-F238E27FC236}">
                      <a16:creationId xmlns:a16="http://schemas.microsoft.com/office/drawing/2014/main" id="{4A18A0A3-7B04-46E6-AFF4-5881FC49171A}"/>
                    </a:ext>
                  </a:extLst>
                </p:cNvPr>
                <p:cNvSpPr>
                  <a:spLocks/>
                </p:cNvSpPr>
                <p:nvPr/>
              </p:nvSpPr>
              <p:spPr bwMode="auto">
                <a:xfrm>
                  <a:off x="6052111" y="4402246"/>
                  <a:ext cx="16180" cy="179776"/>
                </a:xfrm>
                <a:custGeom>
                  <a:avLst/>
                  <a:gdLst>
                    <a:gd name="T0" fmla="*/ 67 w 147"/>
                    <a:gd name="T1" fmla="*/ 1566 h 1566"/>
                    <a:gd name="T2" fmla="*/ 67 w 147"/>
                    <a:gd name="T3" fmla="*/ 1566 h 1566"/>
                    <a:gd name="T4" fmla="*/ 1 w 147"/>
                    <a:gd name="T5" fmla="*/ 1499 h 1566"/>
                    <a:gd name="T6" fmla="*/ 13 w 147"/>
                    <a:gd name="T7" fmla="*/ 66 h 1566"/>
                    <a:gd name="T8" fmla="*/ 80 w 147"/>
                    <a:gd name="T9" fmla="*/ 0 h 1566"/>
                    <a:gd name="T10" fmla="*/ 81 w 147"/>
                    <a:gd name="T11" fmla="*/ 0 h 1566"/>
                    <a:gd name="T12" fmla="*/ 147 w 147"/>
                    <a:gd name="T13" fmla="*/ 68 h 1566"/>
                    <a:gd name="T14" fmla="*/ 134 w 147"/>
                    <a:gd name="T15" fmla="*/ 1500 h 1566"/>
                    <a:gd name="T16" fmla="*/ 67 w 147"/>
                    <a:gd name="T17" fmla="*/ 1566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566">
                      <a:moveTo>
                        <a:pt x="67" y="1566"/>
                      </a:moveTo>
                      <a:lnTo>
                        <a:pt x="67" y="1566"/>
                      </a:lnTo>
                      <a:cubicBezTo>
                        <a:pt x="30" y="1566"/>
                        <a:pt x="0" y="1536"/>
                        <a:pt x="1" y="1499"/>
                      </a:cubicBezTo>
                      <a:lnTo>
                        <a:pt x="13" y="66"/>
                      </a:lnTo>
                      <a:cubicBezTo>
                        <a:pt x="14" y="30"/>
                        <a:pt x="44" y="0"/>
                        <a:pt x="80" y="0"/>
                      </a:cubicBezTo>
                      <a:lnTo>
                        <a:pt x="81" y="0"/>
                      </a:lnTo>
                      <a:cubicBezTo>
                        <a:pt x="117" y="1"/>
                        <a:pt x="147" y="31"/>
                        <a:pt x="147" y="68"/>
                      </a:cubicBezTo>
                      <a:lnTo>
                        <a:pt x="134" y="1500"/>
                      </a:lnTo>
                      <a:cubicBezTo>
                        <a:pt x="134" y="1537"/>
                        <a:pt x="104" y="1566"/>
                        <a:pt x="67" y="15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211">
                  <a:extLst>
                    <a:ext uri="{FF2B5EF4-FFF2-40B4-BE49-F238E27FC236}">
                      <a16:creationId xmlns:a16="http://schemas.microsoft.com/office/drawing/2014/main" id="{6F5EB1FF-B371-42CD-B645-1FF07299E052}"/>
                    </a:ext>
                  </a:extLst>
                </p:cNvPr>
                <p:cNvSpPr>
                  <a:spLocks/>
                </p:cNvSpPr>
                <p:nvPr/>
              </p:nvSpPr>
              <p:spPr bwMode="auto">
                <a:xfrm>
                  <a:off x="5999977" y="4402246"/>
                  <a:ext cx="68315" cy="147417"/>
                </a:xfrm>
                <a:custGeom>
                  <a:avLst/>
                  <a:gdLst>
                    <a:gd name="T0" fmla="*/ 443 w 587"/>
                    <a:gd name="T1" fmla="*/ 1293 h 1293"/>
                    <a:gd name="T2" fmla="*/ 7 w 587"/>
                    <a:gd name="T3" fmla="*/ 848 h 1293"/>
                    <a:gd name="T4" fmla="*/ 200 w 587"/>
                    <a:gd name="T5" fmla="*/ 347 h 1293"/>
                    <a:gd name="T6" fmla="*/ 465 w 587"/>
                    <a:gd name="T7" fmla="*/ 27 h 1293"/>
                    <a:gd name="T8" fmla="*/ 559 w 587"/>
                    <a:gd name="T9" fmla="*/ 25 h 1293"/>
                    <a:gd name="T10" fmla="*/ 561 w 587"/>
                    <a:gd name="T11" fmla="*/ 119 h 1293"/>
                    <a:gd name="T12" fmla="*/ 308 w 587"/>
                    <a:gd name="T13" fmla="*/ 425 h 1293"/>
                    <a:gd name="T14" fmla="*/ 140 w 587"/>
                    <a:gd name="T15" fmla="*/ 843 h 1293"/>
                    <a:gd name="T16" fmla="*/ 451 w 587"/>
                    <a:gd name="T17" fmla="*/ 1159 h 1293"/>
                    <a:gd name="T18" fmla="*/ 453 w 587"/>
                    <a:gd name="T19" fmla="*/ 1159 h 1293"/>
                    <a:gd name="T20" fmla="*/ 519 w 587"/>
                    <a:gd name="T21" fmla="*/ 1224 h 1293"/>
                    <a:gd name="T22" fmla="*/ 455 w 587"/>
                    <a:gd name="T23" fmla="*/ 1293 h 1293"/>
                    <a:gd name="T24" fmla="*/ 443 w 587"/>
                    <a:gd name="T25" fmla="*/ 1293 h 1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1293">
                      <a:moveTo>
                        <a:pt x="443" y="1293"/>
                      </a:moveTo>
                      <a:cubicBezTo>
                        <a:pt x="291" y="1293"/>
                        <a:pt x="20" y="1202"/>
                        <a:pt x="7" y="848"/>
                      </a:cubicBezTo>
                      <a:cubicBezTo>
                        <a:pt x="0" y="644"/>
                        <a:pt x="103" y="483"/>
                        <a:pt x="200" y="347"/>
                      </a:cubicBezTo>
                      <a:cubicBezTo>
                        <a:pt x="323" y="177"/>
                        <a:pt x="459" y="33"/>
                        <a:pt x="465" y="27"/>
                      </a:cubicBezTo>
                      <a:cubicBezTo>
                        <a:pt x="490" y="1"/>
                        <a:pt x="533" y="0"/>
                        <a:pt x="559" y="25"/>
                      </a:cubicBezTo>
                      <a:cubicBezTo>
                        <a:pt x="586" y="51"/>
                        <a:pt x="587" y="93"/>
                        <a:pt x="561" y="119"/>
                      </a:cubicBezTo>
                      <a:cubicBezTo>
                        <a:pt x="560" y="121"/>
                        <a:pt x="425" y="262"/>
                        <a:pt x="308" y="425"/>
                      </a:cubicBezTo>
                      <a:cubicBezTo>
                        <a:pt x="224" y="542"/>
                        <a:pt x="135" y="681"/>
                        <a:pt x="140" y="843"/>
                      </a:cubicBezTo>
                      <a:cubicBezTo>
                        <a:pt x="151" y="1157"/>
                        <a:pt x="421" y="1160"/>
                        <a:pt x="451" y="1159"/>
                      </a:cubicBezTo>
                      <a:lnTo>
                        <a:pt x="453" y="1159"/>
                      </a:lnTo>
                      <a:cubicBezTo>
                        <a:pt x="489" y="1159"/>
                        <a:pt x="518" y="1188"/>
                        <a:pt x="519" y="1224"/>
                      </a:cubicBezTo>
                      <a:cubicBezTo>
                        <a:pt x="520" y="1261"/>
                        <a:pt x="492" y="1292"/>
                        <a:pt x="455" y="1293"/>
                      </a:cubicBezTo>
                      <a:cubicBezTo>
                        <a:pt x="451" y="1293"/>
                        <a:pt x="447" y="1293"/>
                        <a:pt x="443" y="12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212">
                  <a:extLst>
                    <a:ext uri="{FF2B5EF4-FFF2-40B4-BE49-F238E27FC236}">
                      <a16:creationId xmlns:a16="http://schemas.microsoft.com/office/drawing/2014/main" id="{C4FDB6CA-AF5E-4328-922F-2CAC55A5BB36}"/>
                    </a:ext>
                  </a:extLst>
                </p:cNvPr>
                <p:cNvSpPr>
                  <a:spLocks/>
                </p:cNvSpPr>
                <p:nvPr/>
              </p:nvSpPr>
              <p:spPr bwMode="auto">
                <a:xfrm>
                  <a:off x="6053910" y="4402246"/>
                  <a:ext cx="64720" cy="149215"/>
                </a:xfrm>
                <a:custGeom>
                  <a:avLst/>
                  <a:gdLst>
                    <a:gd name="T0" fmla="*/ 111 w 564"/>
                    <a:gd name="T1" fmla="*/ 1296 h 1296"/>
                    <a:gd name="T2" fmla="*/ 84 w 564"/>
                    <a:gd name="T3" fmla="*/ 1296 h 1296"/>
                    <a:gd name="T4" fmla="*/ 22 w 564"/>
                    <a:gd name="T5" fmla="*/ 1224 h 1296"/>
                    <a:gd name="T6" fmla="*/ 93 w 564"/>
                    <a:gd name="T7" fmla="*/ 1163 h 1296"/>
                    <a:gd name="T8" fmla="*/ 416 w 564"/>
                    <a:gd name="T9" fmla="*/ 859 h 1296"/>
                    <a:gd name="T10" fmla="*/ 265 w 564"/>
                    <a:gd name="T11" fmla="*/ 434 h 1296"/>
                    <a:gd name="T12" fmla="*/ 24 w 564"/>
                    <a:gd name="T13" fmla="*/ 119 h 1296"/>
                    <a:gd name="T14" fmla="*/ 30 w 564"/>
                    <a:gd name="T15" fmla="*/ 25 h 1296"/>
                    <a:gd name="T16" fmla="*/ 124 w 564"/>
                    <a:gd name="T17" fmla="*/ 31 h 1296"/>
                    <a:gd name="T18" fmla="*/ 376 w 564"/>
                    <a:gd name="T19" fmla="*/ 361 h 1296"/>
                    <a:gd name="T20" fmla="*/ 549 w 564"/>
                    <a:gd name="T21" fmla="*/ 869 h 1296"/>
                    <a:gd name="T22" fmla="*/ 111 w 564"/>
                    <a:gd name="T23" fmla="*/ 1296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1296">
                      <a:moveTo>
                        <a:pt x="111" y="1296"/>
                      </a:moveTo>
                      <a:cubicBezTo>
                        <a:pt x="102" y="1296"/>
                        <a:pt x="92" y="1296"/>
                        <a:pt x="84" y="1296"/>
                      </a:cubicBezTo>
                      <a:cubicBezTo>
                        <a:pt x="47" y="1293"/>
                        <a:pt x="19" y="1261"/>
                        <a:pt x="22" y="1224"/>
                      </a:cubicBezTo>
                      <a:cubicBezTo>
                        <a:pt x="25" y="1187"/>
                        <a:pt x="56" y="1160"/>
                        <a:pt x="93" y="1163"/>
                      </a:cubicBezTo>
                      <a:cubicBezTo>
                        <a:pt x="124" y="1164"/>
                        <a:pt x="393" y="1172"/>
                        <a:pt x="416" y="859"/>
                      </a:cubicBezTo>
                      <a:cubicBezTo>
                        <a:pt x="427" y="713"/>
                        <a:pt x="366" y="588"/>
                        <a:pt x="265" y="434"/>
                      </a:cubicBezTo>
                      <a:cubicBezTo>
                        <a:pt x="154" y="267"/>
                        <a:pt x="26" y="120"/>
                        <a:pt x="24" y="119"/>
                      </a:cubicBezTo>
                      <a:cubicBezTo>
                        <a:pt x="0" y="91"/>
                        <a:pt x="2" y="49"/>
                        <a:pt x="30" y="25"/>
                      </a:cubicBezTo>
                      <a:cubicBezTo>
                        <a:pt x="58" y="0"/>
                        <a:pt x="100" y="3"/>
                        <a:pt x="124" y="31"/>
                      </a:cubicBezTo>
                      <a:cubicBezTo>
                        <a:pt x="130" y="37"/>
                        <a:pt x="260" y="186"/>
                        <a:pt x="376" y="361"/>
                      </a:cubicBezTo>
                      <a:cubicBezTo>
                        <a:pt x="468" y="500"/>
                        <a:pt x="564" y="666"/>
                        <a:pt x="549" y="869"/>
                      </a:cubicBezTo>
                      <a:cubicBezTo>
                        <a:pt x="523" y="1210"/>
                        <a:pt x="266" y="1296"/>
                        <a:pt x="111" y="12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213">
                  <a:extLst>
                    <a:ext uri="{FF2B5EF4-FFF2-40B4-BE49-F238E27FC236}">
                      <a16:creationId xmlns:a16="http://schemas.microsoft.com/office/drawing/2014/main" id="{DFD29315-4536-4BD8-ACA1-71AC3EC455D8}"/>
                    </a:ext>
                  </a:extLst>
                </p:cNvPr>
                <p:cNvSpPr>
                  <a:spLocks/>
                </p:cNvSpPr>
                <p:nvPr/>
              </p:nvSpPr>
              <p:spPr bwMode="auto">
                <a:xfrm>
                  <a:off x="6017955" y="4441796"/>
                  <a:ext cx="50337" cy="43146"/>
                </a:xfrm>
                <a:custGeom>
                  <a:avLst/>
                  <a:gdLst>
                    <a:gd name="T0" fmla="*/ 358 w 433"/>
                    <a:gd name="T1" fmla="*/ 376 h 376"/>
                    <a:gd name="T2" fmla="*/ 316 w 433"/>
                    <a:gd name="T3" fmla="*/ 361 h 376"/>
                    <a:gd name="T4" fmla="*/ 32 w 433"/>
                    <a:gd name="T5" fmla="*/ 127 h 376"/>
                    <a:gd name="T6" fmla="*/ 23 w 433"/>
                    <a:gd name="T7" fmla="*/ 33 h 376"/>
                    <a:gd name="T8" fmla="*/ 117 w 433"/>
                    <a:gd name="T9" fmla="*/ 24 h 376"/>
                    <a:gd name="T10" fmla="*/ 401 w 433"/>
                    <a:gd name="T11" fmla="*/ 258 h 376"/>
                    <a:gd name="T12" fmla="*/ 410 w 433"/>
                    <a:gd name="T13" fmla="*/ 352 h 376"/>
                    <a:gd name="T14" fmla="*/ 358 w 433"/>
                    <a:gd name="T15" fmla="*/ 37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 h="376">
                      <a:moveTo>
                        <a:pt x="358" y="376"/>
                      </a:moveTo>
                      <a:cubicBezTo>
                        <a:pt x="343" y="376"/>
                        <a:pt x="328" y="371"/>
                        <a:pt x="316" y="361"/>
                      </a:cubicBezTo>
                      <a:lnTo>
                        <a:pt x="32" y="127"/>
                      </a:lnTo>
                      <a:cubicBezTo>
                        <a:pt x="4" y="103"/>
                        <a:pt x="0" y="61"/>
                        <a:pt x="23" y="33"/>
                      </a:cubicBezTo>
                      <a:cubicBezTo>
                        <a:pt x="47" y="4"/>
                        <a:pt x="88" y="0"/>
                        <a:pt x="117" y="24"/>
                      </a:cubicBezTo>
                      <a:lnTo>
                        <a:pt x="401" y="258"/>
                      </a:lnTo>
                      <a:cubicBezTo>
                        <a:pt x="429" y="282"/>
                        <a:pt x="433" y="324"/>
                        <a:pt x="410" y="352"/>
                      </a:cubicBezTo>
                      <a:cubicBezTo>
                        <a:pt x="396" y="368"/>
                        <a:pt x="377" y="376"/>
                        <a:pt x="358" y="37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214">
                  <a:extLst>
                    <a:ext uri="{FF2B5EF4-FFF2-40B4-BE49-F238E27FC236}">
                      <a16:creationId xmlns:a16="http://schemas.microsoft.com/office/drawing/2014/main" id="{899CF869-1888-4119-B30E-3DD217FC9EDB}"/>
                    </a:ext>
                  </a:extLst>
                </p:cNvPr>
                <p:cNvSpPr>
                  <a:spLocks/>
                </p:cNvSpPr>
                <p:nvPr/>
              </p:nvSpPr>
              <p:spPr bwMode="auto">
                <a:xfrm>
                  <a:off x="6001774" y="4474156"/>
                  <a:ext cx="64720" cy="53933"/>
                </a:xfrm>
                <a:custGeom>
                  <a:avLst/>
                  <a:gdLst>
                    <a:gd name="T0" fmla="*/ 477 w 552"/>
                    <a:gd name="T1" fmla="*/ 478 h 478"/>
                    <a:gd name="T2" fmla="*/ 434 w 552"/>
                    <a:gd name="T3" fmla="*/ 463 h 478"/>
                    <a:gd name="T4" fmla="*/ 32 w 552"/>
                    <a:gd name="T5" fmla="*/ 126 h 478"/>
                    <a:gd name="T6" fmla="*/ 23 w 552"/>
                    <a:gd name="T7" fmla="*/ 32 h 478"/>
                    <a:gd name="T8" fmla="*/ 117 w 552"/>
                    <a:gd name="T9" fmla="*/ 24 h 478"/>
                    <a:gd name="T10" fmla="*/ 520 w 552"/>
                    <a:gd name="T11" fmla="*/ 360 h 478"/>
                    <a:gd name="T12" fmla="*/ 528 w 552"/>
                    <a:gd name="T13" fmla="*/ 454 h 478"/>
                    <a:gd name="T14" fmla="*/ 477 w 552"/>
                    <a:gd name="T15" fmla="*/ 478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2" h="478">
                      <a:moveTo>
                        <a:pt x="477" y="478"/>
                      </a:moveTo>
                      <a:cubicBezTo>
                        <a:pt x="462" y="478"/>
                        <a:pt x="447" y="473"/>
                        <a:pt x="434" y="463"/>
                      </a:cubicBezTo>
                      <a:lnTo>
                        <a:pt x="32" y="126"/>
                      </a:lnTo>
                      <a:cubicBezTo>
                        <a:pt x="4" y="102"/>
                        <a:pt x="0" y="60"/>
                        <a:pt x="23" y="32"/>
                      </a:cubicBezTo>
                      <a:cubicBezTo>
                        <a:pt x="47" y="4"/>
                        <a:pt x="89" y="0"/>
                        <a:pt x="117" y="24"/>
                      </a:cubicBezTo>
                      <a:lnTo>
                        <a:pt x="520" y="360"/>
                      </a:lnTo>
                      <a:cubicBezTo>
                        <a:pt x="548" y="384"/>
                        <a:pt x="552" y="426"/>
                        <a:pt x="528" y="454"/>
                      </a:cubicBezTo>
                      <a:cubicBezTo>
                        <a:pt x="515" y="470"/>
                        <a:pt x="496" y="478"/>
                        <a:pt x="477" y="4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215">
                  <a:extLst>
                    <a:ext uri="{FF2B5EF4-FFF2-40B4-BE49-F238E27FC236}">
                      <a16:creationId xmlns:a16="http://schemas.microsoft.com/office/drawing/2014/main" id="{430BADD7-77A2-48BE-859C-B8FF9A606535}"/>
                    </a:ext>
                  </a:extLst>
                </p:cNvPr>
                <p:cNvSpPr>
                  <a:spLocks/>
                </p:cNvSpPr>
                <p:nvPr/>
              </p:nvSpPr>
              <p:spPr bwMode="auto">
                <a:xfrm>
                  <a:off x="6048516" y="4441796"/>
                  <a:ext cx="52136" cy="41349"/>
                </a:xfrm>
                <a:custGeom>
                  <a:avLst/>
                  <a:gdLst>
                    <a:gd name="T0" fmla="*/ 76 w 442"/>
                    <a:gd name="T1" fmla="*/ 369 h 369"/>
                    <a:gd name="T2" fmla="*/ 23 w 442"/>
                    <a:gd name="T3" fmla="*/ 343 h 369"/>
                    <a:gd name="T4" fmla="*/ 35 w 442"/>
                    <a:gd name="T5" fmla="*/ 250 h 369"/>
                    <a:gd name="T6" fmla="*/ 326 w 442"/>
                    <a:gd name="T7" fmla="*/ 23 h 369"/>
                    <a:gd name="T8" fmla="*/ 419 w 442"/>
                    <a:gd name="T9" fmla="*/ 34 h 369"/>
                    <a:gd name="T10" fmla="*/ 408 w 442"/>
                    <a:gd name="T11" fmla="*/ 128 h 369"/>
                    <a:gd name="T12" fmla="*/ 117 w 442"/>
                    <a:gd name="T13" fmla="*/ 355 h 369"/>
                    <a:gd name="T14" fmla="*/ 76 w 442"/>
                    <a:gd name="T15" fmla="*/ 369 h 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69">
                      <a:moveTo>
                        <a:pt x="76" y="369"/>
                      </a:moveTo>
                      <a:cubicBezTo>
                        <a:pt x="56" y="369"/>
                        <a:pt x="36" y="360"/>
                        <a:pt x="23" y="343"/>
                      </a:cubicBezTo>
                      <a:cubicBezTo>
                        <a:pt x="0" y="314"/>
                        <a:pt x="5" y="273"/>
                        <a:pt x="35" y="250"/>
                      </a:cubicBezTo>
                      <a:lnTo>
                        <a:pt x="326" y="23"/>
                      </a:lnTo>
                      <a:cubicBezTo>
                        <a:pt x="355" y="0"/>
                        <a:pt x="396" y="5"/>
                        <a:pt x="419" y="34"/>
                      </a:cubicBezTo>
                      <a:cubicBezTo>
                        <a:pt x="442" y="63"/>
                        <a:pt x="436" y="105"/>
                        <a:pt x="408" y="128"/>
                      </a:cubicBezTo>
                      <a:lnTo>
                        <a:pt x="117" y="355"/>
                      </a:lnTo>
                      <a:cubicBezTo>
                        <a:pt x="104" y="365"/>
                        <a:pt x="90" y="369"/>
                        <a:pt x="76" y="3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216">
                  <a:extLst>
                    <a:ext uri="{FF2B5EF4-FFF2-40B4-BE49-F238E27FC236}">
                      <a16:creationId xmlns:a16="http://schemas.microsoft.com/office/drawing/2014/main" id="{D5CF6777-41C2-4A9B-937B-57251ADCAB6D}"/>
                    </a:ext>
                  </a:extLst>
                </p:cNvPr>
                <p:cNvSpPr>
                  <a:spLocks/>
                </p:cNvSpPr>
                <p:nvPr/>
              </p:nvSpPr>
              <p:spPr bwMode="auto">
                <a:xfrm>
                  <a:off x="6050314" y="4475953"/>
                  <a:ext cx="64720" cy="53933"/>
                </a:xfrm>
                <a:custGeom>
                  <a:avLst/>
                  <a:gdLst>
                    <a:gd name="T0" fmla="*/ 75 w 571"/>
                    <a:gd name="T1" fmla="*/ 466 h 466"/>
                    <a:gd name="T2" fmla="*/ 22 w 571"/>
                    <a:gd name="T3" fmla="*/ 440 h 466"/>
                    <a:gd name="T4" fmla="*/ 34 w 571"/>
                    <a:gd name="T5" fmla="*/ 346 h 466"/>
                    <a:gd name="T6" fmla="*/ 455 w 571"/>
                    <a:gd name="T7" fmla="*/ 22 h 466"/>
                    <a:gd name="T8" fmla="*/ 548 w 571"/>
                    <a:gd name="T9" fmla="*/ 34 h 466"/>
                    <a:gd name="T10" fmla="*/ 536 w 571"/>
                    <a:gd name="T11" fmla="*/ 128 h 466"/>
                    <a:gd name="T12" fmla="*/ 116 w 571"/>
                    <a:gd name="T13" fmla="*/ 452 h 466"/>
                    <a:gd name="T14" fmla="*/ 75 w 571"/>
                    <a:gd name="T15" fmla="*/ 466 h 4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466">
                      <a:moveTo>
                        <a:pt x="75" y="466"/>
                      </a:moveTo>
                      <a:cubicBezTo>
                        <a:pt x="55" y="466"/>
                        <a:pt x="35" y="457"/>
                        <a:pt x="22" y="440"/>
                      </a:cubicBezTo>
                      <a:cubicBezTo>
                        <a:pt x="0" y="411"/>
                        <a:pt x="5" y="369"/>
                        <a:pt x="34" y="346"/>
                      </a:cubicBezTo>
                      <a:lnTo>
                        <a:pt x="455" y="22"/>
                      </a:lnTo>
                      <a:cubicBezTo>
                        <a:pt x="484" y="0"/>
                        <a:pt x="526" y="5"/>
                        <a:pt x="548" y="34"/>
                      </a:cubicBezTo>
                      <a:cubicBezTo>
                        <a:pt x="571" y="63"/>
                        <a:pt x="565" y="105"/>
                        <a:pt x="536" y="128"/>
                      </a:cubicBezTo>
                      <a:lnTo>
                        <a:pt x="116" y="452"/>
                      </a:lnTo>
                      <a:cubicBezTo>
                        <a:pt x="103" y="461"/>
                        <a:pt x="89" y="466"/>
                        <a:pt x="75" y="4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65D48453-0A85-498A-8015-E08E1E8A77A4}"/>
                </a:ext>
              </a:extLst>
            </p:cNvPr>
            <p:cNvGrpSpPr/>
            <p:nvPr/>
          </p:nvGrpSpPr>
          <p:grpSpPr>
            <a:xfrm>
              <a:off x="6625411" y="2654193"/>
              <a:ext cx="914400" cy="914400"/>
              <a:chOff x="6424987" y="1497967"/>
              <a:chExt cx="914400" cy="914400"/>
            </a:xfrm>
          </p:grpSpPr>
          <p:sp>
            <p:nvSpPr>
              <p:cNvPr id="44" name="Oval 43">
                <a:extLst>
                  <a:ext uri="{FF2B5EF4-FFF2-40B4-BE49-F238E27FC236}">
                    <a16:creationId xmlns:a16="http://schemas.microsoft.com/office/drawing/2014/main" id="{F23328C9-8ADE-4E69-A32C-56F98A6E6A04}"/>
                  </a:ext>
                </a:extLst>
              </p:cNvPr>
              <p:cNvSpPr/>
              <p:nvPr/>
            </p:nvSpPr>
            <p:spPr>
              <a:xfrm>
                <a:off x="6424987" y="1497967"/>
                <a:ext cx="914400" cy="914400"/>
              </a:xfrm>
              <a:prstGeom prst="ellipse">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904426B7-68F0-4AFA-B702-77BDD0594A8B}"/>
                  </a:ext>
                </a:extLst>
              </p:cNvPr>
              <p:cNvGrpSpPr/>
              <p:nvPr/>
            </p:nvGrpSpPr>
            <p:grpSpPr>
              <a:xfrm>
                <a:off x="6705652" y="1751667"/>
                <a:ext cx="353071" cy="407000"/>
                <a:chOff x="1265754" y="2602304"/>
                <a:chExt cx="353071" cy="407000"/>
              </a:xfrm>
              <a:solidFill>
                <a:schemeClr val="bg1"/>
              </a:solidFill>
            </p:grpSpPr>
            <p:sp>
              <p:nvSpPr>
                <p:cNvPr id="46" name="Oval 45">
                  <a:extLst>
                    <a:ext uri="{FF2B5EF4-FFF2-40B4-BE49-F238E27FC236}">
                      <a16:creationId xmlns:a16="http://schemas.microsoft.com/office/drawing/2014/main" id="{0BBCF7E2-7920-4F47-A6C2-70CE7D79F469}"/>
                    </a:ext>
                  </a:extLst>
                </p:cNvPr>
                <p:cNvSpPr/>
                <p:nvPr/>
              </p:nvSpPr>
              <p:spPr>
                <a:xfrm>
                  <a:off x="1434571" y="2602304"/>
                  <a:ext cx="184254"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2237A9A-42CC-4708-BE61-1FBC45CF4D6E}"/>
                    </a:ext>
                  </a:extLst>
                </p:cNvPr>
                <p:cNvSpPr/>
                <p:nvPr/>
              </p:nvSpPr>
              <p:spPr>
                <a:xfrm>
                  <a:off x="1265754" y="2798300"/>
                  <a:ext cx="109728" cy="1097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B36CF36-CA6A-405E-B760-636DA4EAC085}"/>
                    </a:ext>
                  </a:extLst>
                </p:cNvPr>
                <p:cNvSpPr/>
                <p:nvPr/>
              </p:nvSpPr>
              <p:spPr>
                <a:xfrm>
                  <a:off x="1481046" y="294529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BA103688-175B-4A86-9915-988EBE96B766}"/>
                </a:ext>
              </a:extLst>
            </p:cNvPr>
            <p:cNvGrpSpPr/>
            <p:nvPr/>
          </p:nvGrpSpPr>
          <p:grpSpPr>
            <a:xfrm>
              <a:off x="7911819" y="2678466"/>
              <a:ext cx="769137" cy="865854"/>
              <a:chOff x="7911819" y="1487841"/>
              <a:chExt cx="769137" cy="865854"/>
            </a:xfrm>
          </p:grpSpPr>
          <p:sp>
            <p:nvSpPr>
              <p:cNvPr id="34" name="Arrow" descr="{&quot;Key&quot;:&quot;POWER_USER_SHAPE_ICON&quot;,&quot;Value&quot;:&quot;POWER_USER_SHAPE_ICON_STYLE_1&quot;}">
                <a:extLst>
                  <a:ext uri="{FF2B5EF4-FFF2-40B4-BE49-F238E27FC236}">
                    <a16:creationId xmlns:a16="http://schemas.microsoft.com/office/drawing/2014/main" id="{FC881A3E-E912-4BCA-8B9A-38EE54284D66}"/>
                  </a:ext>
                </a:extLst>
              </p:cNvPr>
              <p:cNvSpPr>
                <a:spLocks noChangeAspect="1"/>
              </p:cNvSpPr>
              <p:nvPr>
                <p:custDataLst>
                  <p:tags r:id="rId6"/>
                </p:custDataLst>
              </p:nvPr>
            </p:nvSpPr>
            <p:spPr bwMode="auto">
              <a:xfrm rot="5400000">
                <a:off x="7863461" y="1536199"/>
                <a:ext cx="865854" cy="769137"/>
              </a:xfrm>
              <a:custGeom>
                <a:avLst/>
                <a:gdLst>
                  <a:gd name="T0" fmla="*/ 377 w 644"/>
                  <a:gd name="T1" fmla="*/ 37 h 676"/>
                  <a:gd name="T2" fmla="*/ 268 w 644"/>
                  <a:gd name="T3" fmla="*/ 37 h 676"/>
                  <a:gd name="T4" fmla="*/ 30 w 644"/>
                  <a:gd name="T5" fmla="*/ 340 h 676"/>
                  <a:gd name="T6" fmla="*/ 58 w 644"/>
                  <a:gd name="T7" fmla="*/ 409 h 676"/>
                  <a:gd name="T8" fmla="*/ 189 w 644"/>
                  <a:gd name="T9" fmla="*/ 409 h 676"/>
                  <a:gd name="T10" fmla="*/ 189 w 644"/>
                  <a:gd name="T11" fmla="*/ 609 h 676"/>
                  <a:gd name="T12" fmla="*/ 256 w 644"/>
                  <a:gd name="T13" fmla="*/ 676 h 676"/>
                  <a:gd name="T14" fmla="*/ 389 w 644"/>
                  <a:gd name="T15" fmla="*/ 676 h 676"/>
                  <a:gd name="T16" fmla="*/ 456 w 644"/>
                  <a:gd name="T17" fmla="*/ 609 h 676"/>
                  <a:gd name="T18" fmla="*/ 456 w 644"/>
                  <a:gd name="T19" fmla="*/ 409 h 676"/>
                  <a:gd name="T20" fmla="*/ 586 w 644"/>
                  <a:gd name="T21" fmla="*/ 409 h 676"/>
                  <a:gd name="T22" fmla="*/ 614 w 644"/>
                  <a:gd name="T23" fmla="*/ 340 h 676"/>
                  <a:gd name="T24" fmla="*/ 377 w 644"/>
                  <a:gd name="T25" fmla="*/ 3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4" h="676">
                    <a:moveTo>
                      <a:pt x="377" y="37"/>
                    </a:moveTo>
                    <a:cubicBezTo>
                      <a:pt x="347" y="0"/>
                      <a:pt x="298" y="0"/>
                      <a:pt x="268" y="37"/>
                    </a:cubicBezTo>
                    <a:lnTo>
                      <a:pt x="30" y="340"/>
                    </a:lnTo>
                    <a:cubicBezTo>
                      <a:pt x="0" y="378"/>
                      <a:pt x="13" y="409"/>
                      <a:pt x="58" y="409"/>
                    </a:cubicBezTo>
                    <a:lnTo>
                      <a:pt x="189" y="409"/>
                    </a:lnTo>
                    <a:lnTo>
                      <a:pt x="189" y="609"/>
                    </a:lnTo>
                    <a:cubicBezTo>
                      <a:pt x="189" y="646"/>
                      <a:pt x="219" y="676"/>
                      <a:pt x="256" y="676"/>
                    </a:cubicBezTo>
                    <a:lnTo>
                      <a:pt x="389" y="676"/>
                    </a:lnTo>
                    <a:cubicBezTo>
                      <a:pt x="426" y="676"/>
                      <a:pt x="456" y="646"/>
                      <a:pt x="456" y="609"/>
                    </a:cubicBezTo>
                    <a:lnTo>
                      <a:pt x="456" y="409"/>
                    </a:lnTo>
                    <a:lnTo>
                      <a:pt x="586" y="409"/>
                    </a:lnTo>
                    <a:cubicBezTo>
                      <a:pt x="632" y="409"/>
                      <a:pt x="644" y="378"/>
                      <a:pt x="614" y="340"/>
                    </a:cubicBezTo>
                    <a:lnTo>
                      <a:pt x="377" y="37"/>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5" name="Lighter" descr="{&quot;Key&quot;:&quot;POWER_USER_SHAPE_ICON&quot;,&quot;Value&quot;:&quot;POWER_USER_SHAPE_ICON_STYLE_1&quot;}">
                <a:extLst>
                  <a:ext uri="{FF2B5EF4-FFF2-40B4-BE49-F238E27FC236}">
                    <a16:creationId xmlns:a16="http://schemas.microsoft.com/office/drawing/2014/main" id="{1CFDC025-C249-4D08-99C2-950A2E081E2B}"/>
                  </a:ext>
                </a:extLst>
              </p:cNvPr>
              <p:cNvGrpSpPr>
                <a:grpSpLocks noChangeAspect="1"/>
              </p:cNvGrpSpPr>
              <p:nvPr/>
            </p:nvGrpSpPr>
            <p:grpSpPr>
              <a:xfrm>
                <a:off x="8131624" y="1764557"/>
                <a:ext cx="329528" cy="274320"/>
                <a:chOff x="4353204" y="4962160"/>
                <a:chExt cx="537160" cy="447165"/>
              </a:xfrm>
              <a:solidFill>
                <a:schemeClr val="bg1"/>
              </a:solidFill>
            </p:grpSpPr>
            <p:sp>
              <p:nvSpPr>
                <p:cNvPr id="36" name="Freeform 1743">
                  <a:extLst>
                    <a:ext uri="{FF2B5EF4-FFF2-40B4-BE49-F238E27FC236}">
                      <a16:creationId xmlns:a16="http://schemas.microsoft.com/office/drawing/2014/main" id="{D870E066-3788-4EB9-987A-D586369BD3E5}"/>
                    </a:ext>
                  </a:extLst>
                </p:cNvPr>
                <p:cNvSpPr>
                  <a:spLocks noEditPoints="1"/>
                </p:cNvSpPr>
                <p:nvPr/>
              </p:nvSpPr>
              <p:spPr bwMode="auto">
                <a:xfrm>
                  <a:off x="4578192" y="5175899"/>
                  <a:ext cx="67496" cy="67496"/>
                </a:xfrm>
                <a:custGeom>
                  <a:avLst/>
                  <a:gdLst>
                    <a:gd name="T0" fmla="*/ 519 w 1038"/>
                    <a:gd name="T1" fmla="*/ 200 h 1034"/>
                    <a:gd name="T2" fmla="*/ 292 w 1038"/>
                    <a:gd name="T3" fmla="*/ 294 h 1034"/>
                    <a:gd name="T4" fmla="*/ 202 w 1038"/>
                    <a:gd name="T5" fmla="*/ 521 h 1034"/>
                    <a:gd name="T6" fmla="*/ 297 w 1038"/>
                    <a:gd name="T7" fmla="*/ 743 h 1034"/>
                    <a:gd name="T8" fmla="*/ 519 w 1038"/>
                    <a:gd name="T9" fmla="*/ 834 h 1034"/>
                    <a:gd name="T10" fmla="*/ 746 w 1038"/>
                    <a:gd name="T11" fmla="*/ 738 h 1034"/>
                    <a:gd name="T12" fmla="*/ 836 w 1038"/>
                    <a:gd name="T13" fmla="*/ 513 h 1034"/>
                    <a:gd name="T14" fmla="*/ 741 w 1038"/>
                    <a:gd name="T15" fmla="*/ 289 h 1034"/>
                    <a:gd name="T16" fmla="*/ 519 w 1038"/>
                    <a:gd name="T17" fmla="*/ 200 h 1034"/>
                    <a:gd name="T18" fmla="*/ 519 w 1038"/>
                    <a:gd name="T19" fmla="*/ 1034 h 1034"/>
                    <a:gd name="T20" fmla="*/ 157 w 1038"/>
                    <a:gd name="T21" fmla="*/ 886 h 1034"/>
                    <a:gd name="T22" fmla="*/ 2 w 1038"/>
                    <a:gd name="T23" fmla="*/ 523 h 1034"/>
                    <a:gd name="T24" fmla="*/ 149 w 1038"/>
                    <a:gd name="T25" fmla="*/ 155 h 1034"/>
                    <a:gd name="T26" fmla="*/ 519 w 1038"/>
                    <a:gd name="T27" fmla="*/ 0 h 1034"/>
                    <a:gd name="T28" fmla="*/ 881 w 1038"/>
                    <a:gd name="T29" fmla="*/ 147 h 1034"/>
                    <a:gd name="T30" fmla="*/ 1036 w 1038"/>
                    <a:gd name="T31" fmla="*/ 511 h 1034"/>
                    <a:gd name="T32" fmla="*/ 889 w 1038"/>
                    <a:gd name="T33" fmla="*/ 878 h 1034"/>
                    <a:gd name="T34" fmla="*/ 519 w 1038"/>
                    <a:gd name="T35"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8" h="1034">
                      <a:moveTo>
                        <a:pt x="519" y="200"/>
                      </a:moveTo>
                      <a:cubicBezTo>
                        <a:pt x="433" y="200"/>
                        <a:pt x="352" y="233"/>
                        <a:pt x="292" y="294"/>
                      </a:cubicBezTo>
                      <a:cubicBezTo>
                        <a:pt x="233" y="356"/>
                        <a:pt x="201" y="436"/>
                        <a:pt x="202" y="521"/>
                      </a:cubicBezTo>
                      <a:cubicBezTo>
                        <a:pt x="203" y="604"/>
                        <a:pt x="237" y="684"/>
                        <a:pt x="297" y="743"/>
                      </a:cubicBezTo>
                      <a:cubicBezTo>
                        <a:pt x="357" y="801"/>
                        <a:pt x="436" y="834"/>
                        <a:pt x="519" y="834"/>
                      </a:cubicBezTo>
                      <a:cubicBezTo>
                        <a:pt x="605" y="834"/>
                        <a:pt x="686" y="799"/>
                        <a:pt x="746" y="738"/>
                      </a:cubicBezTo>
                      <a:cubicBezTo>
                        <a:pt x="805" y="678"/>
                        <a:pt x="837" y="598"/>
                        <a:pt x="836" y="513"/>
                      </a:cubicBezTo>
                      <a:cubicBezTo>
                        <a:pt x="835" y="428"/>
                        <a:pt x="801" y="349"/>
                        <a:pt x="741" y="289"/>
                      </a:cubicBezTo>
                      <a:cubicBezTo>
                        <a:pt x="681" y="231"/>
                        <a:pt x="602" y="200"/>
                        <a:pt x="519" y="200"/>
                      </a:cubicBezTo>
                      <a:close/>
                      <a:moveTo>
                        <a:pt x="519" y="1034"/>
                      </a:moveTo>
                      <a:cubicBezTo>
                        <a:pt x="383" y="1034"/>
                        <a:pt x="255" y="981"/>
                        <a:pt x="157" y="886"/>
                      </a:cubicBezTo>
                      <a:cubicBezTo>
                        <a:pt x="59" y="789"/>
                        <a:pt x="3" y="661"/>
                        <a:pt x="2" y="523"/>
                      </a:cubicBezTo>
                      <a:cubicBezTo>
                        <a:pt x="0" y="384"/>
                        <a:pt x="53" y="254"/>
                        <a:pt x="149" y="155"/>
                      </a:cubicBezTo>
                      <a:cubicBezTo>
                        <a:pt x="247" y="55"/>
                        <a:pt x="379" y="0"/>
                        <a:pt x="519" y="0"/>
                      </a:cubicBezTo>
                      <a:cubicBezTo>
                        <a:pt x="655" y="0"/>
                        <a:pt x="783" y="52"/>
                        <a:pt x="881" y="147"/>
                      </a:cubicBezTo>
                      <a:cubicBezTo>
                        <a:pt x="979" y="243"/>
                        <a:pt x="1035" y="373"/>
                        <a:pt x="1036" y="511"/>
                      </a:cubicBezTo>
                      <a:cubicBezTo>
                        <a:pt x="1038" y="649"/>
                        <a:pt x="985" y="779"/>
                        <a:pt x="889" y="878"/>
                      </a:cubicBezTo>
                      <a:cubicBezTo>
                        <a:pt x="791" y="979"/>
                        <a:pt x="659" y="1034"/>
                        <a:pt x="519" y="10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744">
                  <a:extLst>
                    <a:ext uri="{FF2B5EF4-FFF2-40B4-BE49-F238E27FC236}">
                      <a16:creationId xmlns:a16="http://schemas.microsoft.com/office/drawing/2014/main" id="{DBC5891D-0529-4B0A-86E2-E49FFDDAEE48}"/>
                    </a:ext>
                  </a:extLst>
                </p:cNvPr>
                <p:cNvSpPr>
                  <a:spLocks noEditPoints="1"/>
                </p:cNvSpPr>
                <p:nvPr/>
              </p:nvSpPr>
              <p:spPr bwMode="auto">
                <a:xfrm>
                  <a:off x="4398201" y="5209647"/>
                  <a:ext cx="146242" cy="123744"/>
                </a:xfrm>
                <a:custGeom>
                  <a:avLst/>
                  <a:gdLst>
                    <a:gd name="T0" fmla="*/ 1786 w 2268"/>
                    <a:gd name="T1" fmla="*/ 200 h 1924"/>
                    <a:gd name="T2" fmla="*/ 1355 w 2268"/>
                    <a:gd name="T3" fmla="*/ 547 h 1924"/>
                    <a:gd name="T4" fmla="*/ 1195 w 2268"/>
                    <a:gd name="T5" fmla="*/ 734 h 1924"/>
                    <a:gd name="T6" fmla="*/ 729 w 2268"/>
                    <a:gd name="T7" fmla="*/ 962 h 1924"/>
                    <a:gd name="T8" fmla="*/ 368 w 2268"/>
                    <a:gd name="T9" fmla="*/ 1127 h 1924"/>
                    <a:gd name="T10" fmla="*/ 216 w 2268"/>
                    <a:gd name="T11" fmla="*/ 1437 h 1924"/>
                    <a:gd name="T12" fmla="*/ 418 w 2268"/>
                    <a:gd name="T13" fmla="*/ 1692 h 1924"/>
                    <a:gd name="T14" fmla="*/ 553 w 2268"/>
                    <a:gd name="T15" fmla="*/ 1724 h 1924"/>
                    <a:gd name="T16" fmla="*/ 1257 w 2268"/>
                    <a:gd name="T17" fmla="*/ 1450 h 1924"/>
                    <a:gd name="T18" fmla="*/ 2009 w 2268"/>
                    <a:gd name="T19" fmla="*/ 719 h 1924"/>
                    <a:gd name="T20" fmla="*/ 2005 w 2268"/>
                    <a:gd name="T21" fmla="*/ 339 h 1924"/>
                    <a:gd name="T22" fmla="*/ 1833 w 2268"/>
                    <a:gd name="T23" fmla="*/ 205 h 1924"/>
                    <a:gd name="T24" fmla="*/ 1786 w 2268"/>
                    <a:gd name="T25" fmla="*/ 200 h 1924"/>
                    <a:gd name="T26" fmla="*/ 553 w 2268"/>
                    <a:gd name="T27" fmla="*/ 1924 h 1924"/>
                    <a:gd name="T28" fmla="*/ 553 w 2268"/>
                    <a:gd name="T29" fmla="*/ 1924 h 1924"/>
                    <a:gd name="T30" fmla="*/ 320 w 2268"/>
                    <a:gd name="T31" fmla="*/ 1867 h 1924"/>
                    <a:gd name="T32" fmla="*/ 17 w 2268"/>
                    <a:gd name="T33" fmla="*/ 1455 h 1924"/>
                    <a:gd name="T34" fmla="*/ 237 w 2268"/>
                    <a:gd name="T35" fmla="*/ 975 h 1924"/>
                    <a:gd name="T36" fmla="*/ 679 w 2268"/>
                    <a:gd name="T37" fmla="*/ 769 h 1924"/>
                    <a:gd name="T38" fmla="*/ 1059 w 2268"/>
                    <a:gd name="T39" fmla="*/ 587 h 1924"/>
                    <a:gd name="T40" fmla="*/ 1198 w 2268"/>
                    <a:gd name="T41" fmla="*/ 424 h 1924"/>
                    <a:gd name="T42" fmla="*/ 1786 w 2268"/>
                    <a:gd name="T43" fmla="*/ 0 h 1924"/>
                    <a:gd name="T44" fmla="*/ 1877 w 2268"/>
                    <a:gd name="T45" fmla="*/ 10 h 1924"/>
                    <a:gd name="T46" fmla="*/ 2183 w 2268"/>
                    <a:gd name="T47" fmla="*/ 247 h 1924"/>
                    <a:gd name="T48" fmla="*/ 2194 w 2268"/>
                    <a:gd name="T49" fmla="*/ 795 h 1924"/>
                    <a:gd name="T50" fmla="*/ 1358 w 2268"/>
                    <a:gd name="T51" fmla="*/ 1624 h 1924"/>
                    <a:gd name="T52" fmla="*/ 553 w 2268"/>
                    <a:gd name="T53" fmla="*/ 1924 h 1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68" h="1924">
                      <a:moveTo>
                        <a:pt x="1786" y="200"/>
                      </a:moveTo>
                      <a:cubicBezTo>
                        <a:pt x="1627" y="200"/>
                        <a:pt x="1476" y="392"/>
                        <a:pt x="1355" y="547"/>
                      </a:cubicBezTo>
                      <a:cubicBezTo>
                        <a:pt x="1299" y="619"/>
                        <a:pt x="1247" y="685"/>
                        <a:pt x="1195" y="734"/>
                      </a:cubicBezTo>
                      <a:cubicBezTo>
                        <a:pt x="1035" y="882"/>
                        <a:pt x="873" y="924"/>
                        <a:pt x="729" y="962"/>
                      </a:cubicBezTo>
                      <a:cubicBezTo>
                        <a:pt x="598" y="995"/>
                        <a:pt x="484" y="1025"/>
                        <a:pt x="368" y="1127"/>
                      </a:cubicBezTo>
                      <a:cubicBezTo>
                        <a:pt x="261" y="1219"/>
                        <a:pt x="206" y="1332"/>
                        <a:pt x="216" y="1437"/>
                      </a:cubicBezTo>
                      <a:cubicBezTo>
                        <a:pt x="226" y="1535"/>
                        <a:pt x="296" y="1624"/>
                        <a:pt x="418" y="1692"/>
                      </a:cubicBezTo>
                      <a:cubicBezTo>
                        <a:pt x="454" y="1712"/>
                        <a:pt x="499" y="1724"/>
                        <a:pt x="553" y="1724"/>
                      </a:cubicBezTo>
                      <a:cubicBezTo>
                        <a:pt x="793" y="1724"/>
                        <a:pt x="1130" y="1525"/>
                        <a:pt x="1257" y="1450"/>
                      </a:cubicBezTo>
                      <a:cubicBezTo>
                        <a:pt x="1541" y="1284"/>
                        <a:pt x="1888" y="1004"/>
                        <a:pt x="2009" y="719"/>
                      </a:cubicBezTo>
                      <a:cubicBezTo>
                        <a:pt x="2061" y="597"/>
                        <a:pt x="2059" y="444"/>
                        <a:pt x="2005" y="339"/>
                      </a:cubicBezTo>
                      <a:cubicBezTo>
                        <a:pt x="1968" y="267"/>
                        <a:pt x="1910" y="222"/>
                        <a:pt x="1833" y="205"/>
                      </a:cubicBezTo>
                      <a:cubicBezTo>
                        <a:pt x="1817" y="202"/>
                        <a:pt x="1801" y="200"/>
                        <a:pt x="1786" y="200"/>
                      </a:cubicBezTo>
                      <a:close/>
                      <a:moveTo>
                        <a:pt x="553" y="1924"/>
                      </a:moveTo>
                      <a:lnTo>
                        <a:pt x="553" y="1924"/>
                      </a:lnTo>
                      <a:cubicBezTo>
                        <a:pt x="464" y="1924"/>
                        <a:pt x="386" y="1904"/>
                        <a:pt x="320" y="1867"/>
                      </a:cubicBezTo>
                      <a:cubicBezTo>
                        <a:pt x="91" y="1737"/>
                        <a:pt x="29" y="1572"/>
                        <a:pt x="17" y="1455"/>
                      </a:cubicBezTo>
                      <a:cubicBezTo>
                        <a:pt x="0" y="1285"/>
                        <a:pt x="80" y="1110"/>
                        <a:pt x="237" y="975"/>
                      </a:cubicBezTo>
                      <a:cubicBezTo>
                        <a:pt x="389" y="844"/>
                        <a:pt x="543" y="804"/>
                        <a:pt x="679" y="769"/>
                      </a:cubicBezTo>
                      <a:cubicBezTo>
                        <a:pt x="817" y="732"/>
                        <a:pt x="936" y="700"/>
                        <a:pt x="1059" y="587"/>
                      </a:cubicBezTo>
                      <a:cubicBezTo>
                        <a:pt x="1099" y="550"/>
                        <a:pt x="1147" y="489"/>
                        <a:pt x="1198" y="424"/>
                      </a:cubicBezTo>
                      <a:cubicBezTo>
                        <a:pt x="1346" y="235"/>
                        <a:pt x="1530" y="0"/>
                        <a:pt x="1786" y="0"/>
                      </a:cubicBezTo>
                      <a:cubicBezTo>
                        <a:pt x="1816" y="0"/>
                        <a:pt x="1847" y="4"/>
                        <a:pt x="1877" y="10"/>
                      </a:cubicBezTo>
                      <a:cubicBezTo>
                        <a:pt x="2013" y="40"/>
                        <a:pt x="2119" y="122"/>
                        <a:pt x="2183" y="247"/>
                      </a:cubicBezTo>
                      <a:cubicBezTo>
                        <a:pt x="2264" y="405"/>
                        <a:pt x="2268" y="620"/>
                        <a:pt x="2194" y="795"/>
                      </a:cubicBezTo>
                      <a:cubicBezTo>
                        <a:pt x="2017" y="1212"/>
                        <a:pt x="1510" y="1535"/>
                        <a:pt x="1358" y="1624"/>
                      </a:cubicBezTo>
                      <a:cubicBezTo>
                        <a:pt x="1120" y="1764"/>
                        <a:pt x="813" y="1924"/>
                        <a:pt x="553" y="19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745">
                  <a:extLst>
                    <a:ext uri="{FF2B5EF4-FFF2-40B4-BE49-F238E27FC236}">
                      <a16:creationId xmlns:a16="http://schemas.microsoft.com/office/drawing/2014/main" id="{38D04D41-1E73-40C3-A7E6-6F6EB0C119FE}"/>
                    </a:ext>
                  </a:extLst>
                </p:cNvPr>
                <p:cNvSpPr>
                  <a:spLocks/>
                </p:cNvSpPr>
                <p:nvPr/>
              </p:nvSpPr>
              <p:spPr bwMode="auto">
                <a:xfrm>
                  <a:off x="4353204" y="5130901"/>
                  <a:ext cx="343107" cy="278424"/>
                </a:xfrm>
                <a:custGeom>
                  <a:avLst/>
                  <a:gdLst>
                    <a:gd name="T0" fmla="*/ 1834 w 5343"/>
                    <a:gd name="T1" fmla="*/ 4325 h 4325"/>
                    <a:gd name="T2" fmla="*/ 1440 w 5343"/>
                    <a:gd name="T3" fmla="*/ 4273 h 4325"/>
                    <a:gd name="T4" fmla="*/ 1368 w 5343"/>
                    <a:gd name="T5" fmla="*/ 4152 h 4325"/>
                    <a:gd name="T6" fmla="*/ 1489 w 5343"/>
                    <a:gd name="T7" fmla="*/ 4080 h 4325"/>
                    <a:gd name="T8" fmla="*/ 2159 w 5343"/>
                    <a:gd name="T9" fmla="*/ 4082 h 4325"/>
                    <a:gd name="T10" fmla="*/ 3020 w 5343"/>
                    <a:gd name="T11" fmla="*/ 3457 h 4325"/>
                    <a:gd name="T12" fmla="*/ 3110 w 5343"/>
                    <a:gd name="T13" fmla="*/ 3362 h 4325"/>
                    <a:gd name="T14" fmla="*/ 3396 w 5343"/>
                    <a:gd name="T15" fmla="*/ 3082 h 4325"/>
                    <a:gd name="T16" fmla="*/ 4751 w 5343"/>
                    <a:gd name="T17" fmla="*/ 1712 h 4325"/>
                    <a:gd name="T18" fmla="*/ 4781 w 5343"/>
                    <a:gd name="T19" fmla="*/ 1675 h 4325"/>
                    <a:gd name="T20" fmla="*/ 5063 w 5343"/>
                    <a:gd name="T21" fmla="*/ 1008 h 4325"/>
                    <a:gd name="T22" fmla="*/ 4598 w 5343"/>
                    <a:gd name="T23" fmla="*/ 436 h 4325"/>
                    <a:gd name="T24" fmla="*/ 2892 w 5343"/>
                    <a:gd name="T25" fmla="*/ 628 h 4325"/>
                    <a:gd name="T26" fmla="*/ 2716 w 5343"/>
                    <a:gd name="T27" fmla="*/ 685 h 4325"/>
                    <a:gd name="T28" fmla="*/ 294 w 5343"/>
                    <a:gd name="T29" fmla="*/ 2492 h 4325"/>
                    <a:gd name="T30" fmla="*/ 771 w 5343"/>
                    <a:gd name="T31" fmla="*/ 3750 h 4325"/>
                    <a:gd name="T32" fmla="*/ 795 w 5343"/>
                    <a:gd name="T33" fmla="*/ 3890 h 4325"/>
                    <a:gd name="T34" fmla="*/ 656 w 5343"/>
                    <a:gd name="T35" fmla="*/ 3913 h 4325"/>
                    <a:gd name="T36" fmla="*/ 118 w 5343"/>
                    <a:gd name="T37" fmla="*/ 3270 h 4325"/>
                    <a:gd name="T38" fmla="*/ 108 w 5343"/>
                    <a:gd name="T39" fmla="*/ 2420 h 4325"/>
                    <a:gd name="T40" fmla="*/ 2660 w 5343"/>
                    <a:gd name="T41" fmla="*/ 493 h 4325"/>
                    <a:gd name="T42" fmla="*/ 2829 w 5343"/>
                    <a:gd name="T43" fmla="*/ 438 h 4325"/>
                    <a:gd name="T44" fmla="*/ 4684 w 5343"/>
                    <a:gd name="T45" fmla="*/ 256 h 4325"/>
                    <a:gd name="T46" fmla="*/ 5257 w 5343"/>
                    <a:gd name="T47" fmla="*/ 958 h 4325"/>
                    <a:gd name="T48" fmla="*/ 4937 w 5343"/>
                    <a:gd name="T49" fmla="*/ 1800 h 4325"/>
                    <a:gd name="T50" fmla="*/ 4907 w 5343"/>
                    <a:gd name="T51" fmla="*/ 1837 h 4325"/>
                    <a:gd name="T52" fmla="*/ 3535 w 5343"/>
                    <a:gd name="T53" fmla="*/ 3225 h 4325"/>
                    <a:gd name="T54" fmla="*/ 3253 w 5343"/>
                    <a:gd name="T55" fmla="*/ 3502 h 4325"/>
                    <a:gd name="T56" fmla="*/ 3164 w 5343"/>
                    <a:gd name="T57" fmla="*/ 3593 h 4325"/>
                    <a:gd name="T58" fmla="*/ 2210 w 5343"/>
                    <a:gd name="T59" fmla="*/ 4275 h 4325"/>
                    <a:gd name="T60" fmla="*/ 1834 w 5343"/>
                    <a:gd name="T61" fmla="*/ 4325 h 4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43" h="4325">
                      <a:moveTo>
                        <a:pt x="1834" y="4325"/>
                      </a:moveTo>
                      <a:cubicBezTo>
                        <a:pt x="1704" y="4325"/>
                        <a:pt x="1574" y="4308"/>
                        <a:pt x="1440" y="4273"/>
                      </a:cubicBezTo>
                      <a:cubicBezTo>
                        <a:pt x="1386" y="4260"/>
                        <a:pt x="1354" y="4205"/>
                        <a:pt x="1368" y="4152"/>
                      </a:cubicBezTo>
                      <a:cubicBezTo>
                        <a:pt x="1382" y="4098"/>
                        <a:pt x="1436" y="4067"/>
                        <a:pt x="1489" y="4080"/>
                      </a:cubicBezTo>
                      <a:cubicBezTo>
                        <a:pt x="1724" y="4140"/>
                        <a:pt x="1937" y="4140"/>
                        <a:pt x="2159" y="4082"/>
                      </a:cubicBezTo>
                      <a:cubicBezTo>
                        <a:pt x="2512" y="3990"/>
                        <a:pt x="2794" y="3693"/>
                        <a:pt x="3020" y="3457"/>
                      </a:cubicBezTo>
                      <a:cubicBezTo>
                        <a:pt x="3051" y="3423"/>
                        <a:pt x="3081" y="3392"/>
                        <a:pt x="3110" y="3362"/>
                      </a:cubicBezTo>
                      <a:cubicBezTo>
                        <a:pt x="3145" y="3327"/>
                        <a:pt x="3250" y="3223"/>
                        <a:pt x="3396" y="3082"/>
                      </a:cubicBezTo>
                      <a:cubicBezTo>
                        <a:pt x="3813" y="2673"/>
                        <a:pt x="4590" y="1912"/>
                        <a:pt x="4751" y="1712"/>
                      </a:cubicBezTo>
                      <a:lnTo>
                        <a:pt x="4781" y="1675"/>
                      </a:lnTo>
                      <a:cubicBezTo>
                        <a:pt x="4942" y="1475"/>
                        <a:pt x="5125" y="1250"/>
                        <a:pt x="5063" y="1008"/>
                      </a:cubicBezTo>
                      <a:cubicBezTo>
                        <a:pt x="4995" y="741"/>
                        <a:pt x="4843" y="554"/>
                        <a:pt x="4598" y="436"/>
                      </a:cubicBezTo>
                      <a:cubicBezTo>
                        <a:pt x="4134" y="215"/>
                        <a:pt x="3296" y="494"/>
                        <a:pt x="2892" y="628"/>
                      </a:cubicBezTo>
                      <a:cubicBezTo>
                        <a:pt x="2822" y="651"/>
                        <a:pt x="2761" y="672"/>
                        <a:pt x="2716" y="685"/>
                      </a:cubicBezTo>
                      <a:cubicBezTo>
                        <a:pt x="2037" y="882"/>
                        <a:pt x="607" y="1675"/>
                        <a:pt x="294" y="2492"/>
                      </a:cubicBezTo>
                      <a:cubicBezTo>
                        <a:pt x="122" y="2943"/>
                        <a:pt x="300" y="3413"/>
                        <a:pt x="771" y="3750"/>
                      </a:cubicBezTo>
                      <a:cubicBezTo>
                        <a:pt x="817" y="3782"/>
                        <a:pt x="827" y="3845"/>
                        <a:pt x="795" y="3890"/>
                      </a:cubicBezTo>
                      <a:cubicBezTo>
                        <a:pt x="763" y="3935"/>
                        <a:pt x="701" y="3945"/>
                        <a:pt x="656" y="3913"/>
                      </a:cubicBezTo>
                      <a:cubicBezTo>
                        <a:pt x="405" y="3735"/>
                        <a:pt x="220" y="3512"/>
                        <a:pt x="118" y="3270"/>
                      </a:cubicBezTo>
                      <a:cubicBezTo>
                        <a:pt x="3" y="2997"/>
                        <a:pt x="0" y="2703"/>
                        <a:pt x="108" y="2420"/>
                      </a:cubicBezTo>
                      <a:cubicBezTo>
                        <a:pt x="472" y="1468"/>
                        <a:pt x="2060" y="667"/>
                        <a:pt x="2660" y="493"/>
                      </a:cubicBezTo>
                      <a:cubicBezTo>
                        <a:pt x="2701" y="481"/>
                        <a:pt x="2761" y="461"/>
                        <a:pt x="2829" y="438"/>
                      </a:cubicBezTo>
                      <a:cubicBezTo>
                        <a:pt x="3290" y="285"/>
                        <a:pt x="4148" y="0"/>
                        <a:pt x="4684" y="256"/>
                      </a:cubicBezTo>
                      <a:cubicBezTo>
                        <a:pt x="4986" y="401"/>
                        <a:pt x="5174" y="630"/>
                        <a:pt x="5257" y="958"/>
                      </a:cubicBezTo>
                      <a:cubicBezTo>
                        <a:pt x="5343" y="1298"/>
                        <a:pt x="5109" y="1588"/>
                        <a:pt x="4937" y="1800"/>
                      </a:cubicBezTo>
                      <a:lnTo>
                        <a:pt x="4907" y="1837"/>
                      </a:lnTo>
                      <a:cubicBezTo>
                        <a:pt x="4739" y="2047"/>
                        <a:pt x="3985" y="2783"/>
                        <a:pt x="3535" y="3225"/>
                      </a:cubicBezTo>
                      <a:cubicBezTo>
                        <a:pt x="3396" y="3360"/>
                        <a:pt x="3286" y="3468"/>
                        <a:pt x="3253" y="3502"/>
                      </a:cubicBezTo>
                      <a:cubicBezTo>
                        <a:pt x="3225" y="3532"/>
                        <a:pt x="3195" y="3562"/>
                        <a:pt x="3164" y="3593"/>
                      </a:cubicBezTo>
                      <a:cubicBezTo>
                        <a:pt x="2934" y="3837"/>
                        <a:pt x="2618" y="4168"/>
                        <a:pt x="2210" y="4275"/>
                      </a:cubicBezTo>
                      <a:cubicBezTo>
                        <a:pt x="2085" y="4308"/>
                        <a:pt x="1960" y="4325"/>
                        <a:pt x="1834" y="43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746">
                  <a:extLst>
                    <a:ext uri="{FF2B5EF4-FFF2-40B4-BE49-F238E27FC236}">
                      <a16:creationId xmlns:a16="http://schemas.microsoft.com/office/drawing/2014/main" id="{0335F1CA-63C5-49C6-9C6F-BE15956CD025}"/>
                    </a:ext>
                  </a:extLst>
                </p:cNvPr>
                <p:cNvSpPr>
                  <a:spLocks/>
                </p:cNvSpPr>
                <p:nvPr/>
              </p:nvSpPr>
              <p:spPr bwMode="auto">
                <a:xfrm>
                  <a:off x="4415075" y="5381202"/>
                  <a:ext cx="14063" cy="14063"/>
                </a:xfrm>
                <a:custGeom>
                  <a:avLst/>
                  <a:gdLst>
                    <a:gd name="T0" fmla="*/ 121 w 224"/>
                    <a:gd name="T1" fmla="*/ 227 h 227"/>
                    <a:gd name="T2" fmla="*/ 69 w 224"/>
                    <a:gd name="T3" fmla="*/ 213 h 227"/>
                    <a:gd name="T4" fmla="*/ 31 w 224"/>
                    <a:gd name="T5" fmla="*/ 183 h 227"/>
                    <a:gd name="T6" fmla="*/ 17 w 224"/>
                    <a:gd name="T7" fmla="*/ 80 h 227"/>
                    <a:gd name="T8" fmla="*/ 156 w 224"/>
                    <a:gd name="T9" fmla="*/ 33 h 227"/>
                    <a:gd name="T10" fmla="*/ 196 w 224"/>
                    <a:gd name="T11" fmla="*/ 63 h 227"/>
                    <a:gd name="T12" fmla="*/ 209 w 224"/>
                    <a:gd name="T13" fmla="*/ 168 h 227"/>
                    <a:gd name="T14" fmla="*/ 121 w 224"/>
                    <a:gd name="T15" fmla="*/ 227 h 2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4" h="227">
                      <a:moveTo>
                        <a:pt x="121" y="227"/>
                      </a:moveTo>
                      <a:cubicBezTo>
                        <a:pt x="105" y="227"/>
                        <a:pt x="88" y="222"/>
                        <a:pt x="69" y="213"/>
                      </a:cubicBezTo>
                      <a:cubicBezTo>
                        <a:pt x="53" y="207"/>
                        <a:pt x="40" y="197"/>
                        <a:pt x="31" y="183"/>
                      </a:cubicBezTo>
                      <a:cubicBezTo>
                        <a:pt x="0" y="147"/>
                        <a:pt x="7" y="103"/>
                        <a:pt x="17" y="80"/>
                      </a:cubicBezTo>
                      <a:cubicBezTo>
                        <a:pt x="32" y="50"/>
                        <a:pt x="78" y="0"/>
                        <a:pt x="156" y="33"/>
                      </a:cubicBezTo>
                      <a:cubicBezTo>
                        <a:pt x="172" y="40"/>
                        <a:pt x="186" y="50"/>
                        <a:pt x="196" y="63"/>
                      </a:cubicBezTo>
                      <a:cubicBezTo>
                        <a:pt x="221" y="95"/>
                        <a:pt x="224" y="137"/>
                        <a:pt x="209" y="168"/>
                      </a:cubicBezTo>
                      <a:cubicBezTo>
                        <a:pt x="208" y="170"/>
                        <a:pt x="181" y="227"/>
                        <a:pt x="121"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747">
                  <a:extLst>
                    <a:ext uri="{FF2B5EF4-FFF2-40B4-BE49-F238E27FC236}">
                      <a16:creationId xmlns:a16="http://schemas.microsoft.com/office/drawing/2014/main" id="{5451A4A4-56FA-42FD-B43A-F538272A0ACE}"/>
                    </a:ext>
                  </a:extLst>
                </p:cNvPr>
                <p:cNvSpPr>
                  <a:spLocks/>
                </p:cNvSpPr>
                <p:nvPr/>
              </p:nvSpPr>
              <p:spPr bwMode="auto">
                <a:xfrm>
                  <a:off x="4870677" y="4998722"/>
                  <a:ext cx="14063" cy="14063"/>
                </a:xfrm>
                <a:custGeom>
                  <a:avLst/>
                  <a:gdLst>
                    <a:gd name="T0" fmla="*/ 112 w 217"/>
                    <a:gd name="T1" fmla="*/ 215 h 215"/>
                    <a:gd name="T2" fmla="*/ 82 w 217"/>
                    <a:gd name="T3" fmla="*/ 210 h 215"/>
                    <a:gd name="T4" fmla="*/ 17 w 217"/>
                    <a:gd name="T5" fmla="*/ 85 h 215"/>
                    <a:gd name="T6" fmla="*/ 71 w 217"/>
                    <a:gd name="T7" fmla="*/ 23 h 215"/>
                    <a:gd name="T8" fmla="*/ 204 w 217"/>
                    <a:gd name="T9" fmla="*/ 74 h 215"/>
                    <a:gd name="T10" fmla="*/ 197 w 217"/>
                    <a:gd name="T11" fmla="*/ 167 h 215"/>
                    <a:gd name="T12" fmla="*/ 112 w 217"/>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217" h="215">
                      <a:moveTo>
                        <a:pt x="112" y="215"/>
                      </a:moveTo>
                      <a:cubicBezTo>
                        <a:pt x="102" y="215"/>
                        <a:pt x="92" y="213"/>
                        <a:pt x="82" y="210"/>
                      </a:cubicBezTo>
                      <a:cubicBezTo>
                        <a:pt x="29" y="193"/>
                        <a:pt x="0" y="137"/>
                        <a:pt x="17" y="85"/>
                      </a:cubicBezTo>
                      <a:cubicBezTo>
                        <a:pt x="25" y="57"/>
                        <a:pt x="45" y="35"/>
                        <a:pt x="71" y="23"/>
                      </a:cubicBezTo>
                      <a:cubicBezTo>
                        <a:pt x="122" y="0"/>
                        <a:pt x="181" y="23"/>
                        <a:pt x="204" y="74"/>
                      </a:cubicBezTo>
                      <a:cubicBezTo>
                        <a:pt x="217" y="105"/>
                        <a:pt x="214" y="140"/>
                        <a:pt x="197" y="167"/>
                      </a:cubicBezTo>
                      <a:cubicBezTo>
                        <a:pt x="179" y="197"/>
                        <a:pt x="146" y="215"/>
                        <a:pt x="112"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748">
                  <a:extLst>
                    <a:ext uri="{FF2B5EF4-FFF2-40B4-BE49-F238E27FC236}">
                      <a16:creationId xmlns:a16="http://schemas.microsoft.com/office/drawing/2014/main" id="{66FBC88D-E07E-4EEC-A005-C3BD45F2F811}"/>
                    </a:ext>
                  </a:extLst>
                </p:cNvPr>
                <p:cNvSpPr>
                  <a:spLocks noEditPoints="1"/>
                </p:cNvSpPr>
                <p:nvPr/>
              </p:nvSpPr>
              <p:spPr bwMode="auto">
                <a:xfrm>
                  <a:off x="4690686" y="5021220"/>
                  <a:ext cx="171554" cy="174366"/>
                </a:xfrm>
                <a:custGeom>
                  <a:avLst/>
                  <a:gdLst>
                    <a:gd name="T0" fmla="*/ 2485 w 2667"/>
                    <a:gd name="T1" fmla="*/ 40 h 2713"/>
                    <a:gd name="T2" fmla="*/ 2629 w 2667"/>
                    <a:gd name="T3" fmla="*/ 180 h 2713"/>
                    <a:gd name="T4" fmla="*/ 2557 w 2667"/>
                    <a:gd name="T5" fmla="*/ 210 h 2713"/>
                    <a:gd name="T6" fmla="*/ 2322 w 2667"/>
                    <a:gd name="T7" fmla="*/ 207 h 2713"/>
                    <a:gd name="T8" fmla="*/ 2464 w 2667"/>
                    <a:gd name="T9" fmla="*/ 206 h 2713"/>
                    <a:gd name="T10" fmla="*/ 2394 w 2667"/>
                    <a:gd name="T11" fmla="*/ 377 h 2713"/>
                    <a:gd name="T12" fmla="*/ 2161 w 2667"/>
                    <a:gd name="T13" fmla="*/ 515 h 2713"/>
                    <a:gd name="T14" fmla="*/ 2301 w 2667"/>
                    <a:gd name="T15" fmla="*/ 372 h 2713"/>
                    <a:gd name="T16" fmla="*/ 2302 w 2667"/>
                    <a:gd name="T17" fmla="*/ 514 h 2713"/>
                    <a:gd name="T18" fmla="*/ 2161 w 2667"/>
                    <a:gd name="T19" fmla="*/ 515 h 2713"/>
                    <a:gd name="T20" fmla="*/ 1996 w 2667"/>
                    <a:gd name="T21" fmla="*/ 541 h 2713"/>
                    <a:gd name="T22" fmla="*/ 2139 w 2667"/>
                    <a:gd name="T23" fmla="*/ 680 h 2713"/>
                    <a:gd name="T24" fmla="*/ 2067 w 2667"/>
                    <a:gd name="T25" fmla="*/ 711 h 2713"/>
                    <a:gd name="T26" fmla="*/ 1833 w 2667"/>
                    <a:gd name="T27" fmla="*/ 708 h 2713"/>
                    <a:gd name="T28" fmla="*/ 1974 w 2667"/>
                    <a:gd name="T29" fmla="*/ 706 h 2713"/>
                    <a:gd name="T30" fmla="*/ 1904 w 2667"/>
                    <a:gd name="T31" fmla="*/ 878 h 2713"/>
                    <a:gd name="T32" fmla="*/ 1671 w 2667"/>
                    <a:gd name="T33" fmla="*/ 1016 h 2713"/>
                    <a:gd name="T34" fmla="*/ 1811 w 2667"/>
                    <a:gd name="T35" fmla="*/ 873 h 2713"/>
                    <a:gd name="T36" fmla="*/ 1813 w 2667"/>
                    <a:gd name="T37" fmla="*/ 1014 h 2713"/>
                    <a:gd name="T38" fmla="*/ 1671 w 2667"/>
                    <a:gd name="T39" fmla="*/ 1016 h 2713"/>
                    <a:gd name="T40" fmla="*/ 1506 w 2667"/>
                    <a:gd name="T41" fmla="*/ 1041 h 2713"/>
                    <a:gd name="T42" fmla="*/ 1650 w 2667"/>
                    <a:gd name="T43" fmla="*/ 1181 h 2713"/>
                    <a:gd name="T44" fmla="*/ 1578 w 2667"/>
                    <a:gd name="T45" fmla="*/ 1211 h 2713"/>
                    <a:gd name="T46" fmla="*/ 1343 w 2667"/>
                    <a:gd name="T47" fmla="*/ 1208 h 2713"/>
                    <a:gd name="T48" fmla="*/ 1485 w 2667"/>
                    <a:gd name="T49" fmla="*/ 1207 h 2713"/>
                    <a:gd name="T50" fmla="*/ 1415 w 2667"/>
                    <a:gd name="T51" fmla="*/ 1378 h 2713"/>
                    <a:gd name="T52" fmla="*/ 1182 w 2667"/>
                    <a:gd name="T53" fmla="*/ 1516 h 2713"/>
                    <a:gd name="T54" fmla="*/ 1322 w 2667"/>
                    <a:gd name="T55" fmla="*/ 1373 h 2713"/>
                    <a:gd name="T56" fmla="*/ 1323 w 2667"/>
                    <a:gd name="T57" fmla="*/ 1515 h 2713"/>
                    <a:gd name="T58" fmla="*/ 1182 w 2667"/>
                    <a:gd name="T59" fmla="*/ 1516 h 2713"/>
                    <a:gd name="T60" fmla="*/ 1017 w 2667"/>
                    <a:gd name="T61" fmla="*/ 1542 h 2713"/>
                    <a:gd name="T62" fmla="*/ 1161 w 2667"/>
                    <a:gd name="T63" fmla="*/ 1682 h 2713"/>
                    <a:gd name="T64" fmla="*/ 1089 w 2667"/>
                    <a:gd name="T65" fmla="*/ 1712 h 2713"/>
                    <a:gd name="T66" fmla="*/ 854 w 2667"/>
                    <a:gd name="T67" fmla="*/ 1709 h 2713"/>
                    <a:gd name="T68" fmla="*/ 996 w 2667"/>
                    <a:gd name="T69" fmla="*/ 1707 h 2713"/>
                    <a:gd name="T70" fmla="*/ 926 w 2667"/>
                    <a:gd name="T71" fmla="*/ 1879 h 2713"/>
                    <a:gd name="T72" fmla="*/ 693 w 2667"/>
                    <a:gd name="T73" fmla="*/ 2017 h 2713"/>
                    <a:gd name="T74" fmla="*/ 833 w 2667"/>
                    <a:gd name="T75" fmla="*/ 1874 h 2713"/>
                    <a:gd name="T76" fmla="*/ 834 w 2667"/>
                    <a:gd name="T77" fmla="*/ 2015 h 2713"/>
                    <a:gd name="T78" fmla="*/ 693 w 2667"/>
                    <a:gd name="T79" fmla="*/ 2017 h 2713"/>
                    <a:gd name="T80" fmla="*/ 528 w 2667"/>
                    <a:gd name="T81" fmla="*/ 2042 h 2713"/>
                    <a:gd name="T82" fmla="*/ 671 w 2667"/>
                    <a:gd name="T83" fmla="*/ 2182 h 2713"/>
                    <a:gd name="T84" fmla="*/ 599 w 2667"/>
                    <a:gd name="T85" fmla="*/ 2212 h 2713"/>
                    <a:gd name="T86" fmla="*/ 365 w 2667"/>
                    <a:gd name="T87" fmla="*/ 2209 h 2713"/>
                    <a:gd name="T88" fmla="*/ 506 w 2667"/>
                    <a:gd name="T89" fmla="*/ 2208 h 2713"/>
                    <a:gd name="T90" fmla="*/ 436 w 2667"/>
                    <a:gd name="T91" fmla="*/ 2379 h 2713"/>
                    <a:gd name="T92" fmla="*/ 203 w 2667"/>
                    <a:gd name="T93" fmla="*/ 2518 h 2713"/>
                    <a:gd name="T94" fmla="*/ 343 w 2667"/>
                    <a:gd name="T95" fmla="*/ 2374 h 2713"/>
                    <a:gd name="T96" fmla="*/ 345 w 2667"/>
                    <a:gd name="T97" fmla="*/ 2516 h 2713"/>
                    <a:gd name="T98" fmla="*/ 203 w 2667"/>
                    <a:gd name="T99" fmla="*/ 2518 h 2713"/>
                    <a:gd name="T100" fmla="*/ 38 w 2667"/>
                    <a:gd name="T101" fmla="*/ 2543 h 2713"/>
                    <a:gd name="T102" fmla="*/ 182 w 2667"/>
                    <a:gd name="T103" fmla="*/ 2683 h 2713"/>
                    <a:gd name="T104" fmla="*/ 110 w 2667"/>
                    <a:gd name="T105" fmla="*/ 2713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7" h="2713">
                      <a:moveTo>
                        <a:pt x="2487" y="182"/>
                      </a:moveTo>
                      <a:cubicBezTo>
                        <a:pt x="2447" y="143"/>
                        <a:pt x="2447" y="80"/>
                        <a:pt x="2485" y="40"/>
                      </a:cubicBezTo>
                      <a:lnTo>
                        <a:pt x="2485" y="40"/>
                      </a:lnTo>
                      <a:cubicBezTo>
                        <a:pt x="2524" y="1"/>
                        <a:pt x="2587" y="0"/>
                        <a:pt x="2627" y="39"/>
                      </a:cubicBezTo>
                      <a:lnTo>
                        <a:pt x="2627" y="39"/>
                      </a:lnTo>
                      <a:cubicBezTo>
                        <a:pt x="2666" y="77"/>
                        <a:pt x="2667" y="141"/>
                        <a:pt x="2629" y="180"/>
                      </a:cubicBezTo>
                      <a:lnTo>
                        <a:pt x="2629" y="180"/>
                      </a:lnTo>
                      <a:cubicBezTo>
                        <a:pt x="2609" y="200"/>
                        <a:pt x="2583" y="210"/>
                        <a:pt x="2557" y="210"/>
                      </a:cubicBezTo>
                      <a:lnTo>
                        <a:pt x="2557" y="210"/>
                      </a:lnTo>
                      <a:cubicBezTo>
                        <a:pt x="2532" y="210"/>
                        <a:pt x="2506" y="201"/>
                        <a:pt x="2487" y="182"/>
                      </a:cubicBezTo>
                      <a:close/>
                      <a:moveTo>
                        <a:pt x="2324" y="349"/>
                      </a:moveTo>
                      <a:cubicBezTo>
                        <a:pt x="2284" y="310"/>
                        <a:pt x="2283" y="247"/>
                        <a:pt x="2322" y="207"/>
                      </a:cubicBezTo>
                      <a:lnTo>
                        <a:pt x="2322" y="207"/>
                      </a:lnTo>
                      <a:cubicBezTo>
                        <a:pt x="2361" y="168"/>
                        <a:pt x="2424" y="167"/>
                        <a:pt x="2464" y="206"/>
                      </a:cubicBezTo>
                      <a:lnTo>
                        <a:pt x="2464" y="206"/>
                      </a:lnTo>
                      <a:cubicBezTo>
                        <a:pt x="2503" y="244"/>
                        <a:pt x="2504" y="307"/>
                        <a:pt x="2465" y="347"/>
                      </a:cubicBezTo>
                      <a:lnTo>
                        <a:pt x="2465" y="347"/>
                      </a:lnTo>
                      <a:cubicBezTo>
                        <a:pt x="2446" y="367"/>
                        <a:pt x="2420" y="377"/>
                        <a:pt x="2394" y="377"/>
                      </a:cubicBezTo>
                      <a:lnTo>
                        <a:pt x="2394" y="377"/>
                      </a:lnTo>
                      <a:cubicBezTo>
                        <a:pt x="2368" y="377"/>
                        <a:pt x="2343" y="368"/>
                        <a:pt x="2324" y="349"/>
                      </a:cubicBezTo>
                      <a:close/>
                      <a:moveTo>
                        <a:pt x="2161" y="515"/>
                      </a:moveTo>
                      <a:cubicBezTo>
                        <a:pt x="2121" y="477"/>
                        <a:pt x="2120" y="413"/>
                        <a:pt x="2159" y="374"/>
                      </a:cubicBezTo>
                      <a:lnTo>
                        <a:pt x="2159" y="374"/>
                      </a:lnTo>
                      <a:cubicBezTo>
                        <a:pt x="2198" y="334"/>
                        <a:pt x="2261" y="334"/>
                        <a:pt x="2301" y="372"/>
                      </a:cubicBezTo>
                      <a:lnTo>
                        <a:pt x="2301" y="372"/>
                      </a:lnTo>
                      <a:cubicBezTo>
                        <a:pt x="2340" y="411"/>
                        <a:pt x="2340" y="474"/>
                        <a:pt x="2302" y="514"/>
                      </a:cubicBezTo>
                      <a:lnTo>
                        <a:pt x="2302" y="514"/>
                      </a:lnTo>
                      <a:cubicBezTo>
                        <a:pt x="2283" y="534"/>
                        <a:pt x="2257" y="544"/>
                        <a:pt x="2230" y="544"/>
                      </a:cubicBezTo>
                      <a:lnTo>
                        <a:pt x="2230" y="544"/>
                      </a:lnTo>
                      <a:cubicBezTo>
                        <a:pt x="2205" y="544"/>
                        <a:pt x="2180" y="534"/>
                        <a:pt x="2161" y="515"/>
                      </a:cubicBezTo>
                      <a:close/>
                      <a:moveTo>
                        <a:pt x="1997" y="682"/>
                      </a:moveTo>
                      <a:cubicBezTo>
                        <a:pt x="1958" y="644"/>
                        <a:pt x="1957" y="580"/>
                        <a:pt x="1996" y="541"/>
                      </a:cubicBezTo>
                      <a:lnTo>
                        <a:pt x="1996" y="541"/>
                      </a:lnTo>
                      <a:cubicBezTo>
                        <a:pt x="2034" y="501"/>
                        <a:pt x="2098" y="501"/>
                        <a:pt x="2137" y="539"/>
                      </a:cubicBezTo>
                      <a:lnTo>
                        <a:pt x="2137" y="539"/>
                      </a:lnTo>
                      <a:cubicBezTo>
                        <a:pt x="2177" y="578"/>
                        <a:pt x="2177" y="641"/>
                        <a:pt x="2139" y="680"/>
                      </a:cubicBezTo>
                      <a:lnTo>
                        <a:pt x="2139" y="680"/>
                      </a:lnTo>
                      <a:cubicBezTo>
                        <a:pt x="2119" y="701"/>
                        <a:pt x="2094" y="711"/>
                        <a:pt x="2067" y="711"/>
                      </a:cubicBezTo>
                      <a:lnTo>
                        <a:pt x="2067" y="711"/>
                      </a:lnTo>
                      <a:cubicBezTo>
                        <a:pt x="2042" y="711"/>
                        <a:pt x="2017" y="701"/>
                        <a:pt x="1997" y="682"/>
                      </a:cubicBezTo>
                      <a:close/>
                      <a:moveTo>
                        <a:pt x="1834" y="849"/>
                      </a:moveTo>
                      <a:cubicBezTo>
                        <a:pt x="1795" y="810"/>
                        <a:pt x="1794" y="747"/>
                        <a:pt x="1833" y="708"/>
                      </a:cubicBezTo>
                      <a:lnTo>
                        <a:pt x="1833" y="708"/>
                      </a:lnTo>
                      <a:cubicBezTo>
                        <a:pt x="1871" y="668"/>
                        <a:pt x="1935" y="667"/>
                        <a:pt x="1974" y="706"/>
                      </a:cubicBezTo>
                      <a:lnTo>
                        <a:pt x="1974" y="706"/>
                      </a:lnTo>
                      <a:cubicBezTo>
                        <a:pt x="2014" y="745"/>
                        <a:pt x="2014" y="808"/>
                        <a:pt x="1976" y="848"/>
                      </a:cubicBezTo>
                      <a:lnTo>
                        <a:pt x="1976" y="848"/>
                      </a:lnTo>
                      <a:cubicBezTo>
                        <a:pt x="1956" y="868"/>
                        <a:pt x="1930" y="878"/>
                        <a:pt x="1904" y="878"/>
                      </a:cubicBezTo>
                      <a:lnTo>
                        <a:pt x="1904" y="878"/>
                      </a:lnTo>
                      <a:cubicBezTo>
                        <a:pt x="1879" y="878"/>
                        <a:pt x="1854" y="868"/>
                        <a:pt x="1834" y="849"/>
                      </a:cubicBezTo>
                      <a:close/>
                      <a:moveTo>
                        <a:pt x="1671" y="1016"/>
                      </a:moveTo>
                      <a:cubicBezTo>
                        <a:pt x="1632" y="977"/>
                        <a:pt x="1631" y="914"/>
                        <a:pt x="1670" y="875"/>
                      </a:cubicBezTo>
                      <a:lnTo>
                        <a:pt x="1670" y="875"/>
                      </a:lnTo>
                      <a:cubicBezTo>
                        <a:pt x="1708" y="835"/>
                        <a:pt x="1772" y="834"/>
                        <a:pt x="1811" y="873"/>
                      </a:cubicBezTo>
                      <a:lnTo>
                        <a:pt x="1811" y="873"/>
                      </a:lnTo>
                      <a:cubicBezTo>
                        <a:pt x="1851" y="912"/>
                        <a:pt x="1851" y="975"/>
                        <a:pt x="1813" y="1014"/>
                      </a:cubicBezTo>
                      <a:lnTo>
                        <a:pt x="1813" y="1014"/>
                      </a:lnTo>
                      <a:cubicBezTo>
                        <a:pt x="1793" y="1034"/>
                        <a:pt x="1767" y="1044"/>
                        <a:pt x="1741" y="1044"/>
                      </a:cubicBezTo>
                      <a:lnTo>
                        <a:pt x="1741" y="1044"/>
                      </a:lnTo>
                      <a:cubicBezTo>
                        <a:pt x="1716" y="1044"/>
                        <a:pt x="1691" y="1035"/>
                        <a:pt x="1671" y="1016"/>
                      </a:cubicBezTo>
                      <a:close/>
                      <a:moveTo>
                        <a:pt x="1508" y="1183"/>
                      </a:moveTo>
                      <a:cubicBezTo>
                        <a:pt x="1468" y="1144"/>
                        <a:pt x="1468" y="1081"/>
                        <a:pt x="1506" y="1041"/>
                      </a:cubicBezTo>
                      <a:lnTo>
                        <a:pt x="1506" y="1041"/>
                      </a:lnTo>
                      <a:cubicBezTo>
                        <a:pt x="1545" y="1002"/>
                        <a:pt x="1608" y="1001"/>
                        <a:pt x="1648" y="1040"/>
                      </a:cubicBezTo>
                      <a:lnTo>
                        <a:pt x="1648" y="1040"/>
                      </a:lnTo>
                      <a:cubicBezTo>
                        <a:pt x="1688" y="1078"/>
                        <a:pt x="1688" y="1142"/>
                        <a:pt x="1650" y="1181"/>
                      </a:cubicBezTo>
                      <a:lnTo>
                        <a:pt x="1650" y="1181"/>
                      </a:lnTo>
                      <a:cubicBezTo>
                        <a:pt x="1630" y="1201"/>
                        <a:pt x="1604" y="1211"/>
                        <a:pt x="1578" y="1211"/>
                      </a:cubicBezTo>
                      <a:lnTo>
                        <a:pt x="1578" y="1211"/>
                      </a:lnTo>
                      <a:cubicBezTo>
                        <a:pt x="1553" y="1211"/>
                        <a:pt x="1528" y="1202"/>
                        <a:pt x="1508" y="1183"/>
                      </a:cubicBezTo>
                      <a:close/>
                      <a:moveTo>
                        <a:pt x="1345" y="1350"/>
                      </a:moveTo>
                      <a:cubicBezTo>
                        <a:pt x="1305" y="1311"/>
                        <a:pt x="1305" y="1248"/>
                        <a:pt x="1343" y="1208"/>
                      </a:cubicBezTo>
                      <a:lnTo>
                        <a:pt x="1343" y="1208"/>
                      </a:lnTo>
                      <a:cubicBezTo>
                        <a:pt x="1382" y="1169"/>
                        <a:pt x="1445" y="1168"/>
                        <a:pt x="1485" y="1207"/>
                      </a:cubicBezTo>
                      <a:lnTo>
                        <a:pt x="1485" y="1207"/>
                      </a:lnTo>
                      <a:cubicBezTo>
                        <a:pt x="1524" y="1245"/>
                        <a:pt x="1525" y="1308"/>
                        <a:pt x="1487" y="1348"/>
                      </a:cubicBezTo>
                      <a:lnTo>
                        <a:pt x="1487" y="1348"/>
                      </a:lnTo>
                      <a:cubicBezTo>
                        <a:pt x="1467" y="1368"/>
                        <a:pt x="1441" y="1378"/>
                        <a:pt x="1415" y="1378"/>
                      </a:cubicBezTo>
                      <a:lnTo>
                        <a:pt x="1415" y="1378"/>
                      </a:lnTo>
                      <a:cubicBezTo>
                        <a:pt x="1390" y="1378"/>
                        <a:pt x="1364" y="1369"/>
                        <a:pt x="1345" y="1350"/>
                      </a:cubicBezTo>
                      <a:close/>
                      <a:moveTo>
                        <a:pt x="1182" y="1516"/>
                      </a:moveTo>
                      <a:cubicBezTo>
                        <a:pt x="1142" y="1478"/>
                        <a:pt x="1142" y="1415"/>
                        <a:pt x="1180" y="1375"/>
                      </a:cubicBezTo>
                      <a:lnTo>
                        <a:pt x="1180" y="1375"/>
                      </a:lnTo>
                      <a:cubicBezTo>
                        <a:pt x="1219" y="1335"/>
                        <a:pt x="1282" y="1335"/>
                        <a:pt x="1322" y="1373"/>
                      </a:cubicBezTo>
                      <a:lnTo>
                        <a:pt x="1322" y="1373"/>
                      </a:lnTo>
                      <a:cubicBezTo>
                        <a:pt x="1361" y="1412"/>
                        <a:pt x="1362" y="1475"/>
                        <a:pt x="1323" y="1515"/>
                      </a:cubicBezTo>
                      <a:lnTo>
                        <a:pt x="1323" y="1515"/>
                      </a:lnTo>
                      <a:cubicBezTo>
                        <a:pt x="1304" y="1535"/>
                        <a:pt x="1278" y="1545"/>
                        <a:pt x="1252" y="1545"/>
                      </a:cubicBezTo>
                      <a:lnTo>
                        <a:pt x="1252" y="1545"/>
                      </a:lnTo>
                      <a:cubicBezTo>
                        <a:pt x="1227" y="1545"/>
                        <a:pt x="1201" y="1535"/>
                        <a:pt x="1182" y="1516"/>
                      </a:cubicBezTo>
                      <a:close/>
                      <a:moveTo>
                        <a:pt x="1019" y="1683"/>
                      </a:moveTo>
                      <a:cubicBezTo>
                        <a:pt x="979" y="1645"/>
                        <a:pt x="979" y="1581"/>
                        <a:pt x="1017" y="1542"/>
                      </a:cubicBezTo>
                      <a:lnTo>
                        <a:pt x="1017" y="1542"/>
                      </a:lnTo>
                      <a:cubicBezTo>
                        <a:pt x="1056" y="1502"/>
                        <a:pt x="1119" y="1502"/>
                        <a:pt x="1159" y="1540"/>
                      </a:cubicBezTo>
                      <a:lnTo>
                        <a:pt x="1159" y="1540"/>
                      </a:lnTo>
                      <a:cubicBezTo>
                        <a:pt x="1198" y="1579"/>
                        <a:pt x="1199" y="1642"/>
                        <a:pt x="1161" y="1682"/>
                      </a:cubicBezTo>
                      <a:lnTo>
                        <a:pt x="1161" y="1682"/>
                      </a:lnTo>
                      <a:cubicBezTo>
                        <a:pt x="1141" y="1702"/>
                        <a:pt x="1115" y="1712"/>
                        <a:pt x="1089" y="1712"/>
                      </a:cubicBezTo>
                      <a:lnTo>
                        <a:pt x="1089" y="1712"/>
                      </a:lnTo>
                      <a:cubicBezTo>
                        <a:pt x="1063" y="1712"/>
                        <a:pt x="1038" y="1702"/>
                        <a:pt x="1019" y="1683"/>
                      </a:cubicBezTo>
                      <a:close/>
                      <a:moveTo>
                        <a:pt x="856" y="1850"/>
                      </a:moveTo>
                      <a:cubicBezTo>
                        <a:pt x="816" y="1812"/>
                        <a:pt x="815" y="1748"/>
                        <a:pt x="854" y="1709"/>
                      </a:cubicBezTo>
                      <a:lnTo>
                        <a:pt x="854" y="1709"/>
                      </a:lnTo>
                      <a:cubicBezTo>
                        <a:pt x="893" y="1669"/>
                        <a:pt x="956" y="1668"/>
                        <a:pt x="996" y="1707"/>
                      </a:cubicBezTo>
                      <a:lnTo>
                        <a:pt x="996" y="1707"/>
                      </a:lnTo>
                      <a:cubicBezTo>
                        <a:pt x="1035" y="1746"/>
                        <a:pt x="1035" y="1809"/>
                        <a:pt x="997" y="1849"/>
                      </a:cubicBezTo>
                      <a:lnTo>
                        <a:pt x="997" y="1849"/>
                      </a:lnTo>
                      <a:cubicBezTo>
                        <a:pt x="978" y="1869"/>
                        <a:pt x="952" y="1879"/>
                        <a:pt x="926" y="1879"/>
                      </a:cubicBezTo>
                      <a:lnTo>
                        <a:pt x="926" y="1879"/>
                      </a:lnTo>
                      <a:cubicBezTo>
                        <a:pt x="900" y="1879"/>
                        <a:pt x="875" y="1869"/>
                        <a:pt x="856" y="1850"/>
                      </a:cubicBezTo>
                      <a:close/>
                      <a:moveTo>
                        <a:pt x="693" y="2017"/>
                      </a:moveTo>
                      <a:cubicBezTo>
                        <a:pt x="653" y="1978"/>
                        <a:pt x="652" y="1915"/>
                        <a:pt x="691" y="1876"/>
                      </a:cubicBezTo>
                      <a:lnTo>
                        <a:pt x="691" y="1876"/>
                      </a:lnTo>
                      <a:cubicBezTo>
                        <a:pt x="730" y="1836"/>
                        <a:pt x="793" y="1835"/>
                        <a:pt x="833" y="1874"/>
                      </a:cubicBezTo>
                      <a:lnTo>
                        <a:pt x="833" y="1874"/>
                      </a:lnTo>
                      <a:cubicBezTo>
                        <a:pt x="872" y="1913"/>
                        <a:pt x="872" y="1976"/>
                        <a:pt x="834" y="2015"/>
                      </a:cubicBezTo>
                      <a:lnTo>
                        <a:pt x="834" y="2015"/>
                      </a:lnTo>
                      <a:cubicBezTo>
                        <a:pt x="815" y="2035"/>
                        <a:pt x="789" y="2045"/>
                        <a:pt x="762" y="2045"/>
                      </a:cubicBezTo>
                      <a:lnTo>
                        <a:pt x="762" y="2045"/>
                      </a:lnTo>
                      <a:cubicBezTo>
                        <a:pt x="737" y="2045"/>
                        <a:pt x="712" y="2036"/>
                        <a:pt x="693" y="2017"/>
                      </a:cubicBezTo>
                      <a:close/>
                      <a:moveTo>
                        <a:pt x="529" y="2184"/>
                      </a:moveTo>
                      <a:cubicBezTo>
                        <a:pt x="490" y="2145"/>
                        <a:pt x="489" y="2082"/>
                        <a:pt x="528" y="2042"/>
                      </a:cubicBezTo>
                      <a:lnTo>
                        <a:pt x="528" y="2042"/>
                      </a:lnTo>
                      <a:cubicBezTo>
                        <a:pt x="566" y="2003"/>
                        <a:pt x="630" y="2002"/>
                        <a:pt x="669" y="2041"/>
                      </a:cubicBezTo>
                      <a:lnTo>
                        <a:pt x="669" y="2041"/>
                      </a:lnTo>
                      <a:cubicBezTo>
                        <a:pt x="709" y="2079"/>
                        <a:pt x="709" y="2143"/>
                        <a:pt x="671" y="2182"/>
                      </a:cubicBezTo>
                      <a:lnTo>
                        <a:pt x="671" y="2182"/>
                      </a:lnTo>
                      <a:cubicBezTo>
                        <a:pt x="651" y="2202"/>
                        <a:pt x="625" y="2212"/>
                        <a:pt x="599" y="2212"/>
                      </a:cubicBezTo>
                      <a:lnTo>
                        <a:pt x="599" y="2212"/>
                      </a:lnTo>
                      <a:cubicBezTo>
                        <a:pt x="574" y="2212"/>
                        <a:pt x="549" y="2203"/>
                        <a:pt x="529" y="2184"/>
                      </a:cubicBezTo>
                      <a:close/>
                      <a:moveTo>
                        <a:pt x="366" y="2350"/>
                      </a:moveTo>
                      <a:cubicBezTo>
                        <a:pt x="327" y="2312"/>
                        <a:pt x="326" y="2249"/>
                        <a:pt x="365" y="2209"/>
                      </a:cubicBezTo>
                      <a:lnTo>
                        <a:pt x="365" y="2209"/>
                      </a:lnTo>
                      <a:cubicBezTo>
                        <a:pt x="403" y="2170"/>
                        <a:pt x="467" y="2169"/>
                        <a:pt x="506" y="2208"/>
                      </a:cubicBezTo>
                      <a:lnTo>
                        <a:pt x="506" y="2208"/>
                      </a:lnTo>
                      <a:cubicBezTo>
                        <a:pt x="546" y="2246"/>
                        <a:pt x="546" y="2310"/>
                        <a:pt x="508" y="2349"/>
                      </a:cubicBezTo>
                      <a:lnTo>
                        <a:pt x="508" y="2349"/>
                      </a:lnTo>
                      <a:cubicBezTo>
                        <a:pt x="488" y="2369"/>
                        <a:pt x="462" y="2379"/>
                        <a:pt x="436" y="2379"/>
                      </a:cubicBezTo>
                      <a:lnTo>
                        <a:pt x="436" y="2379"/>
                      </a:lnTo>
                      <a:cubicBezTo>
                        <a:pt x="411" y="2379"/>
                        <a:pt x="386" y="2370"/>
                        <a:pt x="366" y="2350"/>
                      </a:cubicBezTo>
                      <a:close/>
                      <a:moveTo>
                        <a:pt x="203" y="2518"/>
                      </a:moveTo>
                      <a:cubicBezTo>
                        <a:pt x="164" y="2479"/>
                        <a:pt x="163" y="2416"/>
                        <a:pt x="201" y="2376"/>
                      </a:cubicBezTo>
                      <a:lnTo>
                        <a:pt x="201" y="2376"/>
                      </a:lnTo>
                      <a:cubicBezTo>
                        <a:pt x="240" y="2337"/>
                        <a:pt x="303" y="2336"/>
                        <a:pt x="343" y="2374"/>
                      </a:cubicBezTo>
                      <a:lnTo>
                        <a:pt x="343" y="2374"/>
                      </a:lnTo>
                      <a:cubicBezTo>
                        <a:pt x="383" y="2413"/>
                        <a:pt x="383" y="2476"/>
                        <a:pt x="345" y="2516"/>
                      </a:cubicBezTo>
                      <a:lnTo>
                        <a:pt x="345" y="2516"/>
                      </a:lnTo>
                      <a:cubicBezTo>
                        <a:pt x="325" y="2536"/>
                        <a:pt x="299" y="2546"/>
                        <a:pt x="273" y="2546"/>
                      </a:cubicBezTo>
                      <a:lnTo>
                        <a:pt x="273" y="2546"/>
                      </a:lnTo>
                      <a:cubicBezTo>
                        <a:pt x="248" y="2546"/>
                        <a:pt x="223" y="2537"/>
                        <a:pt x="203" y="2518"/>
                      </a:cubicBezTo>
                      <a:close/>
                      <a:moveTo>
                        <a:pt x="40" y="2685"/>
                      </a:moveTo>
                      <a:cubicBezTo>
                        <a:pt x="0" y="2646"/>
                        <a:pt x="0" y="2582"/>
                        <a:pt x="38" y="2543"/>
                      </a:cubicBezTo>
                      <a:lnTo>
                        <a:pt x="38" y="2543"/>
                      </a:lnTo>
                      <a:cubicBezTo>
                        <a:pt x="77" y="2503"/>
                        <a:pt x="140" y="2503"/>
                        <a:pt x="180" y="2541"/>
                      </a:cubicBezTo>
                      <a:lnTo>
                        <a:pt x="180" y="2541"/>
                      </a:lnTo>
                      <a:cubicBezTo>
                        <a:pt x="220" y="2580"/>
                        <a:pt x="220" y="2643"/>
                        <a:pt x="182" y="2683"/>
                      </a:cubicBezTo>
                      <a:lnTo>
                        <a:pt x="182" y="2683"/>
                      </a:lnTo>
                      <a:cubicBezTo>
                        <a:pt x="162" y="2703"/>
                        <a:pt x="136" y="2713"/>
                        <a:pt x="110" y="2713"/>
                      </a:cubicBezTo>
                      <a:lnTo>
                        <a:pt x="110" y="2713"/>
                      </a:lnTo>
                      <a:cubicBezTo>
                        <a:pt x="85" y="2713"/>
                        <a:pt x="60" y="2703"/>
                        <a:pt x="40" y="26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749">
                  <a:extLst>
                    <a:ext uri="{FF2B5EF4-FFF2-40B4-BE49-F238E27FC236}">
                      <a16:creationId xmlns:a16="http://schemas.microsoft.com/office/drawing/2014/main" id="{8DE60927-126C-453D-9A1B-5E61ADA1B934}"/>
                    </a:ext>
                  </a:extLst>
                </p:cNvPr>
                <p:cNvSpPr>
                  <a:spLocks/>
                </p:cNvSpPr>
                <p:nvPr/>
              </p:nvSpPr>
              <p:spPr bwMode="auto">
                <a:xfrm>
                  <a:off x="4673812" y="5201211"/>
                  <a:ext cx="11249" cy="11249"/>
                </a:xfrm>
                <a:custGeom>
                  <a:avLst/>
                  <a:gdLst>
                    <a:gd name="T0" fmla="*/ 100 w 200"/>
                    <a:gd name="T1" fmla="*/ 200 h 200"/>
                    <a:gd name="T2" fmla="*/ 29 w 200"/>
                    <a:gd name="T3" fmla="*/ 170 h 200"/>
                    <a:gd name="T4" fmla="*/ 0 w 200"/>
                    <a:gd name="T5" fmla="*/ 100 h 200"/>
                    <a:gd name="T6" fmla="*/ 29 w 200"/>
                    <a:gd name="T7" fmla="*/ 28 h 200"/>
                    <a:gd name="T8" fmla="*/ 100 w 200"/>
                    <a:gd name="T9" fmla="*/ 0 h 200"/>
                    <a:gd name="T10" fmla="*/ 170 w 200"/>
                    <a:gd name="T11" fmla="*/ 28 h 200"/>
                    <a:gd name="T12" fmla="*/ 200 w 200"/>
                    <a:gd name="T13" fmla="*/ 100 h 200"/>
                    <a:gd name="T14" fmla="*/ 170 w 200"/>
                    <a:gd name="T15" fmla="*/ 170 h 200"/>
                    <a:gd name="T16" fmla="*/ 100 w 200"/>
                    <a:gd name="T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00" y="200"/>
                      </a:moveTo>
                      <a:cubicBezTo>
                        <a:pt x="73" y="200"/>
                        <a:pt x="47" y="188"/>
                        <a:pt x="29" y="170"/>
                      </a:cubicBezTo>
                      <a:cubicBezTo>
                        <a:pt x="10" y="151"/>
                        <a:pt x="0" y="125"/>
                        <a:pt x="0" y="100"/>
                      </a:cubicBezTo>
                      <a:cubicBezTo>
                        <a:pt x="0" y="73"/>
                        <a:pt x="10" y="46"/>
                        <a:pt x="29" y="28"/>
                      </a:cubicBezTo>
                      <a:cubicBezTo>
                        <a:pt x="47" y="10"/>
                        <a:pt x="73" y="0"/>
                        <a:pt x="100" y="0"/>
                      </a:cubicBezTo>
                      <a:cubicBezTo>
                        <a:pt x="126" y="0"/>
                        <a:pt x="151" y="10"/>
                        <a:pt x="170" y="28"/>
                      </a:cubicBezTo>
                      <a:cubicBezTo>
                        <a:pt x="189" y="46"/>
                        <a:pt x="200" y="73"/>
                        <a:pt x="200" y="100"/>
                      </a:cubicBezTo>
                      <a:cubicBezTo>
                        <a:pt x="200" y="125"/>
                        <a:pt x="189" y="151"/>
                        <a:pt x="170" y="170"/>
                      </a:cubicBezTo>
                      <a:cubicBezTo>
                        <a:pt x="151" y="188"/>
                        <a:pt x="126" y="200"/>
                        <a:pt x="100"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1750">
                  <a:extLst>
                    <a:ext uri="{FF2B5EF4-FFF2-40B4-BE49-F238E27FC236}">
                      <a16:creationId xmlns:a16="http://schemas.microsoft.com/office/drawing/2014/main" id="{0D617CAE-6575-4F37-B784-C0156E8E2EFB}"/>
                    </a:ext>
                  </a:extLst>
                </p:cNvPr>
                <p:cNvSpPr>
                  <a:spLocks/>
                </p:cNvSpPr>
                <p:nvPr/>
              </p:nvSpPr>
              <p:spPr bwMode="auto">
                <a:xfrm>
                  <a:off x="4662562" y="4962160"/>
                  <a:ext cx="227802" cy="202489"/>
                </a:xfrm>
                <a:custGeom>
                  <a:avLst/>
                  <a:gdLst>
                    <a:gd name="T0" fmla="*/ 110 w 3542"/>
                    <a:gd name="T1" fmla="*/ 3145 h 3145"/>
                    <a:gd name="T2" fmla="*/ 40 w 3542"/>
                    <a:gd name="T3" fmla="*/ 3116 h 3145"/>
                    <a:gd name="T4" fmla="*/ 38 w 3542"/>
                    <a:gd name="T5" fmla="*/ 2975 h 3145"/>
                    <a:gd name="T6" fmla="*/ 2773 w 3542"/>
                    <a:gd name="T7" fmla="*/ 178 h 3145"/>
                    <a:gd name="T8" fmla="*/ 3377 w 3542"/>
                    <a:gd name="T9" fmla="*/ 166 h 3145"/>
                    <a:gd name="T10" fmla="*/ 3381 w 3542"/>
                    <a:gd name="T11" fmla="*/ 170 h 3145"/>
                    <a:gd name="T12" fmla="*/ 3382 w 3542"/>
                    <a:gd name="T13" fmla="*/ 171 h 3145"/>
                    <a:gd name="T14" fmla="*/ 3457 w 3542"/>
                    <a:gd name="T15" fmla="*/ 658 h 3145"/>
                    <a:gd name="T16" fmla="*/ 3320 w 3542"/>
                    <a:gd name="T17" fmla="*/ 695 h 3145"/>
                    <a:gd name="T18" fmla="*/ 3284 w 3542"/>
                    <a:gd name="T19" fmla="*/ 559 h 3145"/>
                    <a:gd name="T20" fmla="*/ 3242 w 3542"/>
                    <a:gd name="T21" fmla="*/ 314 h 3145"/>
                    <a:gd name="T22" fmla="*/ 3242 w 3542"/>
                    <a:gd name="T23" fmla="*/ 314 h 3145"/>
                    <a:gd name="T24" fmla="*/ 3237 w 3542"/>
                    <a:gd name="T25" fmla="*/ 308 h 3145"/>
                    <a:gd name="T26" fmla="*/ 2916 w 3542"/>
                    <a:gd name="T27" fmla="*/ 318 h 3145"/>
                    <a:gd name="T28" fmla="*/ 181 w 3542"/>
                    <a:gd name="T29" fmla="*/ 3115 h 3145"/>
                    <a:gd name="T30" fmla="*/ 110 w 3542"/>
                    <a:gd name="T31" fmla="*/ 3145 h 3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42" h="3145">
                      <a:moveTo>
                        <a:pt x="110" y="3145"/>
                      </a:moveTo>
                      <a:cubicBezTo>
                        <a:pt x="85" y="3145"/>
                        <a:pt x="60" y="3135"/>
                        <a:pt x="40" y="3116"/>
                      </a:cubicBezTo>
                      <a:cubicBezTo>
                        <a:pt x="1" y="3078"/>
                        <a:pt x="0" y="3014"/>
                        <a:pt x="38" y="2975"/>
                      </a:cubicBezTo>
                      <a:lnTo>
                        <a:pt x="2773" y="178"/>
                      </a:lnTo>
                      <a:cubicBezTo>
                        <a:pt x="2942" y="5"/>
                        <a:pt x="3207" y="0"/>
                        <a:pt x="3377" y="166"/>
                      </a:cubicBezTo>
                      <a:lnTo>
                        <a:pt x="3381" y="170"/>
                      </a:lnTo>
                      <a:cubicBezTo>
                        <a:pt x="3381" y="170"/>
                        <a:pt x="3381" y="171"/>
                        <a:pt x="3382" y="171"/>
                      </a:cubicBezTo>
                      <a:cubicBezTo>
                        <a:pt x="3487" y="274"/>
                        <a:pt x="3542" y="509"/>
                        <a:pt x="3457" y="658"/>
                      </a:cubicBezTo>
                      <a:cubicBezTo>
                        <a:pt x="3429" y="706"/>
                        <a:pt x="3368" y="722"/>
                        <a:pt x="3320" y="695"/>
                      </a:cubicBezTo>
                      <a:cubicBezTo>
                        <a:pt x="3273" y="668"/>
                        <a:pt x="3256" y="606"/>
                        <a:pt x="3284" y="559"/>
                      </a:cubicBezTo>
                      <a:cubicBezTo>
                        <a:pt x="3317" y="500"/>
                        <a:pt x="3294" y="365"/>
                        <a:pt x="3242" y="314"/>
                      </a:cubicBezTo>
                      <a:lnTo>
                        <a:pt x="3242" y="314"/>
                      </a:lnTo>
                      <a:cubicBezTo>
                        <a:pt x="3240" y="312"/>
                        <a:pt x="3238" y="310"/>
                        <a:pt x="3237" y="308"/>
                      </a:cubicBezTo>
                      <a:cubicBezTo>
                        <a:pt x="3147" y="221"/>
                        <a:pt x="3007" y="225"/>
                        <a:pt x="2916" y="318"/>
                      </a:cubicBezTo>
                      <a:lnTo>
                        <a:pt x="181" y="3115"/>
                      </a:lnTo>
                      <a:cubicBezTo>
                        <a:pt x="162" y="3135"/>
                        <a:pt x="136" y="3145"/>
                        <a:pt x="110" y="3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3" name="Rectangle 12">
              <a:extLst>
                <a:ext uri="{FF2B5EF4-FFF2-40B4-BE49-F238E27FC236}">
                  <a16:creationId xmlns:a16="http://schemas.microsoft.com/office/drawing/2014/main" id="{8A348586-CADF-49E4-977B-8013885CD755}"/>
                </a:ext>
              </a:extLst>
            </p:cNvPr>
            <p:cNvSpPr/>
            <p:nvPr/>
          </p:nvSpPr>
          <p:spPr>
            <a:xfrm>
              <a:off x="4654992" y="3799003"/>
              <a:ext cx="1371600" cy="495216"/>
            </a:xfrm>
            <a:prstGeom prst="rect">
              <a:avLst/>
            </a:prstGeom>
            <a:solidFill>
              <a:srgbClr val="214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Fuel</a:t>
              </a:r>
            </a:p>
            <a:p>
              <a:pPr algn="ctr"/>
              <a:r>
                <a:rPr lang="en-US" sz="1400">
                  <a:latin typeface="Open Sans" panose="020B0606030504020204" pitchFamily="34" charset="0"/>
                  <a:ea typeface="Open Sans" panose="020B0606030504020204" pitchFamily="34" charset="0"/>
                  <a:cs typeface="Open Sans" panose="020B0606030504020204" pitchFamily="34" charset="0"/>
                </a:rPr>
                <a:t>(Tobacco)</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4" name="Plus Sign 13">
              <a:extLst>
                <a:ext uri="{FF2B5EF4-FFF2-40B4-BE49-F238E27FC236}">
                  <a16:creationId xmlns:a16="http://schemas.microsoft.com/office/drawing/2014/main" id="{FC46DB35-23C9-4C4D-9258-0A9FE8076A1C}"/>
                </a:ext>
              </a:extLst>
            </p:cNvPr>
            <p:cNvSpPr>
              <a:spLocks noChangeAspect="1"/>
            </p:cNvSpPr>
            <p:nvPr/>
          </p:nvSpPr>
          <p:spPr>
            <a:xfrm>
              <a:off x="5982207" y="2882793"/>
              <a:ext cx="457200" cy="457200"/>
            </a:xfrm>
            <a:prstGeom prst="mathPlu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39A23-0859-42EC-B96F-EF3CF1F8807D}"/>
                </a:ext>
              </a:extLst>
            </p:cNvPr>
            <p:cNvSpPr/>
            <p:nvPr/>
          </p:nvSpPr>
          <p:spPr>
            <a:xfrm>
              <a:off x="6398507" y="3799003"/>
              <a:ext cx="1371600" cy="495216"/>
            </a:xfrm>
            <a:prstGeom prst="rect">
              <a:avLst/>
            </a:prstGeom>
            <a:solidFill>
              <a:srgbClr val="3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Oxidizer</a:t>
              </a:r>
            </a:p>
            <a:p>
              <a:pPr algn="ctr"/>
              <a:r>
                <a:rPr lang="en-US" sz="1400">
                  <a:latin typeface="Open Sans" panose="020B0606030504020204" pitchFamily="34" charset="0"/>
                  <a:ea typeface="Open Sans" panose="020B0606030504020204" pitchFamily="34" charset="0"/>
                  <a:cs typeface="Open Sans" panose="020B0606030504020204" pitchFamily="34" charset="0"/>
                </a:rPr>
                <a:t>(O</a:t>
              </a:r>
              <a:r>
                <a:rPr lang="en-US" sz="1400" baseline="-25000">
                  <a:latin typeface="Open Sans" panose="020B0606030504020204" pitchFamily="34" charset="0"/>
                  <a:ea typeface="Open Sans" panose="020B0606030504020204" pitchFamily="34" charset="0"/>
                  <a:cs typeface="Open Sans" panose="020B0606030504020204" pitchFamily="34" charset="0"/>
                </a:rPr>
                <a:t>2</a:t>
              </a:r>
              <a:r>
                <a:rPr lang="en-US" sz="1400">
                  <a:latin typeface="Open Sans" panose="020B0606030504020204" pitchFamily="34" charset="0"/>
                  <a:ea typeface="Open Sans" panose="020B0606030504020204" pitchFamily="34" charset="0"/>
                  <a:cs typeface="Open Sans" panose="020B0606030504020204" pitchFamily="34" charset="0"/>
                </a:rPr>
                <a:t> in air)</a:t>
              </a:r>
            </a:p>
          </p:txBody>
        </p:sp>
        <p:sp>
          <p:nvSpPr>
            <p:cNvPr id="16" name="Rectangle 15">
              <a:extLst>
                <a:ext uri="{FF2B5EF4-FFF2-40B4-BE49-F238E27FC236}">
                  <a16:creationId xmlns:a16="http://schemas.microsoft.com/office/drawing/2014/main" id="{876B19C2-F969-4E8F-84EA-6574C3D75630}"/>
                </a:ext>
              </a:extLst>
            </p:cNvPr>
            <p:cNvSpPr/>
            <p:nvPr/>
          </p:nvSpPr>
          <p:spPr>
            <a:xfrm>
              <a:off x="7708437" y="2293371"/>
              <a:ext cx="1196572" cy="495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262626"/>
                  </a:solidFill>
                  <a:latin typeface="Open Sans" panose="020B0606030504020204" pitchFamily="34" charset="0"/>
                  <a:ea typeface="Open Sans" panose="020B0606030504020204" pitchFamily="34" charset="0"/>
                  <a:cs typeface="Open Sans" panose="020B0606030504020204" pitchFamily="34" charset="0"/>
                </a:rPr>
                <a:t>Ignition</a:t>
              </a:r>
            </a:p>
          </p:txBody>
        </p:sp>
        <p:sp>
          <p:nvSpPr>
            <p:cNvPr id="17" name="Rectangle 16">
              <a:extLst>
                <a:ext uri="{FF2B5EF4-FFF2-40B4-BE49-F238E27FC236}">
                  <a16:creationId xmlns:a16="http://schemas.microsoft.com/office/drawing/2014/main" id="{3C52E651-0A6D-4FDA-974F-4D5E0653F2F9}"/>
                </a:ext>
              </a:extLst>
            </p:cNvPr>
            <p:cNvSpPr/>
            <p:nvPr/>
          </p:nvSpPr>
          <p:spPr>
            <a:xfrm>
              <a:off x="8810353" y="3799003"/>
              <a:ext cx="1371600" cy="495216"/>
            </a:xfrm>
            <a:prstGeom prst="rect">
              <a:avLst/>
            </a:prstGeom>
            <a:solidFill>
              <a:srgbClr val="B1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Energy</a:t>
              </a:r>
            </a:p>
            <a:p>
              <a:pPr algn="ctr"/>
              <a:r>
                <a:rPr lang="en-US" sz="1400">
                  <a:latin typeface="Open Sans" panose="020B0606030504020204" pitchFamily="34" charset="0"/>
                  <a:ea typeface="Open Sans" panose="020B0606030504020204" pitchFamily="34" charset="0"/>
                  <a:cs typeface="Open Sans" panose="020B0606030504020204" pitchFamily="34" charset="0"/>
                </a:rPr>
                <a:t>(Heat &amp; Light)</a:t>
              </a:r>
            </a:p>
          </p:txBody>
        </p:sp>
        <p:sp>
          <p:nvSpPr>
            <p:cNvPr id="18" name="Rectangle 17">
              <a:extLst>
                <a:ext uri="{FF2B5EF4-FFF2-40B4-BE49-F238E27FC236}">
                  <a16:creationId xmlns:a16="http://schemas.microsoft.com/office/drawing/2014/main" id="{65A759FF-6D5B-4185-998A-946B0029EA80}"/>
                </a:ext>
              </a:extLst>
            </p:cNvPr>
            <p:cNvSpPr/>
            <p:nvPr/>
          </p:nvSpPr>
          <p:spPr>
            <a:xfrm>
              <a:off x="10577529" y="3799003"/>
              <a:ext cx="1371600" cy="49521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latin typeface="Open Sans" panose="020B0606030504020204" pitchFamily="34" charset="0"/>
                  <a:ea typeface="Open Sans" panose="020B0606030504020204" pitchFamily="34" charset="0"/>
                  <a:cs typeface="Open Sans" panose="020B0606030504020204" pitchFamily="34" charset="0"/>
                </a:rPr>
                <a:t>Smoke &amp; Ash</a:t>
              </a: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5B644858-B50B-474A-B6AF-4A1589A90811}"/>
                </a:ext>
              </a:extLst>
            </p:cNvPr>
            <p:cNvGrpSpPr/>
            <p:nvPr/>
          </p:nvGrpSpPr>
          <p:grpSpPr>
            <a:xfrm>
              <a:off x="9033914" y="2654193"/>
              <a:ext cx="914400" cy="914400"/>
              <a:chOff x="9113364" y="1419465"/>
              <a:chExt cx="914400" cy="914400"/>
            </a:xfrm>
          </p:grpSpPr>
          <p:sp>
            <p:nvSpPr>
              <p:cNvPr id="27" name="Oval 26">
                <a:extLst>
                  <a:ext uri="{FF2B5EF4-FFF2-40B4-BE49-F238E27FC236}">
                    <a16:creationId xmlns:a16="http://schemas.microsoft.com/office/drawing/2014/main" id="{F037BDE9-C177-48BC-ABDC-AAD57CA6AE8C}"/>
                  </a:ext>
                </a:extLst>
              </p:cNvPr>
              <p:cNvSpPr/>
              <p:nvPr/>
            </p:nvSpPr>
            <p:spPr>
              <a:xfrm>
                <a:off x="9113364" y="1419465"/>
                <a:ext cx="914400" cy="914400"/>
              </a:xfrm>
              <a:prstGeom prst="ellipse">
                <a:avLst/>
              </a:prstGeom>
              <a:solidFill>
                <a:srgbClr val="B14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ame3" descr="{&quot;Key&quot;:&quot;POWER_USER_SHAPE_ICON&quot;,&quot;Value&quot;:&quot;POWER_USER_SHAPE_ICON_STYLE_1&quot;}">
                <a:extLst>
                  <a:ext uri="{FF2B5EF4-FFF2-40B4-BE49-F238E27FC236}">
                    <a16:creationId xmlns:a16="http://schemas.microsoft.com/office/drawing/2014/main" id="{CF8D5C1A-0A41-408F-8FAC-6347926B1F98}"/>
                  </a:ext>
                </a:extLst>
              </p:cNvPr>
              <p:cNvSpPr>
                <a:spLocks noChangeAspect="1"/>
              </p:cNvSpPr>
              <p:nvPr>
                <p:custDataLst>
                  <p:tags r:id="rId1"/>
                </p:custDataLst>
              </p:nvPr>
            </p:nvSpPr>
            <p:spPr bwMode="auto">
              <a:xfrm>
                <a:off x="9291692" y="1850087"/>
                <a:ext cx="320578" cy="365760"/>
              </a:xfrm>
              <a:custGeom>
                <a:avLst/>
                <a:gdLst>
                  <a:gd name="T0" fmla="*/ 177 w 620"/>
                  <a:gd name="T1" fmla="*/ 708 h 708"/>
                  <a:gd name="T2" fmla="*/ 133 w 620"/>
                  <a:gd name="T3" fmla="*/ 708 h 708"/>
                  <a:gd name="T4" fmla="*/ 0 w 620"/>
                  <a:gd name="T5" fmla="*/ 487 h 708"/>
                  <a:gd name="T6" fmla="*/ 89 w 620"/>
                  <a:gd name="T7" fmla="*/ 88 h 708"/>
                  <a:gd name="T8" fmla="*/ 178 w 620"/>
                  <a:gd name="T9" fmla="*/ 265 h 708"/>
                  <a:gd name="T10" fmla="*/ 310 w 620"/>
                  <a:gd name="T11" fmla="*/ 0 h 708"/>
                  <a:gd name="T12" fmla="*/ 443 w 620"/>
                  <a:gd name="T13" fmla="*/ 354 h 708"/>
                  <a:gd name="T14" fmla="*/ 532 w 620"/>
                  <a:gd name="T15" fmla="*/ 221 h 708"/>
                  <a:gd name="T16" fmla="*/ 620 w 620"/>
                  <a:gd name="T17" fmla="*/ 443 h 708"/>
                  <a:gd name="T18" fmla="*/ 487 w 620"/>
                  <a:gd name="T19" fmla="*/ 708 h 708"/>
                  <a:gd name="T20" fmla="*/ 399 w 620"/>
                  <a:gd name="T21" fmla="*/ 708 h 708"/>
                  <a:gd name="T22" fmla="*/ 443 w 620"/>
                  <a:gd name="T23" fmla="*/ 576 h 708"/>
                  <a:gd name="T24" fmla="*/ 354 w 620"/>
                  <a:gd name="T25" fmla="*/ 310 h 708"/>
                  <a:gd name="T26" fmla="*/ 266 w 620"/>
                  <a:gd name="T27" fmla="*/ 576 h 708"/>
                  <a:gd name="T28" fmla="*/ 177 w 620"/>
                  <a:gd name="T29" fmla="*/ 398 h 708"/>
                  <a:gd name="T30" fmla="*/ 133 w 620"/>
                  <a:gd name="T31" fmla="*/ 562 h 708"/>
                  <a:gd name="T32" fmla="*/ 177 w 620"/>
                  <a:gd name="T33"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0" h="708">
                    <a:moveTo>
                      <a:pt x="177" y="708"/>
                    </a:moveTo>
                    <a:lnTo>
                      <a:pt x="133" y="708"/>
                    </a:lnTo>
                    <a:cubicBezTo>
                      <a:pt x="44" y="664"/>
                      <a:pt x="0" y="572"/>
                      <a:pt x="0" y="487"/>
                    </a:cubicBezTo>
                    <a:cubicBezTo>
                      <a:pt x="0" y="338"/>
                      <a:pt x="89" y="221"/>
                      <a:pt x="89" y="88"/>
                    </a:cubicBezTo>
                    <a:cubicBezTo>
                      <a:pt x="155" y="110"/>
                      <a:pt x="177" y="177"/>
                      <a:pt x="178" y="265"/>
                    </a:cubicBezTo>
                    <a:cubicBezTo>
                      <a:pt x="225" y="196"/>
                      <a:pt x="310" y="114"/>
                      <a:pt x="310" y="0"/>
                    </a:cubicBezTo>
                    <a:cubicBezTo>
                      <a:pt x="384" y="55"/>
                      <a:pt x="443" y="177"/>
                      <a:pt x="443" y="354"/>
                    </a:cubicBezTo>
                    <a:cubicBezTo>
                      <a:pt x="487" y="354"/>
                      <a:pt x="532" y="310"/>
                      <a:pt x="532" y="221"/>
                    </a:cubicBezTo>
                    <a:cubicBezTo>
                      <a:pt x="576" y="265"/>
                      <a:pt x="620" y="354"/>
                      <a:pt x="620" y="443"/>
                    </a:cubicBezTo>
                    <a:cubicBezTo>
                      <a:pt x="620" y="553"/>
                      <a:pt x="576" y="642"/>
                      <a:pt x="487" y="708"/>
                    </a:cubicBezTo>
                    <a:lnTo>
                      <a:pt x="399" y="708"/>
                    </a:lnTo>
                    <a:cubicBezTo>
                      <a:pt x="426" y="669"/>
                      <a:pt x="446" y="623"/>
                      <a:pt x="443" y="576"/>
                    </a:cubicBezTo>
                    <a:cubicBezTo>
                      <a:pt x="437" y="455"/>
                      <a:pt x="354" y="443"/>
                      <a:pt x="354" y="310"/>
                    </a:cubicBezTo>
                    <a:cubicBezTo>
                      <a:pt x="309" y="354"/>
                      <a:pt x="266" y="473"/>
                      <a:pt x="266" y="576"/>
                    </a:cubicBezTo>
                    <a:cubicBezTo>
                      <a:pt x="199" y="531"/>
                      <a:pt x="177" y="443"/>
                      <a:pt x="177" y="398"/>
                    </a:cubicBezTo>
                    <a:cubicBezTo>
                      <a:pt x="142" y="460"/>
                      <a:pt x="133" y="520"/>
                      <a:pt x="133" y="562"/>
                    </a:cubicBezTo>
                    <a:cubicBezTo>
                      <a:pt x="133" y="629"/>
                      <a:pt x="161" y="684"/>
                      <a:pt x="177" y="7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6F9900B0-E1BB-4A7C-AAC5-9A40D3264D63}"/>
                  </a:ext>
                </a:extLst>
              </p:cNvPr>
              <p:cNvGrpSpPr/>
              <p:nvPr>
                <p:custDataLst>
                  <p:tags r:id="rId2"/>
                </p:custDataLst>
              </p:nvPr>
            </p:nvGrpSpPr>
            <p:grpSpPr>
              <a:xfrm>
                <a:off x="9614427" y="1540742"/>
                <a:ext cx="244674" cy="419695"/>
                <a:chOff x="10709579" y="844494"/>
                <a:chExt cx="244674" cy="419695"/>
              </a:xfrm>
              <a:solidFill>
                <a:schemeClr val="bg1"/>
              </a:solidFill>
            </p:grpSpPr>
            <p:sp>
              <p:nvSpPr>
                <p:cNvPr id="31" name="Crowdsourcing2">
                  <a:extLst>
                    <a:ext uri="{FF2B5EF4-FFF2-40B4-BE49-F238E27FC236}">
                      <a16:creationId xmlns:a16="http://schemas.microsoft.com/office/drawing/2014/main" id="{E1A9BB5A-2DEB-4C61-972A-A42193B848F7}"/>
                    </a:ext>
                  </a:extLst>
                </p:cNvPr>
                <p:cNvSpPr>
                  <a:spLocks/>
                </p:cNvSpPr>
                <p:nvPr>
                  <p:custDataLst>
                    <p:tags r:id="rId3"/>
                  </p:custDataLst>
                </p:nvPr>
              </p:nvSpPr>
              <p:spPr bwMode="auto">
                <a:xfrm>
                  <a:off x="10779231" y="1158818"/>
                  <a:ext cx="105371" cy="35719"/>
                </a:xfrm>
                <a:custGeom>
                  <a:avLst/>
                  <a:gdLst>
                    <a:gd name="T0" fmla="*/ 130 w 156"/>
                    <a:gd name="T1" fmla="*/ 52 h 52"/>
                    <a:gd name="T2" fmla="*/ 26 w 156"/>
                    <a:gd name="T3" fmla="*/ 52 h 52"/>
                    <a:gd name="T4" fmla="*/ 0 w 156"/>
                    <a:gd name="T5" fmla="*/ 26 h 52"/>
                    <a:gd name="T6" fmla="*/ 26 w 156"/>
                    <a:gd name="T7" fmla="*/ 0 h 52"/>
                    <a:gd name="T8" fmla="*/ 130 w 156"/>
                    <a:gd name="T9" fmla="*/ 0 h 52"/>
                    <a:gd name="T10" fmla="*/ 156 w 156"/>
                    <a:gd name="T11" fmla="*/ 26 h 52"/>
                    <a:gd name="T12" fmla="*/ 130 w 156"/>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156" h="52">
                      <a:moveTo>
                        <a:pt x="130" y="52"/>
                      </a:moveTo>
                      <a:lnTo>
                        <a:pt x="26" y="52"/>
                      </a:lnTo>
                      <a:cubicBezTo>
                        <a:pt x="11" y="52"/>
                        <a:pt x="0" y="40"/>
                        <a:pt x="0" y="26"/>
                      </a:cubicBezTo>
                      <a:cubicBezTo>
                        <a:pt x="0" y="12"/>
                        <a:pt x="11" y="0"/>
                        <a:pt x="26" y="0"/>
                      </a:cubicBezTo>
                      <a:lnTo>
                        <a:pt x="130" y="0"/>
                      </a:lnTo>
                      <a:cubicBezTo>
                        <a:pt x="144" y="0"/>
                        <a:pt x="156" y="12"/>
                        <a:pt x="156" y="26"/>
                      </a:cubicBezTo>
                      <a:cubicBezTo>
                        <a:pt x="156" y="40"/>
                        <a:pt x="144" y="52"/>
                        <a:pt x="130"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Crowdsourcing2">
                  <a:extLst>
                    <a:ext uri="{FF2B5EF4-FFF2-40B4-BE49-F238E27FC236}">
                      <a16:creationId xmlns:a16="http://schemas.microsoft.com/office/drawing/2014/main" id="{203FA1E7-2958-43B9-8B63-3BB669978678}"/>
                    </a:ext>
                  </a:extLst>
                </p:cNvPr>
                <p:cNvSpPr>
                  <a:spLocks/>
                </p:cNvSpPr>
                <p:nvPr>
                  <p:custDataLst>
                    <p:tags r:id="rId4"/>
                  </p:custDataLst>
                </p:nvPr>
              </p:nvSpPr>
              <p:spPr bwMode="auto">
                <a:xfrm>
                  <a:off x="10779231" y="1210611"/>
                  <a:ext cx="105371" cy="53578"/>
                </a:xfrm>
                <a:custGeom>
                  <a:avLst/>
                  <a:gdLst>
                    <a:gd name="T0" fmla="*/ 130 w 156"/>
                    <a:gd name="T1" fmla="*/ 0 h 78"/>
                    <a:gd name="T2" fmla="*/ 26 w 156"/>
                    <a:gd name="T3" fmla="*/ 0 h 78"/>
                    <a:gd name="T4" fmla="*/ 0 w 156"/>
                    <a:gd name="T5" fmla="*/ 26 h 78"/>
                    <a:gd name="T6" fmla="*/ 26 w 156"/>
                    <a:gd name="T7" fmla="*/ 52 h 78"/>
                    <a:gd name="T8" fmla="*/ 39 w 156"/>
                    <a:gd name="T9" fmla="*/ 52 h 78"/>
                    <a:gd name="T10" fmla="*/ 65 w 156"/>
                    <a:gd name="T11" fmla="*/ 78 h 78"/>
                    <a:gd name="T12" fmla="*/ 91 w 156"/>
                    <a:gd name="T13" fmla="*/ 78 h 78"/>
                    <a:gd name="T14" fmla="*/ 117 w 156"/>
                    <a:gd name="T15" fmla="*/ 52 h 78"/>
                    <a:gd name="T16" fmla="*/ 130 w 156"/>
                    <a:gd name="T17" fmla="*/ 52 h 78"/>
                    <a:gd name="T18" fmla="*/ 156 w 156"/>
                    <a:gd name="T19" fmla="*/ 26 h 78"/>
                    <a:gd name="T20" fmla="*/ 130 w 156"/>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8">
                      <a:moveTo>
                        <a:pt x="130" y="0"/>
                      </a:moveTo>
                      <a:lnTo>
                        <a:pt x="26" y="0"/>
                      </a:lnTo>
                      <a:cubicBezTo>
                        <a:pt x="11" y="0"/>
                        <a:pt x="0" y="12"/>
                        <a:pt x="0" y="26"/>
                      </a:cubicBezTo>
                      <a:cubicBezTo>
                        <a:pt x="0" y="41"/>
                        <a:pt x="11" y="52"/>
                        <a:pt x="26" y="52"/>
                      </a:cubicBezTo>
                      <a:lnTo>
                        <a:pt x="39" y="52"/>
                      </a:lnTo>
                      <a:cubicBezTo>
                        <a:pt x="39" y="67"/>
                        <a:pt x="51" y="78"/>
                        <a:pt x="65" y="78"/>
                      </a:cubicBezTo>
                      <a:lnTo>
                        <a:pt x="91" y="78"/>
                      </a:lnTo>
                      <a:cubicBezTo>
                        <a:pt x="105" y="78"/>
                        <a:pt x="117" y="67"/>
                        <a:pt x="117" y="52"/>
                      </a:cubicBezTo>
                      <a:lnTo>
                        <a:pt x="130" y="52"/>
                      </a:lnTo>
                      <a:cubicBezTo>
                        <a:pt x="144" y="52"/>
                        <a:pt x="156" y="41"/>
                        <a:pt x="156" y="26"/>
                      </a:cubicBezTo>
                      <a:cubicBezTo>
                        <a:pt x="156" y="12"/>
                        <a:pt x="144" y="0"/>
                        <a:pt x="13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Crowdsourcing2">
                  <a:extLst>
                    <a:ext uri="{FF2B5EF4-FFF2-40B4-BE49-F238E27FC236}">
                      <a16:creationId xmlns:a16="http://schemas.microsoft.com/office/drawing/2014/main" id="{30A32CE7-3E66-46F5-982B-6B1722440779}"/>
                    </a:ext>
                  </a:extLst>
                </p:cNvPr>
                <p:cNvSpPr>
                  <a:spLocks/>
                </p:cNvSpPr>
                <p:nvPr>
                  <p:custDataLst>
                    <p:tags r:id="rId5"/>
                  </p:custDataLst>
                </p:nvPr>
              </p:nvSpPr>
              <p:spPr bwMode="auto">
                <a:xfrm>
                  <a:off x="10709579" y="844494"/>
                  <a:ext cx="244674" cy="296465"/>
                </a:xfrm>
                <a:custGeom>
                  <a:avLst/>
                  <a:gdLst>
                    <a:gd name="T0" fmla="*/ 316 w 364"/>
                    <a:gd name="T1" fmla="*/ 306 h 443"/>
                    <a:gd name="T2" fmla="*/ 364 w 364"/>
                    <a:gd name="T3" fmla="*/ 183 h 443"/>
                    <a:gd name="T4" fmla="*/ 182 w 364"/>
                    <a:gd name="T5" fmla="*/ 0 h 443"/>
                    <a:gd name="T6" fmla="*/ 0 w 364"/>
                    <a:gd name="T7" fmla="*/ 183 h 443"/>
                    <a:gd name="T8" fmla="*/ 45 w 364"/>
                    <a:gd name="T9" fmla="*/ 302 h 443"/>
                    <a:gd name="T10" fmla="*/ 104 w 364"/>
                    <a:gd name="T11" fmla="*/ 417 h 443"/>
                    <a:gd name="T12" fmla="*/ 130 w 364"/>
                    <a:gd name="T13" fmla="*/ 443 h 443"/>
                    <a:gd name="T14" fmla="*/ 234 w 364"/>
                    <a:gd name="T15" fmla="*/ 443 h 443"/>
                    <a:gd name="T16" fmla="*/ 260 w 364"/>
                    <a:gd name="T17" fmla="*/ 417 h 443"/>
                    <a:gd name="T18" fmla="*/ 260 w 364"/>
                    <a:gd name="T19" fmla="*/ 416 h 443"/>
                    <a:gd name="T20" fmla="*/ 316 w 364"/>
                    <a:gd name="T21" fmla="*/ 3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443">
                      <a:moveTo>
                        <a:pt x="316" y="306"/>
                      </a:moveTo>
                      <a:cubicBezTo>
                        <a:pt x="346" y="273"/>
                        <a:pt x="364" y="230"/>
                        <a:pt x="364" y="183"/>
                      </a:cubicBezTo>
                      <a:cubicBezTo>
                        <a:pt x="364" y="82"/>
                        <a:pt x="283" y="0"/>
                        <a:pt x="182" y="0"/>
                      </a:cubicBezTo>
                      <a:cubicBezTo>
                        <a:pt x="81" y="0"/>
                        <a:pt x="0" y="82"/>
                        <a:pt x="0" y="183"/>
                      </a:cubicBezTo>
                      <a:cubicBezTo>
                        <a:pt x="0" y="229"/>
                        <a:pt x="17" y="270"/>
                        <a:pt x="45" y="302"/>
                      </a:cubicBezTo>
                      <a:cubicBezTo>
                        <a:pt x="57" y="316"/>
                        <a:pt x="104" y="372"/>
                        <a:pt x="104" y="417"/>
                      </a:cubicBezTo>
                      <a:cubicBezTo>
                        <a:pt x="104" y="431"/>
                        <a:pt x="115" y="443"/>
                        <a:pt x="130" y="443"/>
                      </a:cubicBezTo>
                      <a:lnTo>
                        <a:pt x="234" y="443"/>
                      </a:lnTo>
                      <a:cubicBezTo>
                        <a:pt x="248" y="443"/>
                        <a:pt x="260" y="431"/>
                        <a:pt x="260" y="417"/>
                      </a:cubicBezTo>
                      <a:lnTo>
                        <a:pt x="260" y="416"/>
                      </a:lnTo>
                      <a:cubicBezTo>
                        <a:pt x="261" y="373"/>
                        <a:pt x="301" y="323"/>
                        <a:pt x="316" y="3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0" name="Straight Arrow Connector 29">
                <a:extLst>
                  <a:ext uri="{FF2B5EF4-FFF2-40B4-BE49-F238E27FC236}">
                    <a16:creationId xmlns:a16="http://schemas.microsoft.com/office/drawing/2014/main" id="{C4E2B9AD-4754-4681-B4DC-FF8310EE28E8}"/>
                  </a:ext>
                </a:extLst>
              </p:cNvPr>
              <p:cNvCxnSpPr>
                <a:stCxn id="27" idx="1"/>
                <a:endCxn id="27" idx="5"/>
              </p:cNvCxnSpPr>
              <p:nvPr/>
            </p:nvCxnSpPr>
            <p:spPr>
              <a:xfrm>
                <a:off x="9247275" y="1553376"/>
                <a:ext cx="646578" cy="646578"/>
              </a:xfrm>
              <a:prstGeom prst="straightConnector1">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0" name="Plus Sign 19">
              <a:extLst>
                <a:ext uri="{FF2B5EF4-FFF2-40B4-BE49-F238E27FC236}">
                  <a16:creationId xmlns:a16="http://schemas.microsoft.com/office/drawing/2014/main" id="{4AE49C0A-F80A-47D0-A3F4-6C96D9A98BE8}"/>
                </a:ext>
              </a:extLst>
            </p:cNvPr>
            <p:cNvSpPr>
              <a:spLocks noChangeAspect="1"/>
            </p:cNvSpPr>
            <p:nvPr/>
          </p:nvSpPr>
          <p:spPr>
            <a:xfrm>
              <a:off x="10143842" y="2882793"/>
              <a:ext cx="457200" cy="457200"/>
            </a:xfrm>
            <a:prstGeom prst="mathPlu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F2785D12-137A-4563-92D9-623024041BA2}"/>
                </a:ext>
              </a:extLst>
            </p:cNvPr>
            <p:cNvGrpSpPr/>
            <p:nvPr/>
          </p:nvGrpSpPr>
          <p:grpSpPr>
            <a:xfrm>
              <a:off x="10796570" y="2654193"/>
              <a:ext cx="914400" cy="914400"/>
              <a:chOff x="10796570" y="1448471"/>
              <a:chExt cx="914400" cy="914400"/>
            </a:xfrm>
          </p:grpSpPr>
          <p:sp>
            <p:nvSpPr>
              <p:cNvPr id="22" name="Oval 21">
                <a:extLst>
                  <a:ext uri="{FF2B5EF4-FFF2-40B4-BE49-F238E27FC236}">
                    <a16:creationId xmlns:a16="http://schemas.microsoft.com/office/drawing/2014/main" id="{6FD0254B-351A-4FB4-9246-0F1AA8CA2015}"/>
                  </a:ext>
                </a:extLst>
              </p:cNvPr>
              <p:cNvSpPr/>
              <p:nvPr/>
            </p:nvSpPr>
            <p:spPr>
              <a:xfrm>
                <a:off x="10796570" y="1448471"/>
                <a:ext cx="914400" cy="914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Smoking2" descr="{&quot;Key&quot;:&quot;POWER_USER_SHAPE_ICON&quot;,&quot;Value&quot;:&quot;POWER_USER_SHAPE_ICON_STYLE_1&quot;}">
                <a:extLst>
                  <a:ext uri="{FF2B5EF4-FFF2-40B4-BE49-F238E27FC236}">
                    <a16:creationId xmlns:a16="http://schemas.microsoft.com/office/drawing/2014/main" id="{B2CFF601-8CC0-4E05-8943-8BA741EDA109}"/>
                  </a:ext>
                </a:extLst>
              </p:cNvPr>
              <p:cNvGrpSpPr>
                <a:grpSpLocks noChangeAspect="1"/>
              </p:cNvGrpSpPr>
              <p:nvPr/>
            </p:nvGrpSpPr>
            <p:grpSpPr bwMode="auto">
              <a:xfrm>
                <a:off x="10928506" y="1540591"/>
                <a:ext cx="646814" cy="457200"/>
                <a:chOff x="1864" y="1255"/>
                <a:chExt cx="365" cy="258"/>
              </a:xfrm>
              <a:solidFill>
                <a:schemeClr val="bg1"/>
              </a:solidFill>
            </p:grpSpPr>
            <p:sp>
              <p:nvSpPr>
                <p:cNvPr id="25" name="Freeform 289">
                  <a:extLst>
                    <a:ext uri="{FF2B5EF4-FFF2-40B4-BE49-F238E27FC236}">
                      <a16:creationId xmlns:a16="http://schemas.microsoft.com/office/drawing/2014/main" id="{F686D9B0-A9B6-410E-BA68-37EAC580B765}"/>
                    </a:ext>
                  </a:extLst>
                </p:cNvPr>
                <p:cNvSpPr>
                  <a:spLocks noEditPoints="1"/>
                </p:cNvSpPr>
                <p:nvPr/>
              </p:nvSpPr>
              <p:spPr bwMode="auto">
                <a:xfrm>
                  <a:off x="1864" y="1271"/>
                  <a:ext cx="365" cy="242"/>
                </a:xfrm>
                <a:custGeom>
                  <a:avLst/>
                  <a:gdLst>
                    <a:gd name="T0" fmla="*/ 0 w 1250"/>
                    <a:gd name="T1" fmla="*/ 828 h 828"/>
                    <a:gd name="T2" fmla="*/ 0 w 1250"/>
                    <a:gd name="T3" fmla="*/ 657 h 828"/>
                    <a:gd name="T4" fmla="*/ 1071 w 1250"/>
                    <a:gd name="T5" fmla="*/ 657 h 828"/>
                    <a:gd name="T6" fmla="*/ 1071 w 1250"/>
                    <a:gd name="T7" fmla="*/ 828 h 828"/>
                    <a:gd name="T8" fmla="*/ 0 w 1250"/>
                    <a:gd name="T9" fmla="*/ 828 h 828"/>
                    <a:gd name="T10" fmla="*/ 1103 w 1250"/>
                    <a:gd name="T11" fmla="*/ 654 h 828"/>
                    <a:gd name="T12" fmla="*/ 1160 w 1250"/>
                    <a:gd name="T13" fmla="*/ 654 h 828"/>
                    <a:gd name="T14" fmla="*/ 1160 w 1250"/>
                    <a:gd name="T15" fmla="*/ 828 h 828"/>
                    <a:gd name="T16" fmla="*/ 1103 w 1250"/>
                    <a:gd name="T17" fmla="*/ 828 h 828"/>
                    <a:gd name="T18" fmla="*/ 1103 w 1250"/>
                    <a:gd name="T19" fmla="*/ 654 h 828"/>
                    <a:gd name="T20" fmla="*/ 1249 w 1250"/>
                    <a:gd name="T21" fmla="*/ 626 h 828"/>
                    <a:gd name="T22" fmla="*/ 1249 w 1250"/>
                    <a:gd name="T23" fmla="*/ 521 h 828"/>
                    <a:gd name="T24" fmla="*/ 1186 w 1250"/>
                    <a:gd name="T25" fmla="*/ 350 h 828"/>
                    <a:gd name="T26" fmla="*/ 1009 w 1250"/>
                    <a:gd name="T27" fmla="*/ 271 h 828"/>
                    <a:gd name="T28" fmla="*/ 967 w 1250"/>
                    <a:gd name="T29" fmla="*/ 271 h 828"/>
                    <a:gd name="T30" fmla="*/ 985 w 1250"/>
                    <a:gd name="T31" fmla="*/ 188 h 828"/>
                    <a:gd name="T32" fmla="*/ 929 w 1250"/>
                    <a:gd name="T33" fmla="*/ 55 h 828"/>
                    <a:gd name="T34" fmla="*/ 788 w 1250"/>
                    <a:gd name="T35" fmla="*/ 0 h 828"/>
                    <a:gd name="T36" fmla="*/ 788 w 1250"/>
                    <a:gd name="T37" fmla="*/ 57 h 828"/>
                    <a:gd name="T38" fmla="*/ 928 w 1250"/>
                    <a:gd name="T39" fmla="*/ 189 h 828"/>
                    <a:gd name="T40" fmla="*/ 895 w 1250"/>
                    <a:gd name="T41" fmla="*/ 283 h 828"/>
                    <a:gd name="T42" fmla="*/ 918 w 1250"/>
                    <a:gd name="T43" fmla="*/ 328 h 828"/>
                    <a:gd name="T44" fmla="*/ 1009 w 1250"/>
                    <a:gd name="T45" fmla="*/ 328 h 828"/>
                    <a:gd name="T46" fmla="*/ 1143 w 1250"/>
                    <a:gd name="T47" fmla="*/ 387 h 828"/>
                    <a:gd name="T48" fmla="*/ 1192 w 1250"/>
                    <a:gd name="T49" fmla="*/ 521 h 828"/>
                    <a:gd name="T50" fmla="*/ 1192 w 1250"/>
                    <a:gd name="T51" fmla="*/ 626 h 828"/>
                    <a:gd name="T52" fmla="*/ 1249 w 1250"/>
                    <a:gd name="T53" fmla="*/ 626 h 828"/>
                    <a:gd name="T54" fmla="*/ 1193 w 1250"/>
                    <a:gd name="T55" fmla="*/ 654 h 828"/>
                    <a:gd name="T56" fmla="*/ 1250 w 1250"/>
                    <a:gd name="T57" fmla="*/ 654 h 828"/>
                    <a:gd name="T58" fmla="*/ 1250 w 1250"/>
                    <a:gd name="T59" fmla="*/ 828 h 828"/>
                    <a:gd name="T60" fmla="*/ 1193 w 1250"/>
                    <a:gd name="T61" fmla="*/ 828 h 828"/>
                    <a:gd name="T62" fmla="*/ 1193 w 1250"/>
                    <a:gd name="T63" fmla="*/ 654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0" h="828">
                      <a:moveTo>
                        <a:pt x="0" y="828"/>
                      </a:moveTo>
                      <a:lnTo>
                        <a:pt x="0" y="657"/>
                      </a:lnTo>
                      <a:lnTo>
                        <a:pt x="1071" y="657"/>
                      </a:lnTo>
                      <a:lnTo>
                        <a:pt x="1071" y="828"/>
                      </a:lnTo>
                      <a:lnTo>
                        <a:pt x="0" y="828"/>
                      </a:lnTo>
                      <a:close/>
                      <a:moveTo>
                        <a:pt x="1103" y="654"/>
                      </a:moveTo>
                      <a:lnTo>
                        <a:pt x="1160" y="654"/>
                      </a:lnTo>
                      <a:lnTo>
                        <a:pt x="1160" y="828"/>
                      </a:lnTo>
                      <a:lnTo>
                        <a:pt x="1103" y="828"/>
                      </a:lnTo>
                      <a:lnTo>
                        <a:pt x="1103" y="654"/>
                      </a:lnTo>
                      <a:close/>
                      <a:moveTo>
                        <a:pt x="1249" y="626"/>
                      </a:moveTo>
                      <a:lnTo>
                        <a:pt x="1249" y="521"/>
                      </a:lnTo>
                      <a:cubicBezTo>
                        <a:pt x="1249" y="458"/>
                        <a:pt x="1226" y="395"/>
                        <a:pt x="1186" y="350"/>
                      </a:cubicBezTo>
                      <a:cubicBezTo>
                        <a:pt x="1142" y="299"/>
                        <a:pt x="1079" y="271"/>
                        <a:pt x="1009" y="271"/>
                      </a:cubicBezTo>
                      <a:lnTo>
                        <a:pt x="967" y="271"/>
                      </a:lnTo>
                      <a:cubicBezTo>
                        <a:pt x="979" y="244"/>
                        <a:pt x="985" y="215"/>
                        <a:pt x="985" y="188"/>
                      </a:cubicBezTo>
                      <a:cubicBezTo>
                        <a:pt x="985" y="137"/>
                        <a:pt x="966" y="90"/>
                        <a:pt x="929" y="55"/>
                      </a:cubicBezTo>
                      <a:cubicBezTo>
                        <a:pt x="893" y="20"/>
                        <a:pt x="843" y="1"/>
                        <a:pt x="788" y="0"/>
                      </a:cubicBezTo>
                      <a:lnTo>
                        <a:pt x="788" y="57"/>
                      </a:lnTo>
                      <a:cubicBezTo>
                        <a:pt x="870" y="59"/>
                        <a:pt x="928" y="114"/>
                        <a:pt x="928" y="189"/>
                      </a:cubicBezTo>
                      <a:cubicBezTo>
                        <a:pt x="928" y="219"/>
                        <a:pt x="916" y="254"/>
                        <a:pt x="895" y="283"/>
                      </a:cubicBezTo>
                      <a:cubicBezTo>
                        <a:pt x="881" y="302"/>
                        <a:pt x="895" y="328"/>
                        <a:pt x="918" y="328"/>
                      </a:cubicBezTo>
                      <a:lnTo>
                        <a:pt x="1009" y="328"/>
                      </a:lnTo>
                      <a:cubicBezTo>
                        <a:pt x="1077" y="328"/>
                        <a:pt x="1119" y="360"/>
                        <a:pt x="1143" y="387"/>
                      </a:cubicBezTo>
                      <a:cubicBezTo>
                        <a:pt x="1174" y="423"/>
                        <a:pt x="1192" y="471"/>
                        <a:pt x="1192" y="521"/>
                      </a:cubicBezTo>
                      <a:lnTo>
                        <a:pt x="1192" y="626"/>
                      </a:lnTo>
                      <a:lnTo>
                        <a:pt x="1249" y="626"/>
                      </a:lnTo>
                      <a:close/>
                      <a:moveTo>
                        <a:pt x="1193" y="654"/>
                      </a:moveTo>
                      <a:lnTo>
                        <a:pt x="1250" y="654"/>
                      </a:lnTo>
                      <a:lnTo>
                        <a:pt x="1250" y="828"/>
                      </a:lnTo>
                      <a:lnTo>
                        <a:pt x="1193" y="828"/>
                      </a:lnTo>
                      <a:lnTo>
                        <a:pt x="1193" y="6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90">
                  <a:extLst>
                    <a:ext uri="{FF2B5EF4-FFF2-40B4-BE49-F238E27FC236}">
                      <a16:creationId xmlns:a16="http://schemas.microsoft.com/office/drawing/2014/main" id="{E8267CD6-86A8-4D0D-AA19-E3BA07D7B894}"/>
                    </a:ext>
                  </a:extLst>
                </p:cNvPr>
                <p:cNvSpPr>
                  <a:spLocks noEditPoints="1"/>
                </p:cNvSpPr>
                <p:nvPr/>
              </p:nvSpPr>
              <p:spPr bwMode="auto">
                <a:xfrm>
                  <a:off x="2029" y="1255"/>
                  <a:ext cx="173" cy="199"/>
                </a:xfrm>
                <a:custGeom>
                  <a:avLst/>
                  <a:gdLst>
                    <a:gd name="T0" fmla="*/ 443 w 596"/>
                    <a:gd name="T1" fmla="*/ 464 h 682"/>
                    <a:gd name="T2" fmla="*/ 442 w 596"/>
                    <a:gd name="T3" fmla="*/ 464 h 682"/>
                    <a:gd name="T4" fmla="*/ 365 w 596"/>
                    <a:gd name="T5" fmla="*/ 463 h 682"/>
                    <a:gd name="T6" fmla="*/ 312 w 596"/>
                    <a:gd name="T7" fmla="*/ 463 h 682"/>
                    <a:gd name="T8" fmla="*/ 295 w 596"/>
                    <a:gd name="T9" fmla="*/ 463 h 682"/>
                    <a:gd name="T10" fmla="*/ 288 w 596"/>
                    <a:gd name="T11" fmla="*/ 464 h 682"/>
                    <a:gd name="T12" fmla="*/ 288 w 596"/>
                    <a:gd name="T13" fmla="*/ 464 h 682"/>
                    <a:gd name="T14" fmla="*/ 226 w 596"/>
                    <a:gd name="T15" fmla="*/ 427 h 682"/>
                    <a:gd name="T16" fmla="*/ 225 w 596"/>
                    <a:gd name="T17" fmla="*/ 332 h 682"/>
                    <a:gd name="T18" fmla="*/ 199 w 596"/>
                    <a:gd name="T19" fmla="*/ 289 h 682"/>
                    <a:gd name="T20" fmla="*/ 93 w 596"/>
                    <a:gd name="T21" fmla="*/ 256 h 682"/>
                    <a:gd name="T22" fmla="*/ 57 w 596"/>
                    <a:gd name="T23" fmla="*/ 174 h 682"/>
                    <a:gd name="T24" fmla="*/ 167 w 596"/>
                    <a:gd name="T25" fmla="*/ 57 h 682"/>
                    <a:gd name="T26" fmla="*/ 167 w 596"/>
                    <a:gd name="T27" fmla="*/ 0 h 682"/>
                    <a:gd name="T28" fmla="*/ 39 w 596"/>
                    <a:gd name="T29" fmla="*/ 60 h 682"/>
                    <a:gd name="T30" fmla="*/ 0 w 596"/>
                    <a:gd name="T31" fmla="*/ 174 h 682"/>
                    <a:gd name="T32" fmla="*/ 53 w 596"/>
                    <a:gd name="T33" fmla="*/ 298 h 682"/>
                    <a:gd name="T34" fmla="*/ 160 w 596"/>
                    <a:gd name="T35" fmla="*/ 346 h 682"/>
                    <a:gd name="T36" fmla="*/ 176 w 596"/>
                    <a:gd name="T37" fmla="*/ 456 h 682"/>
                    <a:gd name="T38" fmla="*/ 288 w 596"/>
                    <a:gd name="T39" fmla="*/ 521 h 682"/>
                    <a:gd name="T40" fmla="*/ 290 w 596"/>
                    <a:gd name="T41" fmla="*/ 521 h 682"/>
                    <a:gd name="T42" fmla="*/ 442 w 596"/>
                    <a:gd name="T43" fmla="*/ 521 h 682"/>
                    <a:gd name="T44" fmla="*/ 518 w 596"/>
                    <a:gd name="T45" fmla="*/ 545 h 682"/>
                    <a:gd name="T46" fmla="*/ 539 w 596"/>
                    <a:gd name="T47" fmla="*/ 603 h 682"/>
                    <a:gd name="T48" fmla="*/ 539 w 596"/>
                    <a:gd name="T49" fmla="*/ 682 h 682"/>
                    <a:gd name="T50" fmla="*/ 596 w 596"/>
                    <a:gd name="T51" fmla="*/ 682 h 682"/>
                    <a:gd name="T52" fmla="*/ 596 w 596"/>
                    <a:gd name="T53" fmla="*/ 603 h 682"/>
                    <a:gd name="T54" fmla="*/ 558 w 596"/>
                    <a:gd name="T55" fmla="*/ 504 h 682"/>
                    <a:gd name="T56" fmla="*/ 443 w 596"/>
                    <a:gd name="T57" fmla="*/ 464 h 682"/>
                    <a:gd name="T58" fmla="*/ 311 w 596"/>
                    <a:gd name="T59" fmla="*/ 51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6" h="682">
                      <a:moveTo>
                        <a:pt x="443" y="464"/>
                      </a:moveTo>
                      <a:lnTo>
                        <a:pt x="442" y="464"/>
                      </a:lnTo>
                      <a:cubicBezTo>
                        <a:pt x="442" y="464"/>
                        <a:pt x="404" y="463"/>
                        <a:pt x="365" y="463"/>
                      </a:cubicBezTo>
                      <a:cubicBezTo>
                        <a:pt x="346" y="463"/>
                        <a:pt x="327" y="463"/>
                        <a:pt x="312" y="463"/>
                      </a:cubicBezTo>
                      <a:lnTo>
                        <a:pt x="295" y="463"/>
                      </a:lnTo>
                      <a:cubicBezTo>
                        <a:pt x="293" y="463"/>
                        <a:pt x="291" y="463"/>
                        <a:pt x="288" y="464"/>
                      </a:cubicBezTo>
                      <a:lnTo>
                        <a:pt x="288" y="464"/>
                      </a:lnTo>
                      <a:cubicBezTo>
                        <a:pt x="254" y="463"/>
                        <a:pt x="235" y="444"/>
                        <a:pt x="226" y="427"/>
                      </a:cubicBezTo>
                      <a:cubicBezTo>
                        <a:pt x="209" y="399"/>
                        <a:pt x="209" y="360"/>
                        <a:pt x="225" y="332"/>
                      </a:cubicBezTo>
                      <a:cubicBezTo>
                        <a:pt x="237" y="313"/>
                        <a:pt x="222" y="288"/>
                        <a:pt x="199" y="289"/>
                      </a:cubicBezTo>
                      <a:cubicBezTo>
                        <a:pt x="155" y="292"/>
                        <a:pt x="119" y="280"/>
                        <a:pt x="93" y="256"/>
                      </a:cubicBezTo>
                      <a:cubicBezTo>
                        <a:pt x="70" y="235"/>
                        <a:pt x="57" y="205"/>
                        <a:pt x="57" y="174"/>
                      </a:cubicBezTo>
                      <a:cubicBezTo>
                        <a:pt x="57" y="135"/>
                        <a:pt x="80" y="60"/>
                        <a:pt x="167" y="57"/>
                      </a:cubicBezTo>
                      <a:lnTo>
                        <a:pt x="167" y="0"/>
                      </a:lnTo>
                      <a:cubicBezTo>
                        <a:pt x="101" y="1"/>
                        <a:pt x="61" y="33"/>
                        <a:pt x="39" y="60"/>
                      </a:cubicBezTo>
                      <a:cubicBezTo>
                        <a:pt x="14" y="91"/>
                        <a:pt x="0" y="133"/>
                        <a:pt x="0" y="174"/>
                      </a:cubicBezTo>
                      <a:cubicBezTo>
                        <a:pt x="0" y="221"/>
                        <a:pt x="19" y="266"/>
                        <a:pt x="53" y="298"/>
                      </a:cubicBezTo>
                      <a:cubicBezTo>
                        <a:pt x="74" y="317"/>
                        <a:pt x="109" y="340"/>
                        <a:pt x="160" y="346"/>
                      </a:cubicBezTo>
                      <a:cubicBezTo>
                        <a:pt x="152" y="382"/>
                        <a:pt x="157" y="423"/>
                        <a:pt x="176" y="456"/>
                      </a:cubicBezTo>
                      <a:cubicBezTo>
                        <a:pt x="200" y="497"/>
                        <a:pt x="240" y="521"/>
                        <a:pt x="288" y="521"/>
                      </a:cubicBezTo>
                      <a:cubicBezTo>
                        <a:pt x="289" y="521"/>
                        <a:pt x="289" y="521"/>
                        <a:pt x="290" y="521"/>
                      </a:cubicBezTo>
                      <a:cubicBezTo>
                        <a:pt x="298" y="521"/>
                        <a:pt x="385" y="521"/>
                        <a:pt x="442" y="521"/>
                      </a:cubicBezTo>
                      <a:cubicBezTo>
                        <a:pt x="476" y="521"/>
                        <a:pt x="502" y="529"/>
                        <a:pt x="518" y="545"/>
                      </a:cubicBezTo>
                      <a:cubicBezTo>
                        <a:pt x="532" y="559"/>
                        <a:pt x="539" y="578"/>
                        <a:pt x="539" y="603"/>
                      </a:cubicBezTo>
                      <a:lnTo>
                        <a:pt x="539" y="682"/>
                      </a:lnTo>
                      <a:lnTo>
                        <a:pt x="596" y="682"/>
                      </a:lnTo>
                      <a:lnTo>
                        <a:pt x="596" y="603"/>
                      </a:lnTo>
                      <a:cubicBezTo>
                        <a:pt x="596" y="563"/>
                        <a:pt x="583" y="529"/>
                        <a:pt x="558" y="504"/>
                      </a:cubicBezTo>
                      <a:cubicBezTo>
                        <a:pt x="532" y="478"/>
                        <a:pt x="492" y="464"/>
                        <a:pt x="443" y="464"/>
                      </a:cubicBezTo>
                      <a:close/>
                      <a:moveTo>
                        <a:pt x="311" y="510"/>
                      </a:move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4" name="Straight Connector 23">
                <a:extLst>
                  <a:ext uri="{FF2B5EF4-FFF2-40B4-BE49-F238E27FC236}">
                    <a16:creationId xmlns:a16="http://schemas.microsoft.com/office/drawing/2014/main" id="{6F9680C7-9275-4B6C-860B-BF0DC7F7A008}"/>
                  </a:ext>
                </a:extLst>
              </p:cNvPr>
              <p:cNvCxnSpPr/>
              <p:nvPr/>
            </p:nvCxnSpPr>
            <p:spPr>
              <a:xfrm>
                <a:off x="11147726" y="1858345"/>
                <a:ext cx="0" cy="19132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grpSp>
      </p:grpSp>
      <p:pic>
        <p:nvPicPr>
          <p:cNvPr id="73" name="Picture 72">
            <a:extLst>
              <a:ext uri="{FF2B5EF4-FFF2-40B4-BE49-F238E27FC236}">
                <a16:creationId xmlns:a16="http://schemas.microsoft.com/office/drawing/2014/main" id="{40D553A0-406D-4B94-826B-9436A0390583}"/>
              </a:ext>
            </a:extLst>
          </p:cNvPr>
          <p:cNvPicPr>
            <a:picLocks noChangeAspect="1"/>
          </p:cNvPicPr>
          <p:nvPr/>
        </p:nvPicPr>
        <p:blipFill rotWithShape="1">
          <a:blip r:embed="rId10">
            <a:alphaModFix amt="91000"/>
            <a:extLst>
              <a:ext uri="{28A0092B-C50C-407E-A947-70E740481C1C}">
                <a14:useLocalDpi xmlns:a14="http://schemas.microsoft.com/office/drawing/2010/main" val="0"/>
              </a:ext>
            </a:extLst>
          </a:blip>
          <a:srcRect t="20830" b="19391"/>
          <a:stretch/>
        </p:blipFill>
        <p:spPr>
          <a:xfrm>
            <a:off x="6547486" y="3534335"/>
            <a:ext cx="3555223" cy="3190348"/>
          </a:xfrm>
          <a:prstGeom prst="rect">
            <a:avLst/>
          </a:prstGeom>
          <a:effectLst>
            <a:softEdge rad="63500"/>
          </a:effectLst>
        </p:spPr>
      </p:pic>
    </p:spTree>
    <p:extLst>
      <p:ext uri="{BB962C8B-B14F-4D97-AF65-F5344CB8AC3E}">
        <p14:creationId xmlns:p14="http://schemas.microsoft.com/office/powerpoint/2010/main" val="94667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C55B68F5-D191-4788-B047-9144CB114327}"/>
              </a:ext>
            </a:extLst>
          </p:cNvPr>
          <p:cNvSpPr/>
          <p:nvPr/>
        </p:nvSpPr>
        <p:spPr>
          <a:xfrm>
            <a:off x="0" y="1140460"/>
            <a:ext cx="12188952" cy="822960"/>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2000" b="1" i="0" u="none" strike="noStrike" kern="1200" cap="none" spc="0" normalizeH="0" baseline="0" noProof="0">
                <a:ln>
                  <a:noFill/>
                </a:ln>
                <a:solidFill>
                  <a:prstClr val="white"/>
                </a:solidFill>
                <a:effectLst/>
                <a:uLnTx/>
                <a:uFillTx/>
                <a:latin typeface="IQOS"/>
                <a:ea typeface="+mn-ea"/>
                <a:cs typeface="+mn-cs"/>
              </a:rPr>
              <a:t>Our Objective is to Offer Adult Smokers Who Would Otherwise Continue to Smoke </a:t>
            </a:r>
            <a:br>
              <a:rPr kumimoji="0" lang="en-US" sz="2000" b="1" i="0" u="none" strike="noStrike" kern="1200" cap="none" spc="0" normalizeH="0" baseline="0" noProof="0">
                <a:ln>
                  <a:noFill/>
                </a:ln>
                <a:solidFill>
                  <a:prstClr val="white"/>
                </a:solidFill>
                <a:effectLst/>
                <a:uLnTx/>
                <a:uFillTx/>
                <a:latin typeface="IQOS"/>
                <a:ea typeface="+mn-ea"/>
                <a:cs typeface="+mn-cs"/>
              </a:rPr>
            </a:br>
            <a:r>
              <a:rPr kumimoji="0" lang="en-US" sz="2000" b="1" i="0" u="none" strike="noStrike" kern="1200" cap="none" spc="0" normalizeH="0" baseline="0" noProof="0">
                <a:ln>
                  <a:noFill/>
                </a:ln>
                <a:solidFill>
                  <a:prstClr val="white"/>
                </a:solidFill>
                <a:effectLst/>
                <a:uLnTx/>
                <a:uFillTx/>
                <a:latin typeface="IQOS"/>
                <a:ea typeface="+mn-ea"/>
                <a:cs typeface="+mn-cs"/>
              </a:rPr>
              <a:t>Reduced-risk Products They Could Completely Switch to</a:t>
            </a:r>
          </a:p>
        </p:txBody>
      </p:sp>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45093" t="7101" r="35666" b="7392"/>
          <a:stretch/>
        </p:blipFill>
        <p:spPr>
          <a:xfrm rot="4562851">
            <a:off x="7380733" y="4625668"/>
            <a:ext cx="506441" cy="1800000"/>
          </a:xfrm>
          <a:prstGeom prst="rect">
            <a:avLst/>
          </a:prstGeom>
        </p:spPr>
      </p:pic>
      <p:sp>
        <p:nvSpPr>
          <p:cNvPr id="2" name="Title 1">
            <a:extLst>
              <a:ext uri="{FF2B5EF4-FFF2-40B4-BE49-F238E27FC236}">
                <a16:creationId xmlns:a16="http://schemas.microsoft.com/office/drawing/2014/main" id="{F24DAEE9-D711-47A6-A2BA-7EAD9BC8EF69}"/>
              </a:ext>
            </a:extLst>
          </p:cNvPr>
          <p:cNvSpPr>
            <a:spLocks noGrp="1"/>
          </p:cNvSpPr>
          <p:nvPr>
            <p:ph type="title"/>
          </p:nvPr>
        </p:nvSpPr>
        <p:spPr>
          <a:xfrm>
            <a:off x="457200" y="182880"/>
            <a:ext cx="10698480" cy="594360"/>
          </a:xfrm>
        </p:spPr>
        <p:txBody>
          <a:bodyPr/>
          <a:lstStyle/>
          <a:p>
            <a:r>
              <a:rPr lang="en-US"/>
              <a:t>PMI’s Smoke-Free Product Portfolio</a:t>
            </a:r>
          </a:p>
        </p:txBody>
      </p:sp>
      <p:sp>
        <p:nvSpPr>
          <p:cNvPr id="5" name="Text Placeholder 4">
            <a:extLst>
              <a:ext uri="{FF2B5EF4-FFF2-40B4-BE49-F238E27FC236}">
                <a16:creationId xmlns:a16="http://schemas.microsoft.com/office/drawing/2014/main" id="{B0D521FF-B2BE-46D0-AE90-9CA9C07249F9}"/>
              </a:ext>
            </a:extLst>
          </p:cNvPr>
          <p:cNvSpPr>
            <a:spLocks noGrp="1"/>
          </p:cNvSpPr>
          <p:nvPr>
            <p:ph type="body" sz="quarter" idx="16"/>
          </p:nvPr>
        </p:nvSpPr>
        <p:spPr>
          <a:xfrm>
            <a:off x="451104" y="6275173"/>
            <a:ext cx="11176603" cy="426611"/>
          </a:xfrm>
        </p:spPr>
        <p:txBody>
          <a:bodyPr/>
          <a:lstStyle/>
          <a:p>
            <a:pPr marL="0" indent="0">
              <a:tabLst/>
            </a:pPr>
            <a:r>
              <a:rPr lang="en-US"/>
              <a:t>Note: The products depicted are subject to ongoing development, and, therefore, the descriptions are illustrative and do not necessarily represent the latest stages of product development.</a:t>
            </a:r>
          </a:p>
        </p:txBody>
      </p:sp>
      <p:sp>
        <p:nvSpPr>
          <p:cNvPr id="34" name="Oval 33">
            <a:extLst>
              <a:ext uri="{FF2B5EF4-FFF2-40B4-BE49-F238E27FC236}">
                <a16:creationId xmlns:a16="http://schemas.microsoft.com/office/drawing/2014/main" id="{7211BA8B-0380-4A68-B8D5-FD3EAB3AABCC}"/>
              </a:ext>
            </a:extLst>
          </p:cNvPr>
          <p:cNvSpPr>
            <a:spLocks noChangeAspect="1"/>
          </p:cNvSpPr>
          <p:nvPr/>
        </p:nvSpPr>
        <p:spPr>
          <a:xfrm>
            <a:off x="1409700" y="313731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IQOS"/>
                <a:ea typeface="+mn-ea"/>
                <a:cs typeface="+mn-cs"/>
              </a:rPr>
              <a:t>1</a:t>
            </a:r>
          </a:p>
        </p:txBody>
      </p:sp>
      <p:pic>
        <p:nvPicPr>
          <p:cNvPr id="35" name="Picture 34">
            <a:extLst>
              <a:ext uri="{FF2B5EF4-FFF2-40B4-BE49-F238E27FC236}">
                <a16:creationId xmlns:a16="http://schemas.microsoft.com/office/drawing/2014/main" id="{BA2ED8C3-63F6-4B10-BBAD-BE5FD6CEEBA6}"/>
              </a:ext>
            </a:extLst>
          </p:cNvPr>
          <p:cNvPicPr>
            <a:picLocks noChangeAspect="1"/>
          </p:cNvPicPr>
          <p:nvPr/>
        </p:nvPicPr>
        <p:blipFill>
          <a:blip r:embed="rId4"/>
          <a:stretch>
            <a:fillRect/>
          </a:stretch>
        </p:blipFill>
        <p:spPr>
          <a:xfrm>
            <a:off x="1310438" y="4744618"/>
            <a:ext cx="884324" cy="1562101"/>
          </a:xfrm>
          <a:prstGeom prst="rect">
            <a:avLst/>
          </a:prstGeom>
        </p:spPr>
      </p:pic>
      <p:sp>
        <p:nvSpPr>
          <p:cNvPr id="37" name="TextBox 36">
            <a:extLst>
              <a:ext uri="{FF2B5EF4-FFF2-40B4-BE49-F238E27FC236}">
                <a16:creationId xmlns:a16="http://schemas.microsoft.com/office/drawing/2014/main" id="{C630D8A0-0EFF-4187-BEBA-921FCEF7484F}"/>
              </a:ext>
            </a:extLst>
          </p:cNvPr>
          <p:cNvSpPr txBox="1"/>
          <p:nvPr/>
        </p:nvSpPr>
        <p:spPr>
          <a:xfrm>
            <a:off x="446914" y="2265404"/>
            <a:ext cx="5382386" cy="369332"/>
          </a:xfrm>
          <a:prstGeom prst="rect">
            <a:avLst/>
          </a:prstGeom>
          <a:solidFill>
            <a:schemeClr val="accent4"/>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a:ln>
                  <a:noFill/>
                </a:ln>
                <a:solidFill>
                  <a:prstClr val="white"/>
                </a:solidFill>
                <a:effectLst/>
                <a:uLnTx/>
                <a:uFillTx/>
                <a:latin typeface="Open Sans"/>
                <a:ea typeface="+mn-ea"/>
                <a:cs typeface="+mn-cs"/>
              </a:rPr>
              <a:t>Heated Tobacco Products</a:t>
            </a:r>
            <a:endParaRPr kumimoji="0" lang="en-US" sz="1800" b="1" i="0" u="none" strike="noStrike" kern="1200" cap="none" spc="0" normalizeH="0" baseline="0" noProof="0">
              <a:ln>
                <a:noFill/>
              </a:ln>
              <a:solidFill>
                <a:prstClr val="white"/>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444FE49F-0D21-422C-A342-F21FA8EAC6A7}"/>
              </a:ext>
            </a:extLst>
          </p:cNvPr>
          <p:cNvSpPr txBox="1"/>
          <p:nvPr/>
        </p:nvSpPr>
        <p:spPr>
          <a:xfrm>
            <a:off x="6174417" y="2265404"/>
            <a:ext cx="5537118" cy="369332"/>
          </a:xfrm>
          <a:prstGeom prst="rect">
            <a:avLst/>
          </a:prstGeom>
          <a:solidFill>
            <a:schemeClr val="accent4"/>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a:ln>
                  <a:noFill/>
                </a:ln>
                <a:solidFill>
                  <a:prstClr val="white"/>
                </a:solidFill>
                <a:effectLst/>
                <a:uLnTx/>
                <a:uFillTx/>
                <a:latin typeface="Open Sans"/>
                <a:ea typeface="+mn-ea"/>
                <a:cs typeface="+mn-cs"/>
              </a:rPr>
              <a:t>Products Without Tobacco</a:t>
            </a:r>
            <a:endParaRPr kumimoji="0" lang="en-US" sz="1800" b="1" i="0" u="none" strike="noStrike" kern="1200" cap="none" spc="0" normalizeH="0" baseline="0" noProof="0">
              <a:ln>
                <a:noFill/>
              </a:ln>
              <a:solidFill>
                <a:prstClr val="white"/>
              </a:solidFill>
              <a:effectLst/>
              <a:uLnTx/>
              <a:uFillTx/>
              <a:latin typeface="Open Sans"/>
              <a:ea typeface="+mn-ea"/>
              <a:cs typeface="+mn-cs"/>
            </a:endParaRPr>
          </a:p>
        </p:txBody>
      </p:sp>
      <p:sp>
        <p:nvSpPr>
          <p:cNvPr id="48" name="TextBox 47">
            <a:extLst>
              <a:ext uri="{FF2B5EF4-FFF2-40B4-BE49-F238E27FC236}">
                <a16:creationId xmlns:a16="http://schemas.microsoft.com/office/drawing/2014/main" id="{837A443F-53FE-4E2B-ABEA-647099878564}"/>
              </a:ext>
            </a:extLst>
          </p:cNvPr>
          <p:cNvSpPr txBox="1"/>
          <p:nvPr/>
        </p:nvSpPr>
        <p:spPr>
          <a:xfrm>
            <a:off x="1012654" y="2741097"/>
            <a:ext cx="1410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5274"/>
                </a:solidFill>
                <a:effectLst/>
                <a:uLnTx/>
                <a:uFillTx/>
                <a:latin typeface="Open Sans"/>
                <a:ea typeface="+mn-ea"/>
                <a:cs typeface="+mn-cs"/>
              </a:rPr>
              <a:t>PLATFORM </a:t>
            </a:r>
          </a:p>
        </p:txBody>
      </p:sp>
      <p:sp>
        <p:nvSpPr>
          <p:cNvPr id="78" name="Oval 77">
            <a:extLst>
              <a:ext uri="{FF2B5EF4-FFF2-40B4-BE49-F238E27FC236}">
                <a16:creationId xmlns:a16="http://schemas.microsoft.com/office/drawing/2014/main" id="{42490F48-E90F-48D4-8764-6AB67797A604}"/>
              </a:ext>
            </a:extLst>
          </p:cNvPr>
          <p:cNvSpPr>
            <a:spLocks noChangeAspect="1"/>
          </p:cNvSpPr>
          <p:nvPr/>
        </p:nvSpPr>
        <p:spPr>
          <a:xfrm>
            <a:off x="4290060" y="313731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IQOS"/>
                <a:ea typeface="+mn-ea"/>
                <a:cs typeface="+mn-cs"/>
              </a:rPr>
              <a:t>2</a:t>
            </a:r>
          </a:p>
        </p:txBody>
      </p:sp>
      <p:sp>
        <p:nvSpPr>
          <p:cNvPr id="79" name="Oval 78">
            <a:extLst>
              <a:ext uri="{FF2B5EF4-FFF2-40B4-BE49-F238E27FC236}">
                <a16:creationId xmlns:a16="http://schemas.microsoft.com/office/drawing/2014/main" id="{27560D6A-8464-47CC-8A4A-E764ECA086F5}"/>
              </a:ext>
            </a:extLst>
          </p:cNvPr>
          <p:cNvSpPr>
            <a:spLocks noChangeAspect="1"/>
          </p:cNvSpPr>
          <p:nvPr/>
        </p:nvSpPr>
        <p:spPr>
          <a:xfrm>
            <a:off x="7216140" y="313731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IQOS"/>
                <a:ea typeface="+mn-ea"/>
                <a:cs typeface="+mn-cs"/>
              </a:rPr>
              <a:t>3</a:t>
            </a:r>
          </a:p>
        </p:txBody>
      </p:sp>
      <p:sp>
        <p:nvSpPr>
          <p:cNvPr id="80" name="Oval 79">
            <a:extLst>
              <a:ext uri="{FF2B5EF4-FFF2-40B4-BE49-F238E27FC236}">
                <a16:creationId xmlns:a16="http://schemas.microsoft.com/office/drawing/2014/main" id="{749CC375-41A5-4D7B-AD01-A4128D2EC241}"/>
              </a:ext>
            </a:extLst>
          </p:cNvPr>
          <p:cNvSpPr>
            <a:spLocks noChangeAspect="1"/>
          </p:cNvSpPr>
          <p:nvPr/>
        </p:nvSpPr>
        <p:spPr>
          <a:xfrm>
            <a:off x="10096500" y="3137311"/>
            <a:ext cx="685800" cy="685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IQOS"/>
                <a:ea typeface="+mn-ea"/>
                <a:cs typeface="+mn-cs"/>
              </a:rPr>
              <a:t>4</a:t>
            </a:r>
          </a:p>
        </p:txBody>
      </p:sp>
      <p:sp>
        <p:nvSpPr>
          <p:cNvPr id="81" name="TextBox 80">
            <a:extLst>
              <a:ext uri="{FF2B5EF4-FFF2-40B4-BE49-F238E27FC236}">
                <a16:creationId xmlns:a16="http://schemas.microsoft.com/office/drawing/2014/main" id="{8774C614-0D1F-4C74-83E2-1F29EC68B6C8}"/>
              </a:ext>
            </a:extLst>
          </p:cNvPr>
          <p:cNvSpPr txBox="1"/>
          <p:nvPr/>
        </p:nvSpPr>
        <p:spPr>
          <a:xfrm>
            <a:off x="3893014" y="2741097"/>
            <a:ext cx="1410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5274"/>
                </a:solidFill>
                <a:effectLst/>
                <a:uLnTx/>
                <a:uFillTx/>
                <a:latin typeface="Open Sans"/>
                <a:ea typeface="+mn-ea"/>
                <a:cs typeface="+mn-cs"/>
              </a:rPr>
              <a:t>PLATFORM </a:t>
            </a:r>
          </a:p>
        </p:txBody>
      </p:sp>
      <p:sp>
        <p:nvSpPr>
          <p:cNvPr id="82" name="TextBox 81">
            <a:extLst>
              <a:ext uri="{FF2B5EF4-FFF2-40B4-BE49-F238E27FC236}">
                <a16:creationId xmlns:a16="http://schemas.microsoft.com/office/drawing/2014/main" id="{BDCECAED-EF4D-467F-A18B-1C3BC7B601FB}"/>
              </a:ext>
            </a:extLst>
          </p:cNvPr>
          <p:cNvSpPr txBox="1"/>
          <p:nvPr/>
        </p:nvSpPr>
        <p:spPr>
          <a:xfrm>
            <a:off x="9699454" y="2741097"/>
            <a:ext cx="1410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5274"/>
                </a:solidFill>
                <a:effectLst/>
                <a:uLnTx/>
                <a:uFillTx/>
                <a:latin typeface="Open Sans"/>
                <a:ea typeface="+mn-ea"/>
                <a:cs typeface="+mn-cs"/>
              </a:rPr>
              <a:t>PLATFORM </a:t>
            </a:r>
          </a:p>
        </p:txBody>
      </p:sp>
      <p:sp>
        <p:nvSpPr>
          <p:cNvPr id="83" name="TextBox 82">
            <a:extLst>
              <a:ext uri="{FF2B5EF4-FFF2-40B4-BE49-F238E27FC236}">
                <a16:creationId xmlns:a16="http://schemas.microsoft.com/office/drawing/2014/main" id="{CE3B0BEA-64C5-4A92-9E16-4CA7CCE96BCF}"/>
              </a:ext>
            </a:extLst>
          </p:cNvPr>
          <p:cNvSpPr txBox="1"/>
          <p:nvPr/>
        </p:nvSpPr>
        <p:spPr>
          <a:xfrm>
            <a:off x="6819094" y="2741097"/>
            <a:ext cx="14108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D5274"/>
                </a:solidFill>
                <a:effectLst/>
                <a:uLnTx/>
                <a:uFillTx/>
                <a:latin typeface="Open Sans"/>
                <a:ea typeface="+mn-ea"/>
                <a:cs typeface="+mn-cs"/>
              </a:rPr>
              <a:t>PLATFORM </a:t>
            </a:r>
          </a:p>
        </p:txBody>
      </p:sp>
      <p:cxnSp>
        <p:nvCxnSpPr>
          <p:cNvPr id="49" name="Straight Connector 48">
            <a:extLst>
              <a:ext uri="{FF2B5EF4-FFF2-40B4-BE49-F238E27FC236}">
                <a16:creationId xmlns:a16="http://schemas.microsoft.com/office/drawing/2014/main" id="{BF833C2F-6F71-49B1-9CD0-045CBA2E20CF}"/>
              </a:ext>
            </a:extLst>
          </p:cNvPr>
          <p:cNvCxnSpPr/>
          <p:nvPr/>
        </p:nvCxnSpPr>
        <p:spPr>
          <a:xfrm>
            <a:off x="481952" y="395277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65" name="Straight Connector 64">
            <a:extLst>
              <a:ext uri="{FF2B5EF4-FFF2-40B4-BE49-F238E27FC236}">
                <a16:creationId xmlns:a16="http://schemas.microsoft.com/office/drawing/2014/main" id="{B4FA31DB-E9E1-426C-BA5C-BC7F361826D0}"/>
              </a:ext>
            </a:extLst>
          </p:cNvPr>
          <p:cNvCxnSpPr>
            <a:cxnSpLocks/>
          </p:cNvCxnSpPr>
          <p:nvPr/>
        </p:nvCxnSpPr>
        <p:spPr>
          <a:xfrm>
            <a:off x="3329940" y="395277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67" name="Straight Connector 66">
            <a:extLst>
              <a:ext uri="{FF2B5EF4-FFF2-40B4-BE49-F238E27FC236}">
                <a16:creationId xmlns:a16="http://schemas.microsoft.com/office/drawing/2014/main" id="{C42C8C95-9D0E-4846-9C05-85C10D517E0C}"/>
              </a:ext>
            </a:extLst>
          </p:cNvPr>
          <p:cNvCxnSpPr/>
          <p:nvPr/>
        </p:nvCxnSpPr>
        <p:spPr>
          <a:xfrm>
            <a:off x="481952" y="468429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68" name="Straight Connector 67">
            <a:extLst>
              <a:ext uri="{FF2B5EF4-FFF2-40B4-BE49-F238E27FC236}">
                <a16:creationId xmlns:a16="http://schemas.microsoft.com/office/drawing/2014/main" id="{1A54EB21-2D6C-4CD4-BAAA-70A8FDAF75B4}"/>
              </a:ext>
            </a:extLst>
          </p:cNvPr>
          <p:cNvCxnSpPr>
            <a:cxnSpLocks/>
          </p:cNvCxnSpPr>
          <p:nvPr/>
        </p:nvCxnSpPr>
        <p:spPr>
          <a:xfrm>
            <a:off x="3329940" y="468429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71" name="Straight Connector 70">
            <a:extLst>
              <a:ext uri="{FF2B5EF4-FFF2-40B4-BE49-F238E27FC236}">
                <a16:creationId xmlns:a16="http://schemas.microsoft.com/office/drawing/2014/main" id="{105F5B4E-9C23-45ED-A83F-FDA667572F25}"/>
              </a:ext>
            </a:extLst>
          </p:cNvPr>
          <p:cNvCxnSpPr>
            <a:cxnSpLocks/>
          </p:cNvCxnSpPr>
          <p:nvPr/>
        </p:nvCxnSpPr>
        <p:spPr>
          <a:xfrm>
            <a:off x="9136380" y="395277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72" name="Straight Connector 71">
            <a:extLst>
              <a:ext uri="{FF2B5EF4-FFF2-40B4-BE49-F238E27FC236}">
                <a16:creationId xmlns:a16="http://schemas.microsoft.com/office/drawing/2014/main" id="{0E764E4B-C6B7-4829-9832-71E1A6F6FF7F}"/>
              </a:ext>
            </a:extLst>
          </p:cNvPr>
          <p:cNvCxnSpPr>
            <a:cxnSpLocks/>
          </p:cNvCxnSpPr>
          <p:nvPr/>
        </p:nvCxnSpPr>
        <p:spPr>
          <a:xfrm>
            <a:off x="9136380" y="468429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75" name="Straight Connector 74">
            <a:extLst>
              <a:ext uri="{FF2B5EF4-FFF2-40B4-BE49-F238E27FC236}">
                <a16:creationId xmlns:a16="http://schemas.microsoft.com/office/drawing/2014/main" id="{1C7F5F8D-3791-4E1D-A930-48FB9694913E}"/>
              </a:ext>
            </a:extLst>
          </p:cNvPr>
          <p:cNvCxnSpPr>
            <a:cxnSpLocks/>
          </p:cNvCxnSpPr>
          <p:nvPr/>
        </p:nvCxnSpPr>
        <p:spPr>
          <a:xfrm>
            <a:off x="6256020" y="395277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cxnSp>
        <p:nvCxnSpPr>
          <p:cNvPr id="76" name="Straight Connector 75">
            <a:extLst>
              <a:ext uri="{FF2B5EF4-FFF2-40B4-BE49-F238E27FC236}">
                <a16:creationId xmlns:a16="http://schemas.microsoft.com/office/drawing/2014/main" id="{CEA07E77-EB9D-41EB-A9DA-C5452518962F}"/>
              </a:ext>
            </a:extLst>
          </p:cNvPr>
          <p:cNvCxnSpPr>
            <a:cxnSpLocks/>
          </p:cNvCxnSpPr>
          <p:nvPr/>
        </p:nvCxnSpPr>
        <p:spPr>
          <a:xfrm>
            <a:off x="6256020" y="4684294"/>
            <a:ext cx="2606040" cy="0"/>
          </a:xfrm>
          <a:prstGeom prst="line">
            <a:avLst/>
          </a:prstGeom>
          <a:ln w="28575">
            <a:solidFill>
              <a:schemeClr val="tx2"/>
            </a:solidFill>
          </a:ln>
          <a:effectLst/>
        </p:spPr>
        <p:style>
          <a:lnRef idx="2">
            <a:schemeClr val="accent6"/>
          </a:lnRef>
          <a:fillRef idx="0">
            <a:schemeClr val="accent6"/>
          </a:fillRef>
          <a:effectRef idx="1">
            <a:schemeClr val="accent6"/>
          </a:effectRef>
          <a:fontRef idx="minor">
            <a:schemeClr val="tx1"/>
          </a:fontRef>
        </p:style>
      </p:cxnSp>
      <p:sp>
        <p:nvSpPr>
          <p:cNvPr id="66" name="TextBox 65">
            <a:extLst>
              <a:ext uri="{FF2B5EF4-FFF2-40B4-BE49-F238E27FC236}">
                <a16:creationId xmlns:a16="http://schemas.microsoft.com/office/drawing/2014/main" id="{DEACD0A4-0E0A-4B6C-BCC7-62F0B50BCB29}"/>
              </a:ext>
            </a:extLst>
          </p:cNvPr>
          <p:cNvSpPr txBox="1"/>
          <p:nvPr/>
        </p:nvSpPr>
        <p:spPr>
          <a:xfrm>
            <a:off x="449580" y="4041535"/>
            <a:ext cx="2606040" cy="553998"/>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Electrically Heated Tobacco</a:t>
            </a:r>
            <a:br>
              <a:rPr kumimoji="0" lang="en-US" sz="1200" b="0" i="0" u="none" strike="noStrike" kern="1200" cap="none" spc="0" normalizeH="0" baseline="0" noProof="0">
                <a:ln>
                  <a:noFill/>
                </a:ln>
                <a:solidFill>
                  <a:prstClr val="black"/>
                </a:solidFill>
                <a:effectLst/>
                <a:uLnTx/>
                <a:uFillTx/>
                <a:latin typeface="Open Sans"/>
                <a:ea typeface="+mn-ea"/>
                <a:cs typeface="+mn-cs"/>
              </a:rPr>
            </a:br>
            <a:r>
              <a:rPr kumimoji="0" lang="en-US" sz="1200" b="0" i="0" u="none" strike="noStrike" kern="1200" cap="none" spc="0" normalizeH="0" baseline="0" noProof="0">
                <a:ln>
                  <a:noFill/>
                </a:ln>
                <a:solidFill>
                  <a:prstClr val="black"/>
                </a:solidFill>
                <a:effectLst/>
                <a:uLnTx/>
                <a:uFillTx/>
                <a:latin typeface="Open Sans"/>
                <a:ea typeface="+mn-ea"/>
                <a:cs typeface="+mn-cs"/>
              </a:rPr>
              <a:t>Product (</a:t>
            </a:r>
            <a:r>
              <a:rPr kumimoji="0" lang="en-US" sz="1200" b="0" i="0" u="none" strike="noStrike" kern="1200" cap="none" spc="0" normalizeH="0" baseline="0" noProof="0" err="1">
                <a:ln>
                  <a:noFill/>
                </a:ln>
                <a:solidFill>
                  <a:prstClr val="black"/>
                </a:solidFill>
                <a:effectLst/>
                <a:uLnTx/>
                <a:uFillTx/>
                <a:latin typeface="Open Sans"/>
                <a:ea typeface="+mn-ea"/>
                <a:cs typeface="+mn-cs"/>
              </a:rPr>
              <a:t>eHTP</a:t>
            </a:r>
            <a:r>
              <a:rPr kumimoji="0" lang="en-US" sz="1200" b="0" i="0" u="none" strike="noStrike" kern="1200" cap="none" spc="0" normalizeH="0" baseline="0" noProof="0">
                <a:ln>
                  <a:noFill/>
                </a:ln>
                <a:solidFill>
                  <a:prstClr val="black"/>
                </a:solidFill>
                <a:effectLst/>
                <a:uLnTx/>
                <a:uFillTx/>
                <a:latin typeface="Open Sans"/>
                <a:ea typeface="+mn-ea"/>
                <a:cs typeface="+mn-cs"/>
              </a:rPr>
              <a:t>) or Tobacco Heating System (THS)</a:t>
            </a:r>
            <a:endParaRPr kumimoji="0" lang="fr-CH" sz="1200" b="0" i="0" u="none" strike="noStrike" kern="1200" cap="none" spc="0" normalizeH="0" baseline="0" noProof="0">
              <a:ln>
                <a:noFill/>
              </a:ln>
              <a:solidFill>
                <a:prstClr val="black"/>
              </a:solidFill>
              <a:effectLst/>
              <a:uLnTx/>
              <a:uFillTx/>
              <a:latin typeface="Open Sans"/>
              <a:ea typeface="+mn-ea"/>
              <a:cs typeface="+mn-cs"/>
            </a:endParaRPr>
          </a:p>
        </p:txBody>
      </p:sp>
      <p:sp>
        <p:nvSpPr>
          <p:cNvPr id="69" name="TextBox 68">
            <a:extLst>
              <a:ext uri="{FF2B5EF4-FFF2-40B4-BE49-F238E27FC236}">
                <a16:creationId xmlns:a16="http://schemas.microsoft.com/office/drawing/2014/main" id="{8554A956-5BB4-422D-AA89-75797D4A99D1}"/>
              </a:ext>
            </a:extLst>
          </p:cNvPr>
          <p:cNvSpPr txBox="1"/>
          <p:nvPr/>
        </p:nvSpPr>
        <p:spPr>
          <a:xfrm>
            <a:off x="3329940" y="4133868"/>
            <a:ext cx="2606040" cy="369332"/>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Carbon Heated Tobacco Product (</a:t>
            </a:r>
            <a:r>
              <a:rPr kumimoji="0" lang="en-US" sz="1200" b="0" i="0" u="none" strike="noStrike" kern="1200" cap="none" spc="0" normalizeH="0" baseline="0" noProof="0" err="1">
                <a:ln>
                  <a:noFill/>
                </a:ln>
                <a:solidFill>
                  <a:prstClr val="black"/>
                </a:solidFill>
                <a:effectLst/>
                <a:uLnTx/>
                <a:uFillTx/>
                <a:latin typeface="Open Sans"/>
                <a:ea typeface="+mn-ea"/>
                <a:cs typeface="+mn-cs"/>
              </a:rPr>
              <a:t>cHTP</a:t>
            </a:r>
            <a:r>
              <a:rPr kumimoji="0" lang="en-US" sz="1200" b="0" i="0" u="none" strike="noStrike" kern="1200" cap="none" spc="0" normalizeH="0" baseline="0" noProof="0">
                <a:ln>
                  <a:noFill/>
                </a:ln>
                <a:solidFill>
                  <a:prstClr val="black"/>
                </a:solidFill>
                <a:effectLst/>
                <a:uLnTx/>
                <a:uFillTx/>
                <a:latin typeface="Open Sans"/>
                <a:ea typeface="+mn-ea"/>
                <a:cs typeface="+mn-cs"/>
              </a:rPr>
              <a:t>)</a:t>
            </a:r>
            <a:endParaRPr kumimoji="0" lang="fr-CH" sz="1200" b="0" i="0" u="none" strike="noStrike" kern="1200" cap="none" spc="0" normalizeH="0" baseline="0" noProof="0">
              <a:ln>
                <a:noFill/>
              </a:ln>
              <a:solidFill>
                <a:prstClr val="black"/>
              </a:solidFill>
              <a:effectLst/>
              <a:uLnTx/>
              <a:uFillTx/>
              <a:latin typeface="Open Sans"/>
              <a:ea typeface="+mn-ea"/>
              <a:cs typeface="+mn-cs"/>
            </a:endParaRPr>
          </a:p>
        </p:txBody>
      </p:sp>
      <p:sp>
        <p:nvSpPr>
          <p:cNvPr id="73" name="TextBox 72">
            <a:extLst>
              <a:ext uri="{FF2B5EF4-FFF2-40B4-BE49-F238E27FC236}">
                <a16:creationId xmlns:a16="http://schemas.microsoft.com/office/drawing/2014/main" id="{DBFB71BE-F098-4278-B2C3-4FC2021E1A86}"/>
              </a:ext>
            </a:extLst>
          </p:cNvPr>
          <p:cNvSpPr txBox="1"/>
          <p:nvPr/>
        </p:nvSpPr>
        <p:spPr>
          <a:xfrm>
            <a:off x="9136380" y="4226201"/>
            <a:ext cx="2606040" cy="184666"/>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e-Vapor Products</a:t>
            </a:r>
          </a:p>
        </p:txBody>
      </p:sp>
      <p:sp>
        <p:nvSpPr>
          <p:cNvPr id="77" name="TextBox 76">
            <a:extLst>
              <a:ext uri="{FF2B5EF4-FFF2-40B4-BE49-F238E27FC236}">
                <a16:creationId xmlns:a16="http://schemas.microsoft.com/office/drawing/2014/main" id="{6AACF31E-C287-4139-B56E-6AFD4890D45E}"/>
              </a:ext>
            </a:extLst>
          </p:cNvPr>
          <p:cNvSpPr txBox="1"/>
          <p:nvPr/>
        </p:nvSpPr>
        <p:spPr>
          <a:xfrm>
            <a:off x="6256020" y="4226201"/>
            <a:ext cx="2606040" cy="184666"/>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Open Sans"/>
                <a:ea typeface="+mn-ea"/>
                <a:cs typeface="+mn-cs"/>
              </a:rPr>
              <a:t>e-Vapor Products</a:t>
            </a:r>
          </a:p>
        </p:txBody>
      </p:sp>
      <p:pic>
        <p:nvPicPr>
          <p:cNvPr id="36" name="Picture 35">
            <a:extLst>
              <a:ext uri="{FF2B5EF4-FFF2-40B4-BE49-F238E27FC236}">
                <a16:creationId xmlns:a16="http://schemas.microsoft.com/office/drawing/2014/main" id="{2233A12E-1ADE-45EF-91EE-C1527008C47D}"/>
              </a:ext>
            </a:extLst>
          </p:cNvPr>
          <p:cNvPicPr>
            <a:picLocks noChangeAspect="1"/>
          </p:cNvPicPr>
          <p:nvPr/>
        </p:nvPicPr>
        <p:blipFill rotWithShape="1">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l="18908" t="13577" r="65980" b="60833"/>
          <a:stretch/>
        </p:blipFill>
        <p:spPr>
          <a:xfrm rot="4321576">
            <a:off x="9787789" y="4541813"/>
            <a:ext cx="1005840" cy="2006615"/>
          </a:xfrm>
          <a:prstGeom prst="rect">
            <a:avLst/>
          </a:prstGeom>
        </p:spPr>
      </p:pic>
      <p:pic>
        <p:nvPicPr>
          <p:cNvPr id="31" name="Picture 30">
            <a:extLst>
              <a:ext uri="{FF2B5EF4-FFF2-40B4-BE49-F238E27FC236}">
                <a16:creationId xmlns:a16="http://schemas.microsoft.com/office/drawing/2014/main" id="{0763D319-1C9F-46A1-8BAA-99E115EE3C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356766">
            <a:off x="4480861" y="4422750"/>
            <a:ext cx="304200" cy="2160000"/>
          </a:xfrm>
          <a:prstGeom prst="rect">
            <a:avLst/>
          </a:prstGeom>
        </p:spPr>
      </p:pic>
    </p:spTree>
    <p:extLst>
      <p:ext uri="{BB962C8B-B14F-4D97-AF65-F5344CB8AC3E}">
        <p14:creationId xmlns:p14="http://schemas.microsoft.com/office/powerpoint/2010/main" val="387682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A774A1-8078-42F1-80FB-AFBEF3432341}"/>
              </a:ext>
            </a:extLst>
          </p:cNvPr>
          <p:cNvSpPr/>
          <p:nvPr/>
        </p:nvSpPr>
        <p:spPr>
          <a:xfrm>
            <a:off x="4807280" y="1125149"/>
            <a:ext cx="2866060" cy="4039796"/>
          </a:xfrm>
          <a:prstGeom prst="roundRect">
            <a:avLst/>
          </a:prstGeom>
          <a:solidFill>
            <a:schemeClr val="bg1"/>
          </a:solidFill>
          <a:ln w="28575" cap="rnd" cmpd="sng" algn="ctr">
            <a:solidFill>
              <a:srgbClr val="FF0000"/>
            </a:solidFill>
            <a:prstDash val="sysDot"/>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err="1">
              <a:solidFill>
                <a:schemeClr val="bg1"/>
              </a:solidFill>
              <a:latin typeface="+mj-lt"/>
            </a:endParaRPr>
          </a:p>
        </p:txBody>
      </p:sp>
      <p:sp>
        <p:nvSpPr>
          <p:cNvPr id="3" name="Title 2">
            <a:extLst>
              <a:ext uri="{FF2B5EF4-FFF2-40B4-BE49-F238E27FC236}">
                <a16:creationId xmlns:a16="http://schemas.microsoft.com/office/drawing/2014/main" id="{5B02D737-B0EC-4C37-94F9-7D7E66232686}"/>
              </a:ext>
            </a:extLst>
          </p:cNvPr>
          <p:cNvSpPr>
            <a:spLocks noGrp="1"/>
          </p:cNvSpPr>
          <p:nvPr>
            <p:ph type="title"/>
          </p:nvPr>
        </p:nvSpPr>
        <p:spPr>
          <a:xfrm>
            <a:off x="457200" y="182880"/>
            <a:ext cx="10698480" cy="594360"/>
          </a:xfrm>
        </p:spPr>
        <p:txBody>
          <a:bodyPr/>
          <a:lstStyle/>
          <a:p>
            <a:r>
              <a:rPr lang="en-US"/>
              <a:t>Population Harm Reduction</a:t>
            </a:r>
          </a:p>
        </p:txBody>
      </p:sp>
      <p:sp>
        <p:nvSpPr>
          <p:cNvPr id="30" name="Text Placeholder 29">
            <a:extLst>
              <a:ext uri="{FF2B5EF4-FFF2-40B4-BE49-F238E27FC236}">
                <a16:creationId xmlns:a16="http://schemas.microsoft.com/office/drawing/2014/main" id="{17E6E4BB-233D-4D79-BD0D-9C7BDE982F3B}"/>
              </a:ext>
            </a:extLst>
          </p:cNvPr>
          <p:cNvSpPr>
            <a:spLocks noGrp="1"/>
          </p:cNvSpPr>
          <p:nvPr>
            <p:ph type="body" sz="quarter" idx="16"/>
          </p:nvPr>
        </p:nvSpPr>
        <p:spPr/>
        <p:txBody>
          <a:bodyPr/>
          <a:lstStyle/>
          <a:p>
            <a:r>
              <a:rPr lang="en-US" sz="1000">
                <a:ea typeface="Open Sans" panose="020B0606030504020204" pitchFamily="34" charset="0"/>
                <a:cs typeface="Open Sans" panose="020B0606030504020204" pitchFamily="34" charset="0"/>
              </a:rPr>
              <a:t>Source: Figure is adapted from Clive Bates presentation to E-Cigarette Summit (19 Nov 2013)</a:t>
            </a:r>
            <a:endParaRPr lang="en-U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D41B4A2C-76D9-42FB-B411-986A0C53C853}"/>
              </a:ext>
            </a:extLst>
          </p:cNvPr>
          <p:cNvSpPr/>
          <p:nvPr/>
        </p:nvSpPr>
        <p:spPr>
          <a:xfrm>
            <a:off x="993498" y="3967784"/>
            <a:ext cx="2468880" cy="707886"/>
          </a:xfrm>
          <a:prstGeom prst="rect">
            <a:avLst/>
          </a:prstGeom>
          <a:solidFill>
            <a:srgbClr val="378BAD"/>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Population Harm Reduction</a:t>
            </a:r>
          </a:p>
        </p:txBody>
      </p:sp>
      <p:grpSp>
        <p:nvGrpSpPr>
          <p:cNvPr id="7" name="Group 6" descr="{&quot;Key&quot;:&quot;POWER_USER_SHAPE_ICON&quot;,&quot;Value&quot;:&quot;POWER_USER_SHAPE_ICON_STYLE_2&quot;}">
            <a:extLst>
              <a:ext uri="{FF2B5EF4-FFF2-40B4-BE49-F238E27FC236}">
                <a16:creationId xmlns:a16="http://schemas.microsoft.com/office/drawing/2014/main" id="{11735F3D-F74A-4666-AF24-90D7AEA8DA61}"/>
              </a:ext>
            </a:extLst>
          </p:cNvPr>
          <p:cNvGrpSpPr>
            <a:grpSpLocks noChangeAspect="1"/>
          </p:cNvGrpSpPr>
          <p:nvPr/>
        </p:nvGrpSpPr>
        <p:grpSpPr>
          <a:xfrm>
            <a:off x="9278262" y="1599252"/>
            <a:ext cx="1371600" cy="1371600"/>
            <a:chOff x="5449953" y="1639742"/>
            <a:chExt cx="762000" cy="762000"/>
          </a:xfrm>
        </p:grpSpPr>
        <p:sp>
          <p:nvSpPr>
            <p:cNvPr id="25" name="POWER_USER_SHAPE_ICON_STYLE_2">
              <a:extLst>
                <a:ext uri="{FF2B5EF4-FFF2-40B4-BE49-F238E27FC236}">
                  <a16:creationId xmlns:a16="http://schemas.microsoft.com/office/drawing/2014/main" id="{7B8E72B2-CEA6-4B08-BA0F-FE85139783DB}"/>
                </a:ext>
              </a:extLst>
            </p:cNvPr>
            <p:cNvSpPr/>
            <p:nvPr/>
          </p:nvSpPr>
          <p:spPr>
            <a:xfrm>
              <a:off x="5449953" y="1639742"/>
              <a:ext cx="762000" cy="762000"/>
            </a:xfrm>
            <a:prstGeom prst="ellipse">
              <a:avLst/>
            </a:prstGeom>
            <a:solidFill>
              <a:srgbClr val="67A0B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D843305B-ECD8-4201-ABDA-17A46E943604}"/>
                </a:ext>
              </a:extLst>
            </p:cNvPr>
            <p:cNvGrpSpPr>
              <a:grpSpLocks noChangeAspect="1"/>
            </p:cNvGrpSpPr>
            <p:nvPr/>
          </p:nvGrpSpPr>
          <p:grpSpPr>
            <a:xfrm>
              <a:off x="5608821" y="1766747"/>
              <a:ext cx="444267" cy="508000"/>
              <a:chOff x="5608819" y="1766742"/>
              <a:chExt cx="474810" cy="542924"/>
            </a:xfrm>
          </p:grpSpPr>
          <p:sp>
            <p:nvSpPr>
              <p:cNvPr id="27" name="Freeform 471">
                <a:extLst>
                  <a:ext uri="{FF2B5EF4-FFF2-40B4-BE49-F238E27FC236}">
                    <a16:creationId xmlns:a16="http://schemas.microsoft.com/office/drawing/2014/main" id="{00ECD62F-BEFE-4D84-9ADC-9EB9C036E713}"/>
                  </a:ext>
                </a:extLst>
              </p:cNvPr>
              <p:cNvSpPr>
                <a:spLocks noEditPoints="1"/>
              </p:cNvSpPr>
              <p:nvPr/>
            </p:nvSpPr>
            <p:spPr bwMode="auto">
              <a:xfrm>
                <a:off x="5608819" y="1766742"/>
                <a:ext cx="368628" cy="392669"/>
              </a:xfrm>
              <a:custGeom>
                <a:avLst/>
                <a:gdLst>
                  <a:gd name="T0" fmla="*/ 206 w 320"/>
                  <a:gd name="T1" fmla="*/ 56 h 340"/>
                  <a:gd name="T2" fmla="*/ 72 w 320"/>
                  <a:gd name="T3" fmla="*/ 119 h 340"/>
                  <a:gd name="T4" fmla="*/ 53 w 320"/>
                  <a:gd name="T5" fmla="*/ 320 h 340"/>
                  <a:gd name="T6" fmla="*/ 71 w 320"/>
                  <a:gd name="T7" fmla="*/ 309 h 340"/>
                  <a:gd name="T8" fmla="*/ 88 w 320"/>
                  <a:gd name="T9" fmla="*/ 132 h 340"/>
                  <a:gd name="T10" fmla="*/ 242 w 320"/>
                  <a:gd name="T11" fmla="*/ 81 h 340"/>
                  <a:gd name="T12" fmla="*/ 264 w 320"/>
                  <a:gd name="T13" fmla="*/ 87 h 340"/>
                  <a:gd name="T14" fmla="*/ 217 w 320"/>
                  <a:gd name="T15" fmla="*/ 106 h 340"/>
                  <a:gd name="T16" fmla="*/ 226 w 320"/>
                  <a:gd name="T17" fmla="*/ 126 h 340"/>
                  <a:gd name="T18" fmla="*/ 300 w 320"/>
                  <a:gd name="T19" fmla="*/ 94 h 340"/>
                  <a:gd name="T20" fmla="*/ 269 w 320"/>
                  <a:gd name="T21" fmla="*/ 20 h 340"/>
                  <a:gd name="T22" fmla="*/ 250 w 320"/>
                  <a:gd name="T23" fmla="*/ 28 h 340"/>
                  <a:gd name="T24" fmla="*/ 266 w 320"/>
                  <a:gd name="T25" fmla="*/ 66 h 340"/>
                  <a:gd name="T26" fmla="*/ 251 w 320"/>
                  <a:gd name="T27" fmla="*/ 62 h 340"/>
                  <a:gd name="T28" fmla="*/ 206 w 320"/>
                  <a:gd name="T29" fmla="*/ 56 h 340"/>
                  <a:gd name="T30" fmla="*/ 48 w 320"/>
                  <a:gd name="T31" fmla="*/ 340 h 340"/>
                  <a:gd name="T32" fmla="*/ 45 w 320"/>
                  <a:gd name="T33" fmla="*/ 334 h 340"/>
                  <a:gd name="T34" fmla="*/ 61 w 320"/>
                  <a:gd name="T35" fmla="*/ 109 h 340"/>
                  <a:gd name="T36" fmla="*/ 241 w 320"/>
                  <a:gd name="T37" fmla="*/ 45 h 340"/>
                  <a:gd name="T38" fmla="*/ 231 w 320"/>
                  <a:gd name="T39" fmla="*/ 20 h 340"/>
                  <a:gd name="T40" fmla="*/ 277 w 320"/>
                  <a:gd name="T41" fmla="*/ 0 h 340"/>
                  <a:gd name="T42" fmla="*/ 320 w 320"/>
                  <a:gd name="T43" fmla="*/ 102 h 340"/>
                  <a:gd name="T44" fmla="*/ 218 w 320"/>
                  <a:gd name="T45" fmla="*/ 145 h 340"/>
                  <a:gd name="T46" fmla="*/ 198 w 320"/>
                  <a:gd name="T47" fmla="*/ 98 h 340"/>
                  <a:gd name="T48" fmla="*/ 213 w 320"/>
                  <a:gd name="T49" fmla="*/ 92 h 340"/>
                  <a:gd name="T50" fmla="*/ 99 w 320"/>
                  <a:gd name="T51" fmla="*/ 142 h 340"/>
                  <a:gd name="T52" fmla="*/ 87 w 320"/>
                  <a:gd name="T53" fmla="*/ 307 h 340"/>
                  <a:gd name="T54" fmla="*/ 91 w 320"/>
                  <a:gd name="T55" fmla="*/ 313 h 340"/>
                  <a:gd name="T56" fmla="*/ 48 w 320"/>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340">
                    <a:moveTo>
                      <a:pt x="206" y="56"/>
                    </a:moveTo>
                    <a:cubicBezTo>
                      <a:pt x="155" y="56"/>
                      <a:pt x="106" y="78"/>
                      <a:pt x="72" y="119"/>
                    </a:cubicBezTo>
                    <a:cubicBezTo>
                      <a:pt x="24" y="176"/>
                      <a:pt x="17" y="256"/>
                      <a:pt x="53" y="320"/>
                    </a:cubicBezTo>
                    <a:lnTo>
                      <a:pt x="71" y="309"/>
                    </a:lnTo>
                    <a:cubicBezTo>
                      <a:pt x="39" y="252"/>
                      <a:pt x="46" y="182"/>
                      <a:pt x="88" y="132"/>
                    </a:cubicBezTo>
                    <a:cubicBezTo>
                      <a:pt x="126" y="88"/>
                      <a:pt x="185" y="68"/>
                      <a:pt x="242" y="81"/>
                    </a:cubicBezTo>
                    <a:lnTo>
                      <a:pt x="264" y="87"/>
                    </a:lnTo>
                    <a:lnTo>
                      <a:pt x="217" y="106"/>
                    </a:lnTo>
                    <a:lnTo>
                      <a:pt x="226" y="126"/>
                    </a:lnTo>
                    <a:lnTo>
                      <a:pt x="300" y="94"/>
                    </a:lnTo>
                    <a:lnTo>
                      <a:pt x="269" y="20"/>
                    </a:lnTo>
                    <a:lnTo>
                      <a:pt x="250" y="28"/>
                    </a:lnTo>
                    <a:lnTo>
                      <a:pt x="266" y="66"/>
                    </a:lnTo>
                    <a:lnTo>
                      <a:pt x="251" y="62"/>
                    </a:lnTo>
                    <a:cubicBezTo>
                      <a:pt x="236" y="58"/>
                      <a:pt x="221" y="56"/>
                      <a:pt x="206" y="56"/>
                    </a:cubicBezTo>
                    <a:close/>
                    <a:moveTo>
                      <a:pt x="48" y="340"/>
                    </a:moveTo>
                    <a:lnTo>
                      <a:pt x="45" y="334"/>
                    </a:lnTo>
                    <a:cubicBezTo>
                      <a:pt x="0" y="263"/>
                      <a:pt x="7" y="173"/>
                      <a:pt x="61" y="109"/>
                    </a:cubicBezTo>
                    <a:cubicBezTo>
                      <a:pt x="106" y="56"/>
                      <a:pt x="174" y="32"/>
                      <a:pt x="241" y="45"/>
                    </a:cubicBezTo>
                    <a:lnTo>
                      <a:pt x="231" y="20"/>
                    </a:lnTo>
                    <a:lnTo>
                      <a:pt x="277" y="0"/>
                    </a:lnTo>
                    <a:lnTo>
                      <a:pt x="320" y="102"/>
                    </a:lnTo>
                    <a:lnTo>
                      <a:pt x="218" y="145"/>
                    </a:lnTo>
                    <a:lnTo>
                      <a:pt x="198" y="98"/>
                    </a:lnTo>
                    <a:lnTo>
                      <a:pt x="213" y="92"/>
                    </a:lnTo>
                    <a:cubicBezTo>
                      <a:pt x="170" y="90"/>
                      <a:pt x="128" y="108"/>
                      <a:pt x="99" y="142"/>
                    </a:cubicBezTo>
                    <a:cubicBezTo>
                      <a:pt x="60" y="189"/>
                      <a:pt x="55" y="255"/>
                      <a:pt x="87" y="307"/>
                    </a:cubicBezTo>
                    <a:lnTo>
                      <a:pt x="91" y="313"/>
                    </a:lnTo>
                    <a:lnTo>
                      <a:pt x="48" y="34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72">
                <a:extLst>
                  <a:ext uri="{FF2B5EF4-FFF2-40B4-BE49-F238E27FC236}">
                    <a16:creationId xmlns:a16="http://schemas.microsoft.com/office/drawing/2014/main" id="{5191429D-5521-4075-864C-429C902DA8DE}"/>
                  </a:ext>
                </a:extLst>
              </p:cNvPr>
              <p:cNvSpPr>
                <a:spLocks noEditPoints="1"/>
              </p:cNvSpPr>
              <p:nvPr/>
            </p:nvSpPr>
            <p:spPr bwMode="auto">
              <a:xfrm>
                <a:off x="5731028" y="1910987"/>
                <a:ext cx="352601" cy="398679"/>
              </a:xfrm>
              <a:custGeom>
                <a:avLst/>
                <a:gdLst>
                  <a:gd name="T0" fmla="*/ 20 w 307"/>
                  <a:gd name="T1" fmla="*/ 256 h 346"/>
                  <a:gd name="T2" fmla="*/ 62 w 307"/>
                  <a:gd name="T3" fmla="*/ 326 h 346"/>
                  <a:gd name="T4" fmla="*/ 80 w 307"/>
                  <a:gd name="T5" fmla="*/ 315 h 346"/>
                  <a:gd name="T6" fmla="*/ 59 w 307"/>
                  <a:gd name="T7" fmla="*/ 280 h 346"/>
                  <a:gd name="T8" fmla="*/ 74 w 307"/>
                  <a:gd name="T9" fmla="*/ 282 h 346"/>
                  <a:gd name="T10" fmla="*/ 235 w 307"/>
                  <a:gd name="T11" fmla="*/ 222 h 346"/>
                  <a:gd name="T12" fmla="*/ 254 w 307"/>
                  <a:gd name="T13" fmla="*/ 20 h 346"/>
                  <a:gd name="T14" fmla="*/ 236 w 307"/>
                  <a:gd name="T15" fmla="*/ 32 h 346"/>
                  <a:gd name="T16" fmla="*/ 219 w 307"/>
                  <a:gd name="T17" fmla="*/ 208 h 346"/>
                  <a:gd name="T18" fmla="*/ 79 w 307"/>
                  <a:gd name="T19" fmla="*/ 261 h 346"/>
                  <a:gd name="T20" fmla="*/ 58 w 307"/>
                  <a:gd name="T21" fmla="*/ 258 h 346"/>
                  <a:gd name="T22" fmla="*/ 101 w 307"/>
                  <a:gd name="T23" fmla="*/ 233 h 346"/>
                  <a:gd name="T24" fmla="*/ 90 w 307"/>
                  <a:gd name="T25" fmla="*/ 215 h 346"/>
                  <a:gd name="T26" fmla="*/ 20 w 307"/>
                  <a:gd name="T27" fmla="*/ 256 h 346"/>
                  <a:gd name="T28" fmla="*/ 57 w 307"/>
                  <a:gd name="T29" fmla="*/ 346 h 346"/>
                  <a:gd name="T30" fmla="*/ 0 w 307"/>
                  <a:gd name="T31" fmla="*/ 251 h 346"/>
                  <a:gd name="T32" fmla="*/ 95 w 307"/>
                  <a:gd name="T33" fmla="*/ 195 h 346"/>
                  <a:gd name="T34" fmla="*/ 121 w 307"/>
                  <a:gd name="T35" fmla="*/ 238 h 346"/>
                  <a:gd name="T36" fmla="*/ 103 w 307"/>
                  <a:gd name="T37" fmla="*/ 248 h 346"/>
                  <a:gd name="T38" fmla="*/ 208 w 307"/>
                  <a:gd name="T39" fmla="*/ 198 h 346"/>
                  <a:gd name="T40" fmla="*/ 220 w 307"/>
                  <a:gd name="T41" fmla="*/ 33 h 346"/>
                  <a:gd name="T42" fmla="*/ 216 w 307"/>
                  <a:gd name="T43" fmla="*/ 27 h 346"/>
                  <a:gd name="T44" fmla="*/ 259 w 307"/>
                  <a:gd name="T45" fmla="*/ 0 h 346"/>
                  <a:gd name="T46" fmla="*/ 263 w 307"/>
                  <a:gd name="T47" fmla="*/ 6 h 346"/>
                  <a:gd name="T48" fmla="*/ 247 w 307"/>
                  <a:gd name="T49" fmla="*/ 231 h 346"/>
                  <a:gd name="T50" fmla="*/ 87 w 307"/>
                  <a:gd name="T51" fmla="*/ 298 h 346"/>
                  <a:gd name="T52" fmla="*/ 100 w 307"/>
                  <a:gd name="T53" fmla="*/ 320 h 346"/>
                  <a:gd name="T54" fmla="*/ 57 w 307"/>
                  <a:gd name="T5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6">
                    <a:moveTo>
                      <a:pt x="20" y="256"/>
                    </a:moveTo>
                    <a:lnTo>
                      <a:pt x="62" y="326"/>
                    </a:lnTo>
                    <a:lnTo>
                      <a:pt x="80" y="315"/>
                    </a:lnTo>
                    <a:lnTo>
                      <a:pt x="59" y="280"/>
                    </a:lnTo>
                    <a:lnTo>
                      <a:pt x="74" y="282"/>
                    </a:lnTo>
                    <a:cubicBezTo>
                      <a:pt x="136" y="292"/>
                      <a:pt x="196" y="268"/>
                      <a:pt x="235" y="222"/>
                    </a:cubicBezTo>
                    <a:cubicBezTo>
                      <a:pt x="284" y="165"/>
                      <a:pt x="291" y="85"/>
                      <a:pt x="254" y="20"/>
                    </a:cubicBezTo>
                    <a:lnTo>
                      <a:pt x="236" y="32"/>
                    </a:lnTo>
                    <a:cubicBezTo>
                      <a:pt x="268" y="88"/>
                      <a:pt x="261" y="158"/>
                      <a:pt x="219" y="208"/>
                    </a:cubicBezTo>
                    <a:cubicBezTo>
                      <a:pt x="184" y="249"/>
                      <a:pt x="132" y="269"/>
                      <a:pt x="79" y="261"/>
                    </a:cubicBezTo>
                    <a:lnTo>
                      <a:pt x="58" y="258"/>
                    </a:lnTo>
                    <a:lnTo>
                      <a:pt x="101" y="233"/>
                    </a:lnTo>
                    <a:lnTo>
                      <a:pt x="90" y="215"/>
                    </a:lnTo>
                    <a:lnTo>
                      <a:pt x="20" y="256"/>
                    </a:lnTo>
                    <a:close/>
                    <a:moveTo>
                      <a:pt x="57" y="346"/>
                    </a:moveTo>
                    <a:lnTo>
                      <a:pt x="0" y="251"/>
                    </a:lnTo>
                    <a:lnTo>
                      <a:pt x="95" y="195"/>
                    </a:lnTo>
                    <a:lnTo>
                      <a:pt x="121" y="238"/>
                    </a:lnTo>
                    <a:lnTo>
                      <a:pt x="103" y="248"/>
                    </a:lnTo>
                    <a:cubicBezTo>
                      <a:pt x="144" y="248"/>
                      <a:pt x="181" y="230"/>
                      <a:pt x="208" y="198"/>
                    </a:cubicBezTo>
                    <a:cubicBezTo>
                      <a:pt x="248" y="152"/>
                      <a:pt x="252" y="85"/>
                      <a:pt x="220" y="33"/>
                    </a:cubicBezTo>
                    <a:lnTo>
                      <a:pt x="216" y="27"/>
                    </a:lnTo>
                    <a:lnTo>
                      <a:pt x="259" y="0"/>
                    </a:lnTo>
                    <a:lnTo>
                      <a:pt x="263" y="6"/>
                    </a:lnTo>
                    <a:cubicBezTo>
                      <a:pt x="307" y="77"/>
                      <a:pt x="300" y="167"/>
                      <a:pt x="247" y="231"/>
                    </a:cubicBezTo>
                    <a:cubicBezTo>
                      <a:pt x="207" y="278"/>
                      <a:pt x="149" y="303"/>
                      <a:pt x="87" y="298"/>
                    </a:cubicBezTo>
                    <a:lnTo>
                      <a:pt x="100" y="320"/>
                    </a:lnTo>
                    <a:lnTo>
                      <a:pt x="57" y="346"/>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9" name="Picture 8">
            <a:extLst>
              <a:ext uri="{FF2B5EF4-FFF2-40B4-BE49-F238E27FC236}">
                <a16:creationId xmlns:a16="http://schemas.microsoft.com/office/drawing/2014/main" id="{68A61F29-C081-46C6-B7BC-522743FF844B}"/>
              </a:ext>
            </a:extLst>
          </p:cNvPr>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6244" y="1273358"/>
            <a:ext cx="2023388" cy="2023388"/>
          </a:xfrm>
          <a:prstGeom prst="rect">
            <a:avLst/>
          </a:prstGeom>
          <a:noFill/>
          <a:extLst>
            <a:ext uri="{909E8E84-426E-40DD-AFC4-6F175D3DCCD1}">
              <a14:hiddenFill xmlns:a14="http://schemas.microsoft.com/office/drawing/2010/main">
                <a:solidFill>
                  <a:srgbClr val="FFFFFF"/>
                </a:solidFill>
              </a14:hiddenFill>
            </a:ext>
          </a:extLst>
        </p:spPr>
      </p:pic>
      <p:sp>
        <p:nvSpPr>
          <p:cNvPr id="10" name="Equals 9">
            <a:extLst>
              <a:ext uri="{FF2B5EF4-FFF2-40B4-BE49-F238E27FC236}">
                <a16:creationId xmlns:a16="http://schemas.microsoft.com/office/drawing/2014/main" id="{F8DDDD90-75BE-4EF2-9ECC-7138508735FB}"/>
              </a:ext>
            </a:extLst>
          </p:cNvPr>
          <p:cNvSpPr/>
          <p:nvPr/>
        </p:nvSpPr>
        <p:spPr>
          <a:xfrm>
            <a:off x="3705953" y="1873572"/>
            <a:ext cx="914400" cy="822960"/>
          </a:xfrm>
          <a:prstGeom prst="mathEqual">
            <a:avLst/>
          </a:prstGeom>
          <a:solidFill>
            <a:srgbClr val="0A3E5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Multiplication Sign 10">
            <a:extLst>
              <a:ext uri="{FF2B5EF4-FFF2-40B4-BE49-F238E27FC236}">
                <a16:creationId xmlns:a16="http://schemas.microsoft.com/office/drawing/2014/main" id="{474B34CD-64C2-4D49-8731-9B76EAD708DB}"/>
              </a:ext>
            </a:extLst>
          </p:cNvPr>
          <p:cNvSpPr/>
          <p:nvPr/>
        </p:nvSpPr>
        <p:spPr>
          <a:xfrm>
            <a:off x="7866903" y="1827852"/>
            <a:ext cx="731520" cy="914400"/>
          </a:xfrm>
          <a:prstGeom prst="mathMultiply">
            <a:avLst/>
          </a:prstGeom>
          <a:solidFill>
            <a:srgbClr val="0A3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A030B32-0D0E-4F4F-9DB9-BCCD0A33F015}"/>
              </a:ext>
            </a:extLst>
          </p:cNvPr>
          <p:cNvCxnSpPr/>
          <p:nvPr/>
        </p:nvCxnSpPr>
        <p:spPr>
          <a:xfrm>
            <a:off x="2227938"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1E3C620-6214-4766-B01F-7C4D0632AB0F}"/>
              </a:ext>
            </a:extLst>
          </p:cNvPr>
          <p:cNvSpPr/>
          <p:nvPr/>
        </p:nvSpPr>
        <p:spPr>
          <a:xfrm>
            <a:off x="8729622" y="4020412"/>
            <a:ext cx="2468880" cy="707886"/>
          </a:xfrm>
          <a:prstGeom prst="rect">
            <a:avLst/>
          </a:prstGeom>
          <a:solidFill>
            <a:srgbClr val="67A0B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Smokers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Switching</a:t>
            </a:r>
          </a:p>
        </p:txBody>
      </p:sp>
      <p:cxnSp>
        <p:nvCxnSpPr>
          <p:cNvPr id="16" name="Straight Connector 15">
            <a:extLst>
              <a:ext uri="{FF2B5EF4-FFF2-40B4-BE49-F238E27FC236}">
                <a16:creationId xmlns:a16="http://schemas.microsoft.com/office/drawing/2014/main" id="{83180342-5FF7-445F-922A-77DA7EB48DDA}"/>
              </a:ext>
            </a:extLst>
          </p:cNvPr>
          <p:cNvCxnSpPr/>
          <p:nvPr/>
        </p:nvCxnSpPr>
        <p:spPr>
          <a:xfrm>
            <a:off x="9964062"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70CCE0BA-117D-4028-9C82-E5AA6BBE9209}"/>
              </a:ext>
            </a:extLst>
          </p:cNvPr>
          <p:cNvSpPr>
            <a:spLocks noChangeAspect="1"/>
          </p:cNvSpPr>
          <p:nvPr/>
        </p:nvSpPr>
        <p:spPr>
          <a:xfrm rot="8118120">
            <a:off x="1298003" y="1200291"/>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9C6B673E-7EDE-488D-BEE7-8FD3A2D3EFCA}"/>
              </a:ext>
            </a:extLst>
          </p:cNvPr>
          <p:cNvGrpSpPr/>
          <p:nvPr/>
        </p:nvGrpSpPr>
        <p:grpSpPr>
          <a:xfrm>
            <a:off x="5055476" y="1200040"/>
            <a:ext cx="2468880" cy="3475359"/>
            <a:chOff x="5055476" y="1200040"/>
            <a:chExt cx="2468880" cy="3475359"/>
          </a:xfrm>
        </p:grpSpPr>
        <p:grpSp>
          <p:nvGrpSpPr>
            <p:cNvPr id="8" name="Group 7" descr="{&quot;Key&quot;:&quot;POWER_USER_SHAPE_ICON&quot;,&quot;Value&quot;:&quot;POWER_USER_SHAPE_ICON_STYLE_2&quot;}">
              <a:extLst>
                <a:ext uri="{FF2B5EF4-FFF2-40B4-BE49-F238E27FC236}">
                  <a16:creationId xmlns:a16="http://schemas.microsoft.com/office/drawing/2014/main" id="{AED89E2D-6002-4F79-891B-777E73851917}"/>
                </a:ext>
              </a:extLst>
            </p:cNvPr>
            <p:cNvGrpSpPr>
              <a:grpSpLocks noChangeAspect="1"/>
            </p:cNvGrpSpPr>
            <p:nvPr/>
          </p:nvGrpSpPr>
          <p:grpSpPr>
            <a:xfrm>
              <a:off x="5604116" y="1599252"/>
              <a:ext cx="1371600" cy="1371600"/>
              <a:chOff x="5414685" y="2137342"/>
              <a:chExt cx="762000" cy="762000"/>
            </a:xfrm>
          </p:grpSpPr>
          <p:sp>
            <p:nvSpPr>
              <p:cNvPr id="17" name="POWER_USER_SHAPE_ICON_STYLE_2">
                <a:extLst>
                  <a:ext uri="{FF2B5EF4-FFF2-40B4-BE49-F238E27FC236}">
                    <a16:creationId xmlns:a16="http://schemas.microsoft.com/office/drawing/2014/main" id="{C2BDFD1F-7B6B-407F-A003-03206B6C59A6}"/>
                  </a:ext>
                </a:extLst>
              </p:cNvPr>
              <p:cNvSpPr/>
              <p:nvPr/>
            </p:nvSpPr>
            <p:spPr>
              <a:xfrm>
                <a:off x="5414685" y="2137342"/>
                <a:ext cx="762000" cy="762000"/>
              </a:xfrm>
              <a:prstGeom prst="ellipse">
                <a:avLst/>
              </a:prstGeom>
              <a:solidFill>
                <a:schemeClr val="tx1">
                  <a:lumMod val="65000"/>
                  <a:lumOff val="35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7B448BBF-60D8-4D26-B3EA-CA4E4F6553B6}"/>
                  </a:ext>
                </a:extLst>
              </p:cNvPr>
              <p:cNvGrpSpPr>
                <a:grpSpLocks noChangeAspect="1"/>
              </p:cNvGrpSpPr>
              <p:nvPr/>
            </p:nvGrpSpPr>
            <p:grpSpPr>
              <a:xfrm>
                <a:off x="5541685" y="2281922"/>
                <a:ext cx="508000" cy="472840"/>
                <a:chOff x="5541685" y="2281922"/>
                <a:chExt cx="583297" cy="542925"/>
              </a:xfrm>
            </p:grpSpPr>
            <p:sp>
              <p:nvSpPr>
                <p:cNvPr id="19" name="Freeform 24">
                  <a:extLst>
                    <a:ext uri="{FF2B5EF4-FFF2-40B4-BE49-F238E27FC236}">
                      <a16:creationId xmlns:a16="http://schemas.microsoft.com/office/drawing/2014/main" id="{725C2D75-57D1-4D0E-AD82-DBEC4513322E}"/>
                    </a:ext>
                  </a:extLst>
                </p:cNvPr>
                <p:cNvSpPr>
                  <a:spLocks/>
                </p:cNvSpPr>
                <p:nvPr/>
              </p:nvSpPr>
              <p:spPr bwMode="auto">
                <a:xfrm>
                  <a:off x="5541685" y="2281922"/>
                  <a:ext cx="583297" cy="542925"/>
                </a:xfrm>
                <a:custGeom>
                  <a:avLst/>
                  <a:gdLst>
                    <a:gd name="T0" fmla="*/ 419 w 419"/>
                    <a:gd name="T1" fmla="*/ 390 h 390"/>
                    <a:gd name="T2" fmla="*/ 0 w 419"/>
                    <a:gd name="T3" fmla="*/ 390 h 390"/>
                    <a:gd name="T4" fmla="*/ 0 w 419"/>
                    <a:gd name="T5" fmla="*/ 0 h 390"/>
                    <a:gd name="T6" fmla="*/ 30 w 419"/>
                    <a:gd name="T7" fmla="*/ 0 h 390"/>
                    <a:gd name="T8" fmla="*/ 30 w 419"/>
                    <a:gd name="T9" fmla="*/ 360 h 390"/>
                    <a:gd name="T10" fmla="*/ 419 w 419"/>
                    <a:gd name="T11" fmla="*/ 360 h 390"/>
                    <a:gd name="T12" fmla="*/ 419 w 419"/>
                    <a:gd name="T13" fmla="*/ 390 h 390"/>
                  </a:gdLst>
                  <a:ahLst/>
                  <a:cxnLst>
                    <a:cxn ang="0">
                      <a:pos x="T0" y="T1"/>
                    </a:cxn>
                    <a:cxn ang="0">
                      <a:pos x="T2" y="T3"/>
                    </a:cxn>
                    <a:cxn ang="0">
                      <a:pos x="T4" y="T5"/>
                    </a:cxn>
                    <a:cxn ang="0">
                      <a:pos x="T6" y="T7"/>
                    </a:cxn>
                    <a:cxn ang="0">
                      <a:pos x="T8" y="T9"/>
                    </a:cxn>
                    <a:cxn ang="0">
                      <a:pos x="T10" y="T11"/>
                    </a:cxn>
                    <a:cxn ang="0">
                      <a:pos x="T12" y="T13"/>
                    </a:cxn>
                  </a:cxnLst>
                  <a:rect l="0" t="0" r="r" b="b"/>
                  <a:pathLst>
                    <a:path w="419" h="390">
                      <a:moveTo>
                        <a:pt x="419" y="390"/>
                      </a:moveTo>
                      <a:lnTo>
                        <a:pt x="0" y="390"/>
                      </a:lnTo>
                      <a:lnTo>
                        <a:pt x="0" y="0"/>
                      </a:lnTo>
                      <a:lnTo>
                        <a:pt x="30" y="0"/>
                      </a:lnTo>
                      <a:lnTo>
                        <a:pt x="30" y="360"/>
                      </a:lnTo>
                      <a:lnTo>
                        <a:pt x="419" y="360"/>
                      </a:lnTo>
                      <a:lnTo>
                        <a:pt x="419" y="3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5">
                  <a:extLst>
                    <a:ext uri="{FF2B5EF4-FFF2-40B4-BE49-F238E27FC236}">
                      <a16:creationId xmlns:a16="http://schemas.microsoft.com/office/drawing/2014/main" id="{A361E9FD-A149-45B4-8B49-CBD69E28B426}"/>
                    </a:ext>
                  </a:extLst>
                </p:cNvPr>
                <p:cNvSpPr>
                  <a:spLocks/>
                </p:cNvSpPr>
                <p:nvPr/>
              </p:nvSpPr>
              <p:spPr bwMode="auto">
                <a:xfrm>
                  <a:off x="5916165" y="2514405"/>
                  <a:ext cx="116938" cy="236660"/>
                </a:xfrm>
                <a:custGeom>
                  <a:avLst/>
                  <a:gdLst>
                    <a:gd name="T0" fmla="*/ 84 w 84"/>
                    <a:gd name="T1" fmla="*/ 113 h 170"/>
                    <a:gd name="T2" fmla="*/ 84 w 84"/>
                    <a:gd name="T3" fmla="*/ 170 h 170"/>
                    <a:gd name="T4" fmla="*/ 0 w 84"/>
                    <a:gd name="T5" fmla="*/ 170 h 170"/>
                    <a:gd name="T6" fmla="*/ 0 w 84"/>
                    <a:gd name="T7" fmla="*/ 0 h 170"/>
                    <a:gd name="T8" fmla="*/ 30 w 84"/>
                    <a:gd name="T9" fmla="*/ 42 h 170"/>
                    <a:gd name="T10" fmla="*/ 4 w 84"/>
                    <a:gd name="T11" fmla="*/ 64 h 170"/>
                    <a:gd name="T12" fmla="*/ 84 w 84"/>
                    <a:gd name="T13" fmla="*/ 113 h 170"/>
                  </a:gdLst>
                  <a:ahLst/>
                  <a:cxnLst>
                    <a:cxn ang="0">
                      <a:pos x="T0" y="T1"/>
                    </a:cxn>
                    <a:cxn ang="0">
                      <a:pos x="T2" y="T3"/>
                    </a:cxn>
                    <a:cxn ang="0">
                      <a:pos x="T4" y="T5"/>
                    </a:cxn>
                    <a:cxn ang="0">
                      <a:pos x="T6" y="T7"/>
                    </a:cxn>
                    <a:cxn ang="0">
                      <a:pos x="T8" y="T9"/>
                    </a:cxn>
                    <a:cxn ang="0">
                      <a:pos x="T10" y="T11"/>
                    </a:cxn>
                    <a:cxn ang="0">
                      <a:pos x="T12" y="T13"/>
                    </a:cxn>
                  </a:cxnLst>
                  <a:rect l="0" t="0" r="r" b="b"/>
                  <a:pathLst>
                    <a:path w="84" h="170">
                      <a:moveTo>
                        <a:pt x="84" y="113"/>
                      </a:moveTo>
                      <a:lnTo>
                        <a:pt x="84" y="170"/>
                      </a:lnTo>
                      <a:lnTo>
                        <a:pt x="0" y="170"/>
                      </a:lnTo>
                      <a:lnTo>
                        <a:pt x="0" y="0"/>
                      </a:lnTo>
                      <a:lnTo>
                        <a:pt x="30" y="42"/>
                      </a:lnTo>
                      <a:lnTo>
                        <a:pt x="4" y="64"/>
                      </a:lnTo>
                      <a:lnTo>
                        <a:pt x="84" y="1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6">
                  <a:extLst>
                    <a:ext uri="{FF2B5EF4-FFF2-40B4-BE49-F238E27FC236}">
                      <a16:creationId xmlns:a16="http://schemas.microsoft.com/office/drawing/2014/main" id="{8DA7FB77-6E03-4D55-B7E0-9B4D058AF83B}"/>
                    </a:ext>
                  </a:extLst>
                </p:cNvPr>
                <p:cNvSpPr>
                  <a:spLocks/>
                </p:cNvSpPr>
                <p:nvPr/>
              </p:nvSpPr>
              <p:spPr bwMode="auto">
                <a:xfrm>
                  <a:off x="5763032" y="2507445"/>
                  <a:ext cx="116938" cy="243621"/>
                </a:xfrm>
                <a:custGeom>
                  <a:avLst/>
                  <a:gdLst>
                    <a:gd name="T0" fmla="*/ 84 w 84"/>
                    <a:gd name="T1" fmla="*/ 0 h 175"/>
                    <a:gd name="T2" fmla="*/ 84 w 84"/>
                    <a:gd name="T3" fmla="*/ 175 h 175"/>
                    <a:gd name="T4" fmla="*/ 0 w 84"/>
                    <a:gd name="T5" fmla="*/ 175 h 175"/>
                    <a:gd name="T6" fmla="*/ 0 w 84"/>
                    <a:gd name="T7" fmla="*/ 41 h 175"/>
                    <a:gd name="T8" fmla="*/ 84 w 84"/>
                    <a:gd name="T9" fmla="*/ 0 h 175"/>
                  </a:gdLst>
                  <a:ahLst/>
                  <a:cxnLst>
                    <a:cxn ang="0">
                      <a:pos x="T0" y="T1"/>
                    </a:cxn>
                    <a:cxn ang="0">
                      <a:pos x="T2" y="T3"/>
                    </a:cxn>
                    <a:cxn ang="0">
                      <a:pos x="T4" y="T5"/>
                    </a:cxn>
                    <a:cxn ang="0">
                      <a:pos x="T6" y="T7"/>
                    </a:cxn>
                    <a:cxn ang="0">
                      <a:pos x="T8" y="T9"/>
                    </a:cxn>
                  </a:cxnLst>
                  <a:rect l="0" t="0" r="r" b="b"/>
                  <a:pathLst>
                    <a:path w="84" h="175">
                      <a:moveTo>
                        <a:pt x="84" y="0"/>
                      </a:moveTo>
                      <a:lnTo>
                        <a:pt x="84" y="175"/>
                      </a:lnTo>
                      <a:lnTo>
                        <a:pt x="0" y="175"/>
                      </a:lnTo>
                      <a:lnTo>
                        <a:pt x="0" y="41"/>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7">
                  <a:extLst>
                    <a:ext uri="{FF2B5EF4-FFF2-40B4-BE49-F238E27FC236}">
                      <a16:creationId xmlns:a16="http://schemas.microsoft.com/office/drawing/2014/main" id="{DBEC696B-CE05-428C-8262-FF7502728D75}"/>
                    </a:ext>
                  </a:extLst>
                </p:cNvPr>
                <p:cNvSpPr>
                  <a:spLocks/>
                </p:cNvSpPr>
                <p:nvPr/>
              </p:nvSpPr>
              <p:spPr bwMode="auto">
                <a:xfrm>
                  <a:off x="5612683" y="2397467"/>
                  <a:ext cx="116938" cy="353597"/>
                </a:xfrm>
                <a:custGeom>
                  <a:avLst/>
                  <a:gdLst>
                    <a:gd name="T0" fmla="*/ 0 w 84"/>
                    <a:gd name="T1" fmla="*/ 0 h 254"/>
                    <a:gd name="T2" fmla="*/ 84 w 84"/>
                    <a:gd name="T3" fmla="*/ 125 h 254"/>
                    <a:gd name="T4" fmla="*/ 84 w 84"/>
                    <a:gd name="T5" fmla="*/ 254 h 254"/>
                    <a:gd name="T6" fmla="*/ 0 w 84"/>
                    <a:gd name="T7" fmla="*/ 254 h 254"/>
                    <a:gd name="T8" fmla="*/ 0 w 84"/>
                    <a:gd name="T9" fmla="*/ 0 h 254"/>
                    <a:gd name="T10" fmla="*/ 0 w 84"/>
                    <a:gd name="T11" fmla="*/ 0 h 254"/>
                  </a:gdLst>
                  <a:ahLst/>
                  <a:cxnLst>
                    <a:cxn ang="0">
                      <a:pos x="T0" y="T1"/>
                    </a:cxn>
                    <a:cxn ang="0">
                      <a:pos x="T2" y="T3"/>
                    </a:cxn>
                    <a:cxn ang="0">
                      <a:pos x="T4" y="T5"/>
                    </a:cxn>
                    <a:cxn ang="0">
                      <a:pos x="T6" y="T7"/>
                    </a:cxn>
                    <a:cxn ang="0">
                      <a:pos x="T8" y="T9"/>
                    </a:cxn>
                    <a:cxn ang="0">
                      <a:pos x="T10" y="T11"/>
                    </a:cxn>
                  </a:cxnLst>
                  <a:rect l="0" t="0" r="r" b="b"/>
                  <a:pathLst>
                    <a:path w="84" h="254">
                      <a:moveTo>
                        <a:pt x="0" y="0"/>
                      </a:moveTo>
                      <a:lnTo>
                        <a:pt x="84" y="125"/>
                      </a:lnTo>
                      <a:lnTo>
                        <a:pt x="84" y="254"/>
                      </a:lnTo>
                      <a:lnTo>
                        <a:pt x="0" y="254"/>
                      </a:lnTo>
                      <a:lnTo>
                        <a:pt x="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8">
                  <a:extLst>
                    <a:ext uri="{FF2B5EF4-FFF2-40B4-BE49-F238E27FC236}">
                      <a16:creationId xmlns:a16="http://schemas.microsoft.com/office/drawing/2014/main" id="{8096CDE4-96F7-4042-A4A5-824BF08627B2}"/>
                    </a:ext>
                  </a:extLst>
                </p:cNvPr>
                <p:cNvSpPr>
                  <a:spLocks/>
                </p:cNvSpPr>
                <p:nvPr/>
              </p:nvSpPr>
              <p:spPr bwMode="auto">
                <a:xfrm>
                  <a:off x="5643310" y="2338998"/>
                  <a:ext cx="389792" cy="278423"/>
                </a:xfrm>
                <a:custGeom>
                  <a:avLst/>
                  <a:gdLst>
                    <a:gd name="T0" fmla="*/ 15 w 280"/>
                    <a:gd name="T1" fmla="*/ 0 h 200"/>
                    <a:gd name="T2" fmla="*/ 87 w 280"/>
                    <a:gd name="T3" fmla="*/ 107 h 200"/>
                    <a:gd name="T4" fmla="*/ 200 w 280"/>
                    <a:gd name="T5" fmla="*/ 51 h 200"/>
                    <a:gd name="T6" fmla="*/ 280 w 280"/>
                    <a:gd name="T7" fmla="*/ 165 h 200"/>
                    <a:gd name="T8" fmla="*/ 280 w 280"/>
                    <a:gd name="T9" fmla="*/ 200 h 200"/>
                    <a:gd name="T10" fmla="*/ 194 w 280"/>
                    <a:gd name="T11" fmla="*/ 75 h 200"/>
                    <a:gd name="T12" fmla="*/ 81 w 280"/>
                    <a:gd name="T13" fmla="*/ 130 h 200"/>
                    <a:gd name="T14" fmla="*/ 0 w 280"/>
                    <a:gd name="T15" fmla="*/ 10 h 200"/>
                    <a:gd name="T16" fmla="*/ 15 w 280"/>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200">
                      <a:moveTo>
                        <a:pt x="15" y="0"/>
                      </a:moveTo>
                      <a:lnTo>
                        <a:pt x="87" y="107"/>
                      </a:lnTo>
                      <a:lnTo>
                        <a:pt x="200" y="51"/>
                      </a:lnTo>
                      <a:lnTo>
                        <a:pt x="280" y="165"/>
                      </a:lnTo>
                      <a:lnTo>
                        <a:pt x="280" y="200"/>
                      </a:lnTo>
                      <a:lnTo>
                        <a:pt x="194" y="75"/>
                      </a:lnTo>
                      <a:lnTo>
                        <a:pt x="81" y="130"/>
                      </a:lnTo>
                      <a:lnTo>
                        <a:pt x="0" y="10"/>
                      </a:ln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9">
                  <a:extLst>
                    <a:ext uri="{FF2B5EF4-FFF2-40B4-BE49-F238E27FC236}">
                      <a16:creationId xmlns:a16="http://schemas.microsoft.com/office/drawing/2014/main" id="{E923BD3C-2894-487F-98E8-61F3ECBE105C}"/>
                    </a:ext>
                  </a:extLst>
                </p:cNvPr>
                <p:cNvSpPr>
                  <a:spLocks/>
                </p:cNvSpPr>
                <p:nvPr/>
              </p:nvSpPr>
              <p:spPr bwMode="auto">
                <a:xfrm>
                  <a:off x="5974633" y="2538071"/>
                  <a:ext cx="96056" cy="118330"/>
                </a:xfrm>
                <a:custGeom>
                  <a:avLst/>
                  <a:gdLst>
                    <a:gd name="T0" fmla="*/ 128 w 143"/>
                    <a:gd name="T1" fmla="*/ 0 h 176"/>
                    <a:gd name="T2" fmla="*/ 143 w 143"/>
                    <a:gd name="T3" fmla="*/ 176 h 176"/>
                    <a:gd name="T4" fmla="*/ 0 w 143"/>
                    <a:gd name="T5" fmla="*/ 90 h 176"/>
                    <a:gd name="T6" fmla="*/ 128 w 143"/>
                    <a:gd name="T7" fmla="*/ 0 h 176"/>
                  </a:gdLst>
                  <a:ahLst/>
                  <a:cxnLst>
                    <a:cxn ang="0">
                      <a:pos x="T0" y="T1"/>
                    </a:cxn>
                    <a:cxn ang="0">
                      <a:pos x="T2" y="T3"/>
                    </a:cxn>
                    <a:cxn ang="0">
                      <a:pos x="T4" y="T5"/>
                    </a:cxn>
                    <a:cxn ang="0">
                      <a:pos x="T6" y="T7"/>
                    </a:cxn>
                  </a:cxnLst>
                  <a:rect l="0" t="0" r="r" b="b"/>
                  <a:pathLst>
                    <a:path w="143" h="176">
                      <a:moveTo>
                        <a:pt x="128" y="0"/>
                      </a:moveTo>
                      <a:lnTo>
                        <a:pt x="143" y="176"/>
                      </a:lnTo>
                      <a:lnTo>
                        <a:pt x="0" y="90"/>
                      </a:lnTo>
                      <a:lnTo>
                        <a:pt x="12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13" name="Straight Connector 12">
              <a:extLst>
                <a:ext uri="{FF2B5EF4-FFF2-40B4-BE49-F238E27FC236}">
                  <a16:creationId xmlns:a16="http://schemas.microsoft.com/office/drawing/2014/main" id="{66FE1186-AF17-4FB8-8CA8-B620F40921FD}"/>
                </a:ext>
              </a:extLst>
            </p:cNvPr>
            <p:cNvCxnSpPr/>
            <p:nvPr/>
          </p:nvCxnSpPr>
          <p:spPr>
            <a:xfrm>
              <a:off x="6289916" y="3111884"/>
              <a:ext cx="0" cy="710119"/>
            </a:xfrm>
            <a:prstGeom prst="line">
              <a:avLst/>
            </a:prstGeom>
            <a:ln w="57150">
              <a:solidFill>
                <a:srgbClr val="ACACAC"/>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928648C-37D7-448F-97B7-7276E9297608}"/>
                </a:ext>
              </a:extLst>
            </p:cNvPr>
            <p:cNvSpPr/>
            <p:nvPr/>
          </p:nvSpPr>
          <p:spPr>
            <a:xfrm>
              <a:off x="5055476" y="3967513"/>
              <a:ext cx="2468880" cy="707886"/>
            </a:xfrm>
            <a:prstGeom prst="rect">
              <a:avLst/>
            </a:prstGeom>
            <a:solidFill>
              <a:schemeClr val="tx1">
                <a:lumMod val="65000"/>
                <a:lumOff val="35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IQOS" panose="020B0506030501020303" pitchFamily="34" charset="0"/>
                  <a:ea typeface="+mn-ea"/>
                  <a:cs typeface="+mn-cs"/>
                </a:rPr>
                <a:t>Individual Risk Reduction</a:t>
              </a:r>
            </a:p>
          </p:txBody>
        </p:sp>
        <p:sp>
          <p:nvSpPr>
            <p:cNvPr id="32" name="Arc 31">
              <a:extLst>
                <a:ext uri="{FF2B5EF4-FFF2-40B4-BE49-F238E27FC236}">
                  <a16:creationId xmlns:a16="http://schemas.microsoft.com/office/drawing/2014/main" id="{CAC2E106-EFEB-4B68-BF33-47D334AFFC86}"/>
                </a:ext>
              </a:extLst>
            </p:cNvPr>
            <p:cNvSpPr>
              <a:spLocks noChangeAspect="1"/>
            </p:cNvSpPr>
            <p:nvPr/>
          </p:nvSpPr>
          <p:spPr>
            <a:xfrm rot="8168503">
              <a:off x="5359981"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Arc 32">
            <a:extLst>
              <a:ext uri="{FF2B5EF4-FFF2-40B4-BE49-F238E27FC236}">
                <a16:creationId xmlns:a16="http://schemas.microsoft.com/office/drawing/2014/main" id="{20502962-00D9-4B71-9B24-383BC7BEAF93}"/>
              </a:ext>
            </a:extLst>
          </p:cNvPr>
          <p:cNvSpPr>
            <a:spLocks noChangeAspect="1"/>
          </p:cNvSpPr>
          <p:nvPr/>
        </p:nvSpPr>
        <p:spPr>
          <a:xfrm rot="8168503">
            <a:off x="9034127" y="1200040"/>
            <a:ext cx="1920239" cy="1920240"/>
          </a:xfrm>
          <a:prstGeom prst="arc">
            <a:avLst>
              <a:gd name="adj1" fmla="val 16105825"/>
              <a:gd name="adj2" fmla="val 0"/>
            </a:avLst>
          </a:prstGeom>
          <a:ln w="57150">
            <a:solidFill>
              <a:schemeClr val="tx1">
                <a:lumMod val="50000"/>
                <a:lumOff val="50000"/>
                <a:alpha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37B06EF5-C01C-4D50-8DFA-5D1022FD1420}"/>
              </a:ext>
            </a:extLst>
          </p:cNvPr>
          <p:cNvSpPr/>
          <p:nvPr/>
        </p:nvSpPr>
        <p:spPr>
          <a:xfrm>
            <a:off x="0" y="5230221"/>
            <a:ext cx="12188952" cy="914400"/>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r>
              <a:rPr kumimoji="0" lang="en-US" sz="2000" b="1" i="0" u="none" strike="noStrike" kern="1200" cap="none" spc="0" normalizeH="0" baseline="0" noProof="0">
                <a:ln>
                  <a:noFill/>
                </a:ln>
                <a:solidFill>
                  <a:prstClr val="white"/>
                </a:solidFill>
                <a:effectLst/>
                <a:uLnTx/>
                <a:uFillTx/>
                <a:latin typeface="IQOS"/>
                <a:ea typeface="+mn-ea"/>
                <a:cs typeface="+mn-cs"/>
              </a:rPr>
              <a:t>Successful Harm Reduction Requires Current Adult Smokers be Offered a Range of </a:t>
            </a:r>
            <a:br>
              <a:rPr kumimoji="0" lang="en-US" sz="2000" b="1" i="0" u="none" strike="noStrike" kern="1200" cap="none" spc="0" normalizeH="0" baseline="0" noProof="0">
                <a:ln>
                  <a:noFill/>
                </a:ln>
                <a:solidFill>
                  <a:prstClr val="white"/>
                </a:solidFill>
                <a:effectLst/>
                <a:uLnTx/>
                <a:uFillTx/>
                <a:latin typeface="IQOS"/>
                <a:ea typeface="+mn-ea"/>
                <a:cs typeface="+mn-cs"/>
              </a:rPr>
            </a:br>
            <a:r>
              <a:rPr kumimoji="0" lang="en-US" sz="2000" b="1" i="0" u="none" strike="noStrike" kern="1200" cap="none" spc="0" normalizeH="0" baseline="0" noProof="0">
                <a:ln>
                  <a:noFill/>
                </a:ln>
                <a:solidFill>
                  <a:prstClr val="white"/>
                </a:solidFill>
                <a:effectLst/>
                <a:uLnTx/>
                <a:uFillTx/>
                <a:latin typeface="IQOS"/>
                <a:ea typeface="+mn-ea"/>
                <a:cs typeface="+mn-cs"/>
              </a:rPr>
              <a:t>Reduced-risk Products so that Consumer Acceptance Can be Best Fulfilled</a:t>
            </a:r>
          </a:p>
        </p:txBody>
      </p:sp>
    </p:spTree>
    <p:extLst>
      <p:ext uri="{BB962C8B-B14F-4D97-AF65-F5344CB8AC3E}">
        <p14:creationId xmlns:p14="http://schemas.microsoft.com/office/powerpoint/2010/main" val="2911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2F30-A687-4A81-AB5C-1E3FB1024640}"/>
              </a:ext>
            </a:extLst>
          </p:cNvPr>
          <p:cNvSpPr>
            <a:spLocks noGrp="1"/>
          </p:cNvSpPr>
          <p:nvPr>
            <p:ph type="ctrTitle"/>
          </p:nvPr>
        </p:nvSpPr>
        <p:spPr>
          <a:xfrm>
            <a:off x="3484604" y="2186660"/>
            <a:ext cx="7455585" cy="1205865"/>
          </a:xfrm>
        </p:spPr>
        <p:txBody>
          <a:bodyPr/>
          <a:lstStyle/>
          <a:p>
            <a:r>
              <a:rPr lang="en-US"/>
              <a:t>PRODUCT-SPECIFIC TOBACCO HEATING SYSTEM (THS) SCIENCE</a:t>
            </a:r>
          </a:p>
        </p:txBody>
      </p:sp>
      <p:sp>
        <p:nvSpPr>
          <p:cNvPr id="5" name="Subtitle 4">
            <a:extLst>
              <a:ext uri="{FF2B5EF4-FFF2-40B4-BE49-F238E27FC236}">
                <a16:creationId xmlns:a16="http://schemas.microsoft.com/office/drawing/2014/main" id="{CDED7E0A-8A79-4197-B603-C24758F9C8D2}"/>
              </a:ext>
            </a:extLst>
          </p:cNvPr>
          <p:cNvSpPr>
            <a:spLocks noGrp="1"/>
          </p:cNvSpPr>
          <p:nvPr>
            <p:ph type="subTitle" idx="1"/>
          </p:nvPr>
        </p:nvSpPr>
        <p:spPr>
          <a:xfrm>
            <a:off x="3484627" y="3506824"/>
            <a:ext cx="7455656" cy="539496"/>
          </a:xfrm>
        </p:spPr>
        <p:txBody>
          <a:bodyPr/>
          <a:lstStyle/>
          <a:p>
            <a:r>
              <a:rPr lang="en-US"/>
              <a:t>Aerosol Chemistry, Clinical studies, Post-Market Studies</a:t>
            </a:r>
          </a:p>
          <a:p>
            <a:endParaRPr lang="en-US"/>
          </a:p>
        </p:txBody>
      </p:sp>
    </p:spTree>
    <p:extLst>
      <p:ext uri="{BB962C8B-B14F-4D97-AF65-F5344CB8AC3E}">
        <p14:creationId xmlns:p14="http://schemas.microsoft.com/office/powerpoint/2010/main" val="34727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365D-FC68-42BA-838B-0B053F28EA0D}"/>
              </a:ext>
            </a:extLst>
          </p:cNvPr>
          <p:cNvSpPr>
            <a:spLocks noGrp="1"/>
          </p:cNvSpPr>
          <p:nvPr>
            <p:ph type="title"/>
          </p:nvPr>
        </p:nvSpPr>
        <p:spPr>
          <a:xfrm>
            <a:off x="457200" y="182880"/>
            <a:ext cx="10623164" cy="594360"/>
          </a:xfrm>
        </p:spPr>
        <p:txBody>
          <a:bodyPr/>
          <a:lstStyle/>
          <a:p>
            <a:r>
              <a:rPr lang="en-US"/>
              <a:t>Totality of Scientific Evidence</a:t>
            </a:r>
          </a:p>
        </p:txBody>
      </p:sp>
      <p:sp>
        <p:nvSpPr>
          <p:cNvPr id="3" name="Text Placeholder 2">
            <a:extLst>
              <a:ext uri="{FF2B5EF4-FFF2-40B4-BE49-F238E27FC236}">
                <a16:creationId xmlns:a16="http://schemas.microsoft.com/office/drawing/2014/main" id="{11563A98-EE50-4B40-93F3-65CBE1000C25}"/>
              </a:ext>
            </a:extLst>
          </p:cNvPr>
          <p:cNvSpPr>
            <a:spLocks noGrp="1"/>
          </p:cNvSpPr>
          <p:nvPr>
            <p:ph type="body" sz="quarter" idx="16"/>
          </p:nvPr>
        </p:nvSpPr>
        <p:spPr>
          <a:xfrm>
            <a:off x="480342" y="6265828"/>
            <a:ext cx="11176603" cy="426611"/>
          </a:xfrm>
        </p:spPr>
        <p:txBody>
          <a:bodyPr/>
          <a:lstStyle/>
          <a:p>
            <a:r>
              <a:rPr lang="en-US"/>
              <a:t>Source: Smith (2016) </a:t>
            </a:r>
            <a:r>
              <a:rPr lang="en-US" err="1"/>
              <a:t>Regul</a:t>
            </a:r>
            <a:r>
              <a:rPr lang="en-US"/>
              <a:t> </a:t>
            </a:r>
            <a:r>
              <a:rPr lang="en-US" err="1"/>
              <a:t>Toxicol</a:t>
            </a:r>
            <a:r>
              <a:rPr lang="en-US"/>
              <a:t> </a:t>
            </a:r>
            <a:r>
              <a:rPr lang="en-US" err="1"/>
              <a:t>Pharmacol</a:t>
            </a:r>
            <a:r>
              <a:rPr lang="en-US"/>
              <a:t>, 81 Suppl 2:S17-S26 (DOI:10.1016/j.yrtph.2016.07.006)</a:t>
            </a:r>
          </a:p>
        </p:txBody>
      </p:sp>
      <p:sp>
        <p:nvSpPr>
          <p:cNvPr id="4" name="Freeform 17">
            <a:extLst>
              <a:ext uri="{FF2B5EF4-FFF2-40B4-BE49-F238E27FC236}">
                <a16:creationId xmlns:a16="http://schemas.microsoft.com/office/drawing/2014/main" id="{15DC860E-B3FC-48B9-B2FD-AE474AD7E9DC}"/>
              </a:ext>
            </a:extLst>
          </p:cNvPr>
          <p:cNvSpPr>
            <a:spLocks noChangeAspect="1"/>
          </p:cNvSpPr>
          <p:nvPr/>
        </p:nvSpPr>
        <p:spPr>
          <a:xfrm rot="5400000">
            <a:off x="4071833" y="4657862"/>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87CADD"/>
          </a:solidFill>
          <a:ln w="19050">
            <a:solidFill>
              <a:srgbClr val="87C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7E08D98E-2C0C-4F6E-A414-E4669E3514BF}"/>
              </a:ext>
            </a:extLst>
          </p:cNvPr>
          <p:cNvSpPr>
            <a:spLocks noChangeAspect="1"/>
          </p:cNvSpPr>
          <p:nvPr/>
        </p:nvSpPr>
        <p:spPr>
          <a:xfrm rot="5400000">
            <a:off x="4071833" y="3383340"/>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1F8FBB"/>
          </a:solidFill>
          <a:ln w="38100">
            <a:solidFill>
              <a:srgbClr val="1F8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Freeform 12 - 5">
            <a:extLst>
              <a:ext uri="{FF2B5EF4-FFF2-40B4-BE49-F238E27FC236}">
                <a16:creationId xmlns:a16="http://schemas.microsoft.com/office/drawing/2014/main" id="{9F2FCAB6-114F-488C-B57C-3F43B6848561}"/>
              </a:ext>
            </a:extLst>
          </p:cNvPr>
          <p:cNvSpPr>
            <a:spLocks noChangeAspect="1"/>
          </p:cNvSpPr>
          <p:nvPr/>
        </p:nvSpPr>
        <p:spPr>
          <a:xfrm rot="5400000">
            <a:off x="4428900" y="5295124"/>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87CADD"/>
          </a:solidFill>
          <a:ln w="38100">
            <a:solidFill>
              <a:srgbClr val="87C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Freeform 12 - 4">
            <a:extLst>
              <a:ext uri="{FF2B5EF4-FFF2-40B4-BE49-F238E27FC236}">
                <a16:creationId xmlns:a16="http://schemas.microsoft.com/office/drawing/2014/main" id="{28CBC909-CFC5-4938-B432-4B0D5519E1E4}"/>
              </a:ext>
            </a:extLst>
          </p:cNvPr>
          <p:cNvSpPr>
            <a:spLocks noChangeAspect="1"/>
          </p:cNvSpPr>
          <p:nvPr/>
        </p:nvSpPr>
        <p:spPr>
          <a:xfrm rot="5400000">
            <a:off x="4444339" y="1471557"/>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12 - 4">
            <a:extLst>
              <a:ext uri="{FF2B5EF4-FFF2-40B4-BE49-F238E27FC236}">
                <a16:creationId xmlns:a16="http://schemas.microsoft.com/office/drawing/2014/main" id="{7017C5ED-6DD7-421D-AEE0-5EFB17C39CC0}"/>
              </a:ext>
            </a:extLst>
          </p:cNvPr>
          <p:cNvSpPr>
            <a:spLocks noChangeAspect="1"/>
          </p:cNvSpPr>
          <p:nvPr/>
        </p:nvSpPr>
        <p:spPr>
          <a:xfrm rot="5400000">
            <a:off x="4071834" y="2128782"/>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Freeform 12 - 4">
            <a:extLst>
              <a:ext uri="{FF2B5EF4-FFF2-40B4-BE49-F238E27FC236}">
                <a16:creationId xmlns:a16="http://schemas.microsoft.com/office/drawing/2014/main" id="{0CFA170A-AED1-4EA5-909B-3984E4D6C4BD}"/>
              </a:ext>
            </a:extLst>
          </p:cNvPr>
          <p:cNvSpPr>
            <a:spLocks noChangeAspect="1"/>
          </p:cNvSpPr>
          <p:nvPr/>
        </p:nvSpPr>
        <p:spPr>
          <a:xfrm rot="5400000">
            <a:off x="4428902" y="2724783"/>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3B7C9A"/>
          </a:solidFill>
          <a:ln w="38100">
            <a:solidFill>
              <a:srgbClr val="3B7C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11" name="Chemistry" descr="{&quot;Key&quot;:&quot;POWER_USER_SHAPE_ICON&quot;,&quot;Value&quot;:&quot;POWER_USER_SHAPE_ICON_STYLE_1&quot;}">
            <a:extLst>
              <a:ext uri="{FF2B5EF4-FFF2-40B4-BE49-F238E27FC236}">
                <a16:creationId xmlns:a16="http://schemas.microsoft.com/office/drawing/2014/main" id="{63E117E8-C551-4E0F-B201-30AEAC2812F1}"/>
              </a:ext>
            </a:extLst>
          </p:cNvPr>
          <p:cNvGrpSpPr>
            <a:grpSpLocks noChangeAspect="1"/>
          </p:cNvGrpSpPr>
          <p:nvPr/>
        </p:nvGrpSpPr>
        <p:grpSpPr>
          <a:xfrm>
            <a:off x="4248653" y="4741766"/>
            <a:ext cx="298498" cy="365760"/>
            <a:chOff x="2010925" y="2232917"/>
            <a:chExt cx="2370879" cy="2905126"/>
          </a:xfrm>
          <a:solidFill>
            <a:schemeClr val="bg1"/>
          </a:solidFill>
        </p:grpSpPr>
        <p:sp>
          <p:nvSpPr>
            <p:cNvPr id="54" name="Freeform: Shape 53">
              <a:extLst>
                <a:ext uri="{FF2B5EF4-FFF2-40B4-BE49-F238E27FC236}">
                  <a16:creationId xmlns:a16="http://schemas.microsoft.com/office/drawing/2014/main" id="{15B3C5EB-04C4-4B4F-9BDD-EDA824C0C30D}"/>
                </a:ext>
              </a:extLst>
            </p:cNvPr>
            <p:cNvSpPr>
              <a:spLocks/>
            </p:cNvSpPr>
            <p:nvPr/>
          </p:nvSpPr>
          <p:spPr bwMode="auto">
            <a:xfrm>
              <a:off x="2010925" y="2232917"/>
              <a:ext cx="2370879" cy="2905126"/>
            </a:xfrm>
            <a:custGeom>
              <a:avLst/>
              <a:gdLst>
                <a:gd name="connsiteX0" fmla="*/ 882676 w 2370877"/>
                <a:gd name="connsiteY0" fmla="*/ 76200 h 2905125"/>
                <a:gd name="connsiteX1" fmla="*/ 844152 w 2370877"/>
                <a:gd name="connsiteY1" fmla="*/ 115523 h 2905125"/>
                <a:gd name="connsiteX2" fmla="*/ 844152 w 2370877"/>
                <a:gd name="connsiteY2" fmla="*/ 157974 h 2905125"/>
                <a:gd name="connsiteX3" fmla="*/ 882676 w 2370877"/>
                <a:gd name="connsiteY3" fmla="*/ 196850 h 2905125"/>
                <a:gd name="connsiteX4" fmla="*/ 896540 w 2370877"/>
                <a:gd name="connsiteY4" fmla="*/ 196850 h 2905125"/>
                <a:gd name="connsiteX5" fmla="*/ 896540 w 2370877"/>
                <a:gd name="connsiteY5" fmla="*/ 1173827 h 2905125"/>
                <a:gd name="connsiteX6" fmla="*/ 879957 w 2370877"/>
                <a:gd name="connsiteY6" fmla="*/ 1200487 h 2905125"/>
                <a:gd name="connsiteX7" fmla="*/ 841527 w 2370877"/>
                <a:gd name="connsiteY7" fmla="*/ 1274296 h 2905125"/>
                <a:gd name="connsiteX8" fmla="*/ 204640 w 2370877"/>
                <a:gd name="connsiteY8" fmla="*/ 2454129 h 2905125"/>
                <a:gd name="connsiteX9" fmla="*/ 407205 w 2370877"/>
                <a:gd name="connsiteY9" fmla="*/ 2797175 h 2905125"/>
                <a:gd name="connsiteX10" fmla="*/ 1962712 w 2370877"/>
                <a:gd name="connsiteY10" fmla="*/ 2797175 h 2905125"/>
                <a:gd name="connsiteX11" fmla="*/ 2165277 w 2370877"/>
                <a:gd name="connsiteY11" fmla="*/ 2454129 h 2905125"/>
                <a:gd name="connsiteX12" fmla="*/ 1528391 w 2370877"/>
                <a:gd name="connsiteY12" fmla="*/ 1274296 h 2905125"/>
                <a:gd name="connsiteX13" fmla="*/ 1489961 w 2370877"/>
                <a:gd name="connsiteY13" fmla="*/ 1200487 h 2905125"/>
                <a:gd name="connsiteX14" fmla="*/ 1474390 w 2370877"/>
                <a:gd name="connsiteY14" fmla="*/ 1175456 h 2905125"/>
                <a:gd name="connsiteX15" fmla="*/ 1474390 w 2370877"/>
                <a:gd name="connsiteY15" fmla="*/ 196850 h 2905125"/>
                <a:gd name="connsiteX16" fmla="*/ 1486223 w 2370877"/>
                <a:gd name="connsiteY16" fmla="*/ 196850 h 2905125"/>
                <a:gd name="connsiteX17" fmla="*/ 1525190 w 2370877"/>
                <a:gd name="connsiteY17" fmla="*/ 157974 h 2905125"/>
                <a:gd name="connsiteX18" fmla="*/ 1525190 w 2370877"/>
                <a:gd name="connsiteY18" fmla="*/ 115523 h 2905125"/>
                <a:gd name="connsiteX19" fmla="*/ 1486223 w 2370877"/>
                <a:gd name="connsiteY19" fmla="*/ 76200 h 2905125"/>
                <a:gd name="connsiteX20" fmla="*/ 845347 w 2370877"/>
                <a:gd name="connsiteY20" fmla="*/ 0 h 2905125"/>
                <a:gd name="connsiteX21" fmla="*/ 1524961 w 2370877"/>
                <a:gd name="connsiteY21" fmla="*/ 0 h 2905125"/>
                <a:gd name="connsiteX22" fmla="*/ 1615163 w 2370877"/>
                <a:gd name="connsiteY22" fmla="*/ 108156 h 2905125"/>
                <a:gd name="connsiteX23" fmla="*/ 1615163 w 2370877"/>
                <a:gd name="connsiteY23" fmla="*/ 151152 h 2905125"/>
                <a:gd name="connsiteX24" fmla="*/ 1565198 w 2370877"/>
                <a:gd name="connsiteY24" fmla="*/ 231825 h 2905125"/>
                <a:gd name="connsiteX25" fmla="*/ 1566082 w 2370877"/>
                <a:gd name="connsiteY25" fmla="*/ 249555 h 2905125"/>
                <a:gd name="connsiteX26" fmla="*/ 1566082 w 2370877"/>
                <a:gd name="connsiteY26" fmla="*/ 1101944 h 2905125"/>
                <a:gd name="connsiteX27" fmla="*/ 1606320 w 2370877"/>
                <a:gd name="connsiteY27" fmla="*/ 1179515 h 2905125"/>
                <a:gd name="connsiteX28" fmla="*/ 2336783 w 2370877"/>
                <a:gd name="connsiteY28" fmla="*/ 2503975 h 2905125"/>
                <a:gd name="connsiteX29" fmla="*/ 2098896 w 2370877"/>
                <a:gd name="connsiteY29" fmla="*/ 2905125 h 2905125"/>
                <a:gd name="connsiteX30" fmla="*/ 270969 w 2370877"/>
                <a:gd name="connsiteY30" fmla="*/ 2905125 h 2905125"/>
                <a:gd name="connsiteX31" fmla="*/ 33082 w 2370877"/>
                <a:gd name="connsiteY31" fmla="*/ 2503975 h 2905125"/>
                <a:gd name="connsiteX32" fmla="*/ 763545 w 2370877"/>
                <a:gd name="connsiteY32" fmla="*/ 1179515 h 2905125"/>
                <a:gd name="connsiteX33" fmla="*/ 803783 w 2370877"/>
                <a:gd name="connsiteY33" fmla="*/ 1101944 h 2905125"/>
                <a:gd name="connsiteX34" fmla="*/ 803783 w 2370877"/>
                <a:gd name="connsiteY34" fmla="*/ 249555 h 2905125"/>
                <a:gd name="connsiteX35" fmla="*/ 804667 w 2370877"/>
                <a:gd name="connsiteY35" fmla="*/ 231825 h 2905125"/>
                <a:gd name="connsiteX36" fmla="*/ 755144 w 2370877"/>
                <a:gd name="connsiteY36" fmla="*/ 151152 h 2905125"/>
                <a:gd name="connsiteX37" fmla="*/ 755144 w 2370877"/>
                <a:gd name="connsiteY37" fmla="*/ 108156 h 2905125"/>
                <a:gd name="connsiteX38" fmla="*/ 845347 w 2370877"/>
                <a:gd name="connsiteY38" fmla="*/ 0 h 2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70877" h="2905125">
                  <a:moveTo>
                    <a:pt x="882676" y="76200"/>
                  </a:moveTo>
                  <a:cubicBezTo>
                    <a:pt x="861422" y="76200"/>
                    <a:pt x="844152" y="93627"/>
                    <a:pt x="844152" y="115523"/>
                  </a:cubicBezTo>
                  <a:lnTo>
                    <a:pt x="844152" y="157974"/>
                  </a:lnTo>
                  <a:cubicBezTo>
                    <a:pt x="844152" y="179423"/>
                    <a:pt x="861422" y="196850"/>
                    <a:pt x="882676" y="196850"/>
                  </a:cubicBezTo>
                  <a:lnTo>
                    <a:pt x="896540" y="196850"/>
                  </a:lnTo>
                  <a:lnTo>
                    <a:pt x="896540" y="1173827"/>
                  </a:lnTo>
                  <a:lnTo>
                    <a:pt x="879957" y="1200487"/>
                  </a:lnTo>
                  <a:cubicBezTo>
                    <a:pt x="867234" y="1224296"/>
                    <a:pt x="854906" y="1249476"/>
                    <a:pt x="841527" y="1274296"/>
                  </a:cubicBezTo>
                  <a:lnTo>
                    <a:pt x="204640" y="2454129"/>
                  </a:lnTo>
                  <a:cubicBezTo>
                    <a:pt x="90089" y="2666427"/>
                    <a:pt x="294866" y="2797175"/>
                    <a:pt x="407205" y="2797175"/>
                  </a:cubicBezTo>
                  <a:lnTo>
                    <a:pt x="1962712" y="2797175"/>
                  </a:lnTo>
                  <a:cubicBezTo>
                    <a:pt x="2074609" y="2797175"/>
                    <a:pt x="2293539" y="2692134"/>
                    <a:pt x="2165277" y="2454129"/>
                  </a:cubicBezTo>
                  <a:lnTo>
                    <a:pt x="1528391" y="1274296"/>
                  </a:lnTo>
                  <a:cubicBezTo>
                    <a:pt x="1515012" y="1249476"/>
                    <a:pt x="1502683" y="1224296"/>
                    <a:pt x="1489961" y="1200487"/>
                  </a:cubicBezTo>
                  <a:lnTo>
                    <a:pt x="1474390" y="1175456"/>
                  </a:lnTo>
                  <a:lnTo>
                    <a:pt x="1474390" y="196850"/>
                  </a:lnTo>
                  <a:lnTo>
                    <a:pt x="1486223" y="196850"/>
                  </a:lnTo>
                  <a:cubicBezTo>
                    <a:pt x="1507921" y="196850"/>
                    <a:pt x="1525190" y="179423"/>
                    <a:pt x="1525190" y="157974"/>
                  </a:cubicBezTo>
                  <a:lnTo>
                    <a:pt x="1525190" y="115523"/>
                  </a:lnTo>
                  <a:cubicBezTo>
                    <a:pt x="1525190" y="93627"/>
                    <a:pt x="1507921" y="76200"/>
                    <a:pt x="1486223" y="76200"/>
                  </a:cubicBezTo>
                  <a:close/>
                  <a:moveTo>
                    <a:pt x="845347" y="0"/>
                  </a:moveTo>
                  <a:lnTo>
                    <a:pt x="1524961" y="0"/>
                  </a:lnTo>
                  <a:cubicBezTo>
                    <a:pt x="1574926" y="0"/>
                    <a:pt x="1615163" y="58067"/>
                    <a:pt x="1615163" y="108156"/>
                  </a:cubicBezTo>
                  <a:lnTo>
                    <a:pt x="1615163" y="151152"/>
                  </a:lnTo>
                  <a:cubicBezTo>
                    <a:pt x="1615163" y="186613"/>
                    <a:pt x="1594381" y="217197"/>
                    <a:pt x="1565198" y="231825"/>
                  </a:cubicBezTo>
                  <a:cubicBezTo>
                    <a:pt x="1565640" y="237587"/>
                    <a:pt x="1566082" y="243793"/>
                    <a:pt x="1566082" y="249555"/>
                  </a:cubicBezTo>
                  <a:lnTo>
                    <a:pt x="1566082" y="1101944"/>
                  </a:lnTo>
                  <a:cubicBezTo>
                    <a:pt x="1579348" y="1127210"/>
                    <a:pt x="1592170" y="1153362"/>
                    <a:pt x="1606320" y="1179515"/>
                  </a:cubicBezTo>
                  <a:lnTo>
                    <a:pt x="2336783" y="2503975"/>
                  </a:lnTo>
                  <a:cubicBezTo>
                    <a:pt x="2457053" y="2725162"/>
                    <a:pt x="2230663" y="2905125"/>
                    <a:pt x="2098896" y="2905125"/>
                  </a:cubicBezTo>
                  <a:lnTo>
                    <a:pt x="270969" y="2905125"/>
                  </a:lnTo>
                  <a:cubicBezTo>
                    <a:pt x="139203" y="2905125"/>
                    <a:pt x="-84535" y="2720729"/>
                    <a:pt x="33082" y="2503975"/>
                  </a:cubicBezTo>
                  <a:lnTo>
                    <a:pt x="763545" y="1179515"/>
                  </a:lnTo>
                  <a:cubicBezTo>
                    <a:pt x="777695" y="1153362"/>
                    <a:pt x="790518" y="1127210"/>
                    <a:pt x="803783" y="1101944"/>
                  </a:cubicBezTo>
                  <a:lnTo>
                    <a:pt x="803783" y="249555"/>
                  </a:lnTo>
                  <a:cubicBezTo>
                    <a:pt x="803783" y="243793"/>
                    <a:pt x="804225" y="237587"/>
                    <a:pt x="804667" y="231825"/>
                  </a:cubicBezTo>
                  <a:cubicBezTo>
                    <a:pt x="775484" y="217197"/>
                    <a:pt x="755144" y="186613"/>
                    <a:pt x="755144" y="151152"/>
                  </a:cubicBezTo>
                  <a:lnTo>
                    <a:pt x="755144" y="108156"/>
                  </a:lnTo>
                  <a:cubicBezTo>
                    <a:pt x="755144" y="58067"/>
                    <a:pt x="795382" y="0"/>
                    <a:pt x="84534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10BC2D67-50DA-494D-A102-4324D862913E}"/>
                </a:ext>
              </a:extLst>
            </p:cNvPr>
            <p:cNvSpPr>
              <a:spLocks/>
            </p:cNvSpPr>
            <p:nvPr/>
          </p:nvSpPr>
          <p:spPr bwMode="auto">
            <a:xfrm>
              <a:off x="2312454" y="3603813"/>
              <a:ext cx="1796940" cy="1348490"/>
            </a:xfrm>
            <a:custGeom>
              <a:avLst/>
              <a:gdLst>
                <a:gd name="connsiteX0" fmla="*/ 615647 w 1796940"/>
                <a:gd name="connsiteY0" fmla="*/ 486479 h 1348492"/>
                <a:gd name="connsiteX1" fmla="*/ 518809 w 1796940"/>
                <a:gd name="connsiteY1" fmla="*/ 584111 h 1348492"/>
                <a:gd name="connsiteX2" fmla="*/ 615647 w 1796940"/>
                <a:gd name="connsiteY2" fmla="*/ 681743 h 1348492"/>
                <a:gd name="connsiteX3" fmla="*/ 653341 w 1796940"/>
                <a:gd name="connsiteY3" fmla="*/ 674071 h 1348492"/>
                <a:gd name="connsiteX4" fmla="*/ 663961 w 1796940"/>
                <a:gd name="connsiteY4" fmla="*/ 666852 h 1348492"/>
                <a:gd name="connsiteX5" fmla="*/ 630146 w 1796940"/>
                <a:gd name="connsiteY5" fmla="*/ 717006 h 1348492"/>
                <a:gd name="connsiteX6" fmla="*/ 617234 w 1796940"/>
                <a:gd name="connsiteY6" fmla="*/ 780961 h 1348492"/>
                <a:gd name="connsiteX7" fmla="*/ 781541 w 1796940"/>
                <a:gd name="connsiteY7" fmla="*/ 945268 h 1348492"/>
                <a:gd name="connsiteX8" fmla="*/ 945848 w 1796940"/>
                <a:gd name="connsiteY8" fmla="*/ 780961 h 1348492"/>
                <a:gd name="connsiteX9" fmla="*/ 781541 w 1796940"/>
                <a:gd name="connsiteY9" fmla="*/ 616654 h 1348492"/>
                <a:gd name="connsiteX10" fmla="*/ 717586 w 1796940"/>
                <a:gd name="connsiteY10" fmla="*/ 629566 h 1348492"/>
                <a:gd name="connsiteX11" fmla="*/ 685364 w 1796940"/>
                <a:gd name="connsiteY11" fmla="*/ 651291 h 1348492"/>
                <a:gd name="connsiteX12" fmla="*/ 704875 w 1796940"/>
                <a:gd name="connsiteY12" fmla="*/ 622114 h 1348492"/>
                <a:gd name="connsiteX13" fmla="*/ 712485 w 1796940"/>
                <a:gd name="connsiteY13" fmla="*/ 584111 h 1348492"/>
                <a:gd name="connsiteX14" fmla="*/ 615647 w 1796940"/>
                <a:gd name="connsiteY14" fmla="*/ 486479 h 1348492"/>
                <a:gd name="connsiteX15" fmla="*/ 1037922 w 1796940"/>
                <a:gd name="connsiteY15" fmla="*/ 337254 h 1348492"/>
                <a:gd name="connsiteX16" fmla="*/ 980772 w 1796940"/>
                <a:gd name="connsiteY16" fmla="*/ 394404 h 1348492"/>
                <a:gd name="connsiteX17" fmla="*/ 1037922 w 1796940"/>
                <a:gd name="connsiteY17" fmla="*/ 451554 h 1348492"/>
                <a:gd name="connsiteX18" fmla="*/ 1095072 w 1796940"/>
                <a:gd name="connsiteY18" fmla="*/ 394404 h 1348492"/>
                <a:gd name="connsiteX19" fmla="*/ 1037922 w 1796940"/>
                <a:gd name="connsiteY19" fmla="*/ 337254 h 1348492"/>
                <a:gd name="connsiteX20" fmla="*/ 1150202 w 1796940"/>
                <a:gd name="connsiteY20" fmla="*/ 1095 h 1348492"/>
                <a:gd name="connsiteX21" fmla="*/ 1254963 w 1796940"/>
                <a:gd name="connsiteY21" fmla="*/ 77918 h 1348492"/>
                <a:gd name="connsiteX22" fmla="*/ 1763091 w 1796940"/>
                <a:gd name="connsiteY22" fmla="*/ 1045131 h 1348492"/>
                <a:gd name="connsiteX23" fmla="*/ 1583986 w 1796940"/>
                <a:gd name="connsiteY23" fmla="*/ 1348492 h 1348492"/>
                <a:gd name="connsiteX24" fmla="*/ 209078 w 1796940"/>
                <a:gd name="connsiteY24" fmla="*/ 1348492 h 1348492"/>
                <a:gd name="connsiteX25" fmla="*/ 29973 w 1796940"/>
                <a:gd name="connsiteY25" fmla="*/ 1045131 h 1348492"/>
                <a:gd name="connsiteX26" fmla="*/ 528372 w 1796940"/>
                <a:gd name="connsiteY26" fmla="*/ 127519 h 1348492"/>
                <a:gd name="connsiteX27" fmla="*/ 1150202 w 1796940"/>
                <a:gd name="connsiteY27" fmla="*/ 1095 h 13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96940" h="1348492">
                  <a:moveTo>
                    <a:pt x="615647" y="486479"/>
                  </a:moveTo>
                  <a:cubicBezTo>
                    <a:pt x="562165" y="486479"/>
                    <a:pt x="518809" y="530190"/>
                    <a:pt x="518809" y="584111"/>
                  </a:cubicBezTo>
                  <a:cubicBezTo>
                    <a:pt x="518809" y="638032"/>
                    <a:pt x="562165" y="681743"/>
                    <a:pt x="615647" y="681743"/>
                  </a:cubicBezTo>
                  <a:cubicBezTo>
                    <a:pt x="629018" y="681743"/>
                    <a:pt x="641755" y="679011"/>
                    <a:pt x="653341" y="674071"/>
                  </a:cubicBezTo>
                  <a:lnTo>
                    <a:pt x="663961" y="666852"/>
                  </a:lnTo>
                  <a:lnTo>
                    <a:pt x="630146" y="717006"/>
                  </a:lnTo>
                  <a:cubicBezTo>
                    <a:pt x="621832" y="736663"/>
                    <a:pt x="617234" y="758275"/>
                    <a:pt x="617234" y="780961"/>
                  </a:cubicBezTo>
                  <a:cubicBezTo>
                    <a:pt x="617234" y="871705"/>
                    <a:pt x="690797" y="945268"/>
                    <a:pt x="781541" y="945268"/>
                  </a:cubicBezTo>
                  <a:cubicBezTo>
                    <a:pt x="872285" y="945268"/>
                    <a:pt x="945848" y="871705"/>
                    <a:pt x="945848" y="780961"/>
                  </a:cubicBezTo>
                  <a:cubicBezTo>
                    <a:pt x="945848" y="690217"/>
                    <a:pt x="872285" y="616654"/>
                    <a:pt x="781541" y="616654"/>
                  </a:cubicBezTo>
                  <a:cubicBezTo>
                    <a:pt x="758855" y="616654"/>
                    <a:pt x="737243" y="621252"/>
                    <a:pt x="717586" y="629566"/>
                  </a:cubicBezTo>
                  <a:lnTo>
                    <a:pt x="685364" y="651291"/>
                  </a:lnTo>
                  <a:lnTo>
                    <a:pt x="704875" y="622114"/>
                  </a:lnTo>
                  <a:cubicBezTo>
                    <a:pt x="709776" y="610434"/>
                    <a:pt x="712485" y="597592"/>
                    <a:pt x="712485" y="584111"/>
                  </a:cubicBezTo>
                  <a:cubicBezTo>
                    <a:pt x="712485" y="530190"/>
                    <a:pt x="669129" y="486479"/>
                    <a:pt x="615647" y="486479"/>
                  </a:cubicBezTo>
                  <a:close/>
                  <a:moveTo>
                    <a:pt x="1037922" y="337254"/>
                  </a:moveTo>
                  <a:cubicBezTo>
                    <a:pt x="1006359" y="337254"/>
                    <a:pt x="980772" y="362841"/>
                    <a:pt x="980772" y="394404"/>
                  </a:cubicBezTo>
                  <a:cubicBezTo>
                    <a:pt x="980772" y="425967"/>
                    <a:pt x="1006359" y="451554"/>
                    <a:pt x="1037922" y="451554"/>
                  </a:cubicBezTo>
                  <a:cubicBezTo>
                    <a:pt x="1069485" y="451554"/>
                    <a:pt x="1095072" y="425967"/>
                    <a:pt x="1095072" y="394404"/>
                  </a:cubicBezTo>
                  <a:cubicBezTo>
                    <a:pt x="1095072" y="362841"/>
                    <a:pt x="1069485" y="337254"/>
                    <a:pt x="1037922" y="337254"/>
                  </a:cubicBezTo>
                  <a:close/>
                  <a:moveTo>
                    <a:pt x="1150202" y="1095"/>
                  </a:moveTo>
                  <a:cubicBezTo>
                    <a:pt x="1189817" y="-4980"/>
                    <a:pt x="1223454" y="13371"/>
                    <a:pt x="1254963" y="77918"/>
                  </a:cubicBezTo>
                  <a:lnTo>
                    <a:pt x="1763091" y="1045131"/>
                  </a:lnTo>
                  <a:cubicBezTo>
                    <a:pt x="1874534" y="1256820"/>
                    <a:pt x="1683489" y="1348492"/>
                    <a:pt x="1583986" y="1348492"/>
                  </a:cubicBezTo>
                  <a:lnTo>
                    <a:pt x="209078" y="1348492"/>
                  </a:lnTo>
                  <a:cubicBezTo>
                    <a:pt x="110018" y="1348492"/>
                    <a:pt x="-71741" y="1232462"/>
                    <a:pt x="29973" y="1045131"/>
                  </a:cubicBezTo>
                  <a:lnTo>
                    <a:pt x="528372" y="127519"/>
                  </a:lnTo>
                  <a:cubicBezTo>
                    <a:pt x="858721" y="257389"/>
                    <a:pt x="1031358" y="19322"/>
                    <a:pt x="1150202" y="10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67">
              <a:extLst>
                <a:ext uri="{FF2B5EF4-FFF2-40B4-BE49-F238E27FC236}">
                  <a16:creationId xmlns:a16="http://schemas.microsoft.com/office/drawing/2014/main" id="{3ACD70D2-BDBD-477C-B004-86077F22DE24}"/>
                </a:ext>
              </a:extLst>
            </p:cNvPr>
            <p:cNvSpPr>
              <a:spLocks/>
            </p:cNvSpPr>
            <p:nvPr/>
          </p:nvSpPr>
          <p:spPr bwMode="auto">
            <a:xfrm>
              <a:off x="3301169" y="2437704"/>
              <a:ext cx="84137" cy="909639"/>
            </a:xfrm>
            <a:custGeom>
              <a:avLst/>
              <a:gdLst>
                <a:gd name="T0" fmla="*/ 94 w 188"/>
                <a:gd name="T1" fmla="*/ 0 h 2052"/>
                <a:gd name="T2" fmla="*/ 94 w 188"/>
                <a:gd name="T3" fmla="*/ 0 h 2052"/>
                <a:gd name="T4" fmla="*/ 188 w 188"/>
                <a:gd name="T5" fmla="*/ 94 h 2052"/>
                <a:gd name="T6" fmla="*/ 188 w 188"/>
                <a:gd name="T7" fmla="*/ 1957 h 2052"/>
                <a:gd name="T8" fmla="*/ 94 w 188"/>
                <a:gd name="T9" fmla="*/ 2052 h 2052"/>
                <a:gd name="T10" fmla="*/ 94 w 188"/>
                <a:gd name="T11" fmla="*/ 2052 h 2052"/>
                <a:gd name="T12" fmla="*/ 0 w 188"/>
                <a:gd name="T13" fmla="*/ 1957 h 2052"/>
                <a:gd name="T14" fmla="*/ 0 w 188"/>
                <a:gd name="T15" fmla="*/ 94 h 2052"/>
                <a:gd name="T16" fmla="*/ 94 w 188"/>
                <a:gd name="T17" fmla="*/ 0 h 2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052">
                  <a:moveTo>
                    <a:pt x="94" y="0"/>
                  </a:moveTo>
                  <a:lnTo>
                    <a:pt x="94" y="0"/>
                  </a:lnTo>
                  <a:cubicBezTo>
                    <a:pt x="146" y="0"/>
                    <a:pt x="188" y="42"/>
                    <a:pt x="188" y="94"/>
                  </a:cubicBezTo>
                  <a:lnTo>
                    <a:pt x="188" y="1957"/>
                  </a:lnTo>
                  <a:cubicBezTo>
                    <a:pt x="188" y="2009"/>
                    <a:pt x="146" y="2052"/>
                    <a:pt x="94" y="2052"/>
                  </a:cubicBezTo>
                  <a:lnTo>
                    <a:pt x="94" y="2052"/>
                  </a:lnTo>
                  <a:cubicBezTo>
                    <a:pt x="42" y="2052"/>
                    <a:pt x="0" y="2009"/>
                    <a:pt x="0" y="1957"/>
                  </a:cubicBezTo>
                  <a:lnTo>
                    <a:pt x="0" y="94"/>
                  </a:lnTo>
                  <a:cubicBezTo>
                    <a:pt x="0" y="42"/>
                    <a:pt x="42" y="0"/>
                    <a:pt x="9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Network2" descr="{&quot;Key&quot;:&quot;POWER_USER_SHAPE_ICON&quot;,&quot;Value&quot;:&quot;POWER_USER_SHAPE_ICON_STYLE_1&quot;}">
            <a:extLst>
              <a:ext uri="{FF2B5EF4-FFF2-40B4-BE49-F238E27FC236}">
                <a16:creationId xmlns:a16="http://schemas.microsoft.com/office/drawing/2014/main" id="{4DD0C177-4CBA-4526-919E-73AC30DBAE50}"/>
              </a:ext>
            </a:extLst>
          </p:cNvPr>
          <p:cNvSpPr>
            <a:spLocks noChangeAspect="1"/>
          </p:cNvSpPr>
          <p:nvPr/>
        </p:nvSpPr>
        <p:spPr bwMode="auto">
          <a:xfrm>
            <a:off x="4195179" y="3478568"/>
            <a:ext cx="362552" cy="365760"/>
          </a:xfrm>
          <a:custGeom>
            <a:avLst/>
            <a:gdLst>
              <a:gd name="T0" fmla="*/ 904 w 904"/>
              <a:gd name="T1" fmla="*/ 157 h 907"/>
              <a:gd name="T2" fmla="*/ 815 w 904"/>
              <a:gd name="T3" fmla="*/ 154 h 907"/>
              <a:gd name="T4" fmla="*/ 608 w 904"/>
              <a:gd name="T5" fmla="*/ 150 h 907"/>
              <a:gd name="T6" fmla="*/ 630 w 904"/>
              <a:gd name="T7" fmla="*/ 40 h 907"/>
              <a:gd name="T8" fmla="*/ 550 w 904"/>
              <a:gd name="T9" fmla="*/ 40 h 907"/>
              <a:gd name="T10" fmla="*/ 583 w 904"/>
              <a:gd name="T11" fmla="*/ 151 h 907"/>
              <a:gd name="T12" fmla="*/ 417 w 904"/>
              <a:gd name="T13" fmla="*/ 90 h 907"/>
              <a:gd name="T14" fmla="*/ 373 w 904"/>
              <a:gd name="T15" fmla="*/ 45 h 907"/>
              <a:gd name="T16" fmla="*/ 373 w 904"/>
              <a:gd name="T17" fmla="*/ 133 h 907"/>
              <a:gd name="T18" fmla="*/ 537 w 904"/>
              <a:gd name="T19" fmla="*/ 197 h 907"/>
              <a:gd name="T20" fmla="*/ 543 w 904"/>
              <a:gd name="T21" fmla="*/ 238 h 907"/>
              <a:gd name="T22" fmla="*/ 277 w 904"/>
              <a:gd name="T23" fmla="*/ 446 h 907"/>
              <a:gd name="T24" fmla="*/ 140 w 904"/>
              <a:gd name="T25" fmla="*/ 352 h 907"/>
              <a:gd name="T26" fmla="*/ 103 w 904"/>
              <a:gd name="T27" fmla="*/ 270 h 907"/>
              <a:gd name="T28" fmla="*/ 103 w 904"/>
              <a:gd name="T29" fmla="*/ 369 h 907"/>
              <a:gd name="T30" fmla="*/ 226 w 904"/>
              <a:gd name="T31" fmla="*/ 474 h 907"/>
              <a:gd name="T32" fmla="*/ 217 w 904"/>
              <a:gd name="T33" fmla="*/ 515 h 907"/>
              <a:gd name="T34" fmla="*/ 40 w 904"/>
              <a:gd name="T35" fmla="*/ 549 h 907"/>
              <a:gd name="T36" fmla="*/ 40 w 904"/>
              <a:gd name="T37" fmla="*/ 629 h 907"/>
              <a:gd name="T38" fmla="*/ 227 w 904"/>
              <a:gd name="T39" fmla="*/ 539 h 907"/>
              <a:gd name="T40" fmla="*/ 266 w 904"/>
              <a:gd name="T41" fmla="*/ 656 h 907"/>
              <a:gd name="T42" fmla="*/ 278 w 904"/>
              <a:gd name="T43" fmla="*/ 733 h 907"/>
              <a:gd name="T44" fmla="*/ 291 w 904"/>
              <a:gd name="T45" fmla="*/ 656 h 907"/>
              <a:gd name="T46" fmla="*/ 334 w 904"/>
              <a:gd name="T47" fmla="*/ 530 h 907"/>
              <a:gd name="T48" fmla="*/ 536 w 904"/>
              <a:gd name="T49" fmla="*/ 576 h 907"/>
              <a:gd name="T50" fmla="*/ 590 w 904"/>
              <a:gd name="T51" fmla="*/ 619 h 907"/>
              <a:gd name="T52" fmla="*/ 613 w 904"/>
              <a:gd name="T53" fmla="*/ 738 h 907"/>
              <a:gd name="T54" fmla="*/ 554 w 904"/>
              <a:gd name="T55" fmla="*/ 819 h 907"/>
              <a:gd name="T56" fmla="*/ 496 w 904"/>
              <a:gd name="T57" fmla="*/ 855 h 907"/>
              <a:gd name="T58" fmla="*/ 576 w 904"/>
              <a:gd name="T59" fmla="*/ 855 h 907"/>
              <a:gd name="T60" fmla="*/ 633 w 904"/>
              <a:gd name="T61" fmla="*/ 775 h 907"/>
              <a:gd name="T62" fmla="*/ 689 w 904"/>
              <a:gd name="T63" fmla="*/ 769 h 907"/>
              <a:gd name="T64" fmla="*/ 799 w 904"/>
              <a:gd name="T65" fmla="*/ 867 h 907"/>
              <a:gd name="T66" fmla="*/ 879 w 904"/>
              <a:gd name="T67" fmla="*/ 867 h 907"/>
              <a:gd name="T68" fmla="*/ 825 w 904"/>
              <a:gd name="T69" fmla="*/ 830 h 907"/>
              <a:gd name="T70" fmla="*/ 702 w 904"/>
              <a:gd name="T71" fmla="*/ 738 h 907"/>
              <a:gd name="T72" fmla="*/ 656 w 904"/>
              <a:gd name="T73" fmla="*/ 693 h 907"/>
              <a:gd name="T74" fmla="*/ 624 w 904"/>
              <a:gd name="T75" fmla="*/ 576 h 907"/>
              <a:gd name="T76" fmla="*/ 546 w 904"/>
              <a:gd name="T77" fmla="*/ 548 h 907"/>
              <a:gd name="T78" fmla="*/ 333 w 904"/>
              <a:gd name="T79" fmla="*/ 484 h 907"/>
              <a:gd name="T80" fmla="*/ 597 w 904"/>
              <a:gd name="T81" fmla="*/ 270 h 907"/>
              <a:gd name="T82" fmla="*/ 746 w 904"/>
              <a:gd name="T83" fmla="*/ 374 h 907"/>
              <a:gd name="T84" fmla="*/ 782 w 904"/>
              <a:gd name="T85" fmla="*/ 431 h 907"/>
              <a:gd name="T86" fmla="*/ 782 w 904"/>
              <a:gd name="T87" fmla="*/ 351 h 907"/>
              <a:gd name="T88" fmla="*/ 648 w 904"/>
              <a:gd name="T89" fmla="*/ 242 h 907"/>
              <a:gd name="T90" fmla="*/ 657 w 904"/>
              <a:gd name="T91" fmla="*/ 207 h 907"/>
              <a:gd name="T92" fmla="*/ 859 w 904"/>
              <a:gd name="T93" fmla="*/ 201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4" h="907">
                <a:moveTo>
                  <a:pt x="859" y="201"/>
                </a:moveTo>
                <a:cubicBezTo>
                  <a:pt x="884" y="201"/>
                  <a:pt x="904" y="182"/>
                  <a:pt x="904" y="157"/>
                </a:cubicBezTo>
                <a:cubicBezTo>
                  <a:pt x="904" y="133"/>
                  <a:pt x="884" y="113"/>
                  <a:pt x="859" y="113"/>
                </a:cubicBezTo>
                <a:cubicBezTo>
                  <a:pt x="836" y="113"/>
                  <a:pt x="817" y="131"/>
                  <a:pt x="815" y="154"/>
                </a:cubicBezTo>
                <a:lnTo>
                  <a:pt x="651" y="182"/>
                </a:lnTo>
                <a:cubicBezTo>
                  <a:pt x="642" y="166"/>
                  <a:pt x="627" y="154"/>
                  <a:pt x="608" y="150"/>
                </a:cubicBezTo>
                <a:lnTo>
                  <a:pt x="605" y="77"/>
                </a:lnTo>
                <a:cubicBezTo>
                  <a:pt x="620" y="71"/>
                  <a:pt x="630" y="56"/>
                  <a:pt x="630" y="40"/>
                </a:cubicBezTo>
                <a:cubicBezTo>
                  <a:pt x="630" y="18"/>
                  <a:pt x="612" y="0"/>
                  <a:pt x="590" y="0"/>
                </a:cubicBezTo>
                <a:cubicBezTo>
                  <a:pt x="568" y="0"/>
                  <a:pt x="550" y="18"/>
                  <a:pt x="550" y="40"/>
                </a:cubicBezTo>
                <a:cubicBezTo>
                  <a:pt x="550" y="58"/>
                  <a:pt x="563" y="74"/>
                  <a:pt x="580" y="78"/>
                </a:cubicBezTo>
                <a:lnTo>
                  <a:pt x="583" y="151"/>
                </a:lnTo>
                <a:cubicBezTo>
                  <a:pt x="568" y="154"/>
                  <a:pt x="556" y="162"/>
                  <a:pt x="548" y="174"/>
                </a:cubicBezTo>
                <a:lnTo>
                  <a:pt x="417" y="90"/>
                </a:lnTo>
                <a:cubicBezTo>
                  <a:pt x="417" y="90"/>
                  <a:pt x="418" y="89"/>
                  <a:pt x="418" y="89"/>
                </a:cubicBezTo>
                <a:cubicBezTo>
                  <a:pt x="418" y="65"/>
                  <a:pt x="398" y="45"/>
                  <a:pt x="373" y="45"/>
                </a:cubicBezTo>
                <a:cubicBezTo>
                  <a:pt x="349" y="45"/>
                  <a:pt x="329" y="65"/>
                  <a:pt x="329" y="89"/>
                </a:cubicBezTo>
                <a:cubicBezTo>
                  <a:pt x="329" y="113"/>
                  <a:pt x="349" y="133"/>
                  <a:pt x="373" y="133"/>
                </a:cubicBezTo>
                <a:cubicBezTo>
                  <a:pt x="388" y="133"/>
                  <a:pt x="401" y="126"/>
                  <a:pt x="409" y="115"/>
                </a:cubicBezTo>
                <a:lnTo>
                  <a:pt x="537" y="197"/>
                </a:lnTo>
                <a:cubicBezTo>
                  <a:pt x="536" y="201"/>
                  <a:pt x="536" y="205"/>
                  <a:pt x="536" y="210"/>
                </a:cubicBezTo>
                <a:cubicBezTo>
                  <a:pt x="536" y="220"/>
                  <a:pt x="539" y="229"/>
                  <a:pt x="543" y="238"/>
                </a:cubicBezTo>
                <a:lnTo>
                  <a:pt x="319" y="463"/>
                </a:lnTo>
                <a:cubicBezTo>
                  <a:pt x="308" y="452"/>
                  <a:pt x="293" y="446"/>
                  <a:pt x="277" y="446"/>
                </a:cubicBezTo>
                <a:cubicBezTo>
                  <a:pt x="265" y="446"/>
                  <a:pt x="253" y="450"/>
                  <a:pt x="244" y="456"/>
                </a:cubicBezTo>
                <a:lnTo>
                  <a:pt x="140" y="352"/>
                </a:lnTo>
                <a:cubicBezTo>
                  <a:pt x="147" y="344"/>
                  <a:pt x="152" y="332"/>
                  <a:pt x="152" y="320"/>
                </a:cubicBezTo>
                <a:cubicBezTo>
                  <a:pt x="152" y="292"/>
                  <a:pt x="130" y="270"/>
                  <a:pt x="103" y="270"/>
                </a:cubicBezTo>
                <a:cubicBezTo>
                  <a:pt x="76" y="270"/>
                  <a:pt x="54" y="292"/>
                  <a:pt x="54" y="320"/>
                </a:cubicBezTo>
                <a:cubicBezTo>
                  <a:pt x="54" y="347"/>
                  <a:pt x="76" y="369"/>
                  <a:pt x="103" y="369"/>
                </a:cubicBezTo>
                <a:cubicBezTo>
                  <a:pt x="108" y="369"/>
                  <a:pt x="113" y="368"/>
                  <a:pt x="118" y="366"/>
                </a:cubicBezTo>
                <a:lnTo>
                  <a:pt x="226" y="474"/>
                </a:lnTo>
                <a:cubicBezTo>
                  <a:pt x="220" y="483"/>
                  <a:pt x="216" y="494"/>
                  <a:pt x="216" y="507"/>
                </a:cubicBezTo>
                <a:cubicBezTo>
                  <a:pt x="216" y="510"/>
                  <a:pt x="217" y="513"/>
                  <a:pt x="217" y="515"/>
                </a:cubicBezTo>
                <a:lnTo>
                  <a:pt x="74" y="568"/>
                </a:lnTo>
                <a:cubicBezTo>
                  <a:pt x="67" y="557"/>
                  <a:pt x="55" y="549"/>
                  <a:pt x="40" y="549"/>
                </a:cubicBezTo>
                <a:cubicBezTo>
                  <a:pt x="18" y="549"/>
                  <a:pt x="0" y="567"/>
                  <a:pt x="0" y="589"/>
                </a:cubicBezTo>
                <a:cubicBezTo>
                  <a:pt x="0" y="611"/>
                  <a:pt x="18" y="629"/>
                  <a:pt x="40" y="629"/>
                </a:cubicBezTo>
                <a:cubicBezTo>
                  <a:pt x="61" y="629"/>
                  <a:pt x="78" y="613"/>
                  <a:pt x="80" y="593"/>
                </a:cubicBezTo>
                <a:lnTo>
                  <a:pt x="227" y="539"/>
                </a:lnTo>
                <a:cubicBezTo>
                  <a:pt x="235" y="553"/>
                  <a:pt x="254" y="563"/>
                  <a:pt x="266" y="566"/>
                </a:cubicBezTo>
                <a:lnTo>
                  <a:pt x="266" y="656"/>
                </a:lnTo>
                <a:cubicBezTo>
                  <a:pt x="254" y="661"/>
                  <a:pt x="238" y="676"/>
                  <a:pt x="238" y="693"/>
                </a:cubicBezTo>
                <a:cubicBezTo>
                  <a:pt x="238" y="715"/>
                  <a:pt x="255" y="733"/>
                  <a:pt x="278" y="733"/>
                </a:cubicBezTo>
                <a:cubicBezTo>
                  <a:pt x="300" y="733"/>
                  <a:pt x="318" y="715"/>
                  <a:pt x="318" y="693"/>
                </a:cubicBezTo>
                <a:cubicBezTo>
                  <a:pt x="318" y="676"/>
                  <a:pt x="304" y="661"/>
                  <a:pt x="291" y="656"/>
                </a:cubicBezTo>
                <a:lnTo>
                  <a:pt x="291" y="566"/>
                </a:lnTo>
                <a:cubicBezTo>
                  <a:pt x="304" y="562"/>
                  <a:pt x="327" y="548"/>
                  <a:pt x="334" y="530"/>
                </a:cubicBezTo>
                <a:lnTo>
                  <a:pt x="537" y="571"/>
                </a:lnTo>
                <a:cubicBezTo>
                  <a:pt x="537" y="573"/>
                  <a:pt x="536" y="574"/>
                  <a:pt x="536" y="576"/>
                </a:cubicBezTo>
                <a:cubicBezTo>
                  <a:pt x="536" y="600"/>
                  <a:pt x="556" y="620"/>
                  <a:pt x="580" y="620"/>
                </a:cubicBezTo>
                <a:cubicBezTo>
                  <a:pt x="584" y="620"/>
                  <a:pt x="587" y="619"/>
                  <a:pt x="590" y="619"/>
                </a:cubicBezTo>
                <a:lnTo>
                  <a:pt x="632" y="701"/>
                </a:lnTo>
                <a:cubicBezTo>
                  <a:pt x="621" y="709"/>
                  <a:pt x="613" y="723"/>
                  <a:pt x="613" y="738"/>
                </a:cubicBezTo>
                <a:cubicBezTo>
                  <a:pt x="613" y="744"/>
                  <a:pt x="615" y="750"/>
                  <a:pt x="617" y="756"/>
                </a:cubicBezTo>
                <a:lnTo>
                  <a:pt x="554" y="819"/>
                </a:lnTo>
                <a:cubicBezTo>
                  <a:pt x="548" y="817"/>
                  <a:pt x="542" y="815"/>
                  <a:pt x="536" y="815"/>
                </a:cubicBezTo>
                <a:cubicBezTo>
                  <a:pt x="514" y="815"/>
                  <a:pt x="496" y="833"/>
                  <a:pt x="496" y="855"/>
                </a:cubicBezTo>
                <a:cubicBezTo>
                  <a:pt x="496" y="877"/>
                  <a:pt x="514" y="895"/>
                  <a:pt x="536" y="895"/>
                </a:cubicBezTo>
                <a:cubicBezTo>
                  <a:pt x="558" y="895"/>
                  <a:pt x="576" y="877"/>
                  <a:pt x="576" y="855"/>
                </a:cubicBezTo>
                <a:cubicBezTo>
                  <a:pt x="576" y="848"/>
                  <a:pt x="574" y="842"/>
                  <a:pt x="571" y="837"/>
                </a:cubicBezTo>
                <a:lnTo>
                  <a:pt x="633" y="775"/>
                </a:lnTo>
                <a:cubicBezTo>
                  <a:pt x="640" y="779"/>
                  <a:pt x="649" y="782"/>
                  <a:pt x="657" y="782"/>
                </a:cubicBezTo>
                <a:cubicBezTo>
                  <a:pt x="670" y="782"/>
                  <a:pt x="681" y="777"/>
                  <a:pt x="689" y="769"/>
                </a:cubicBezTo>
                <a:lnTo>
                  <a:pt x="805" y="847"/>
                </a:lnTo>
                <a:cubicBezTo>
                  <a:pt x="801" y="853"/>
                  <a:pt x="799" y="860"/>
                  <a:pt x="799" y="867"/>
                </a:cubicBezTo>
                <a:cubicBezTo>
                  <a:pt x="799" y="889"/>
                  <a:pt x="817" y="907"/>
                  <a:pt x="839" y="907"/>
                </a:cubicBezTo>
                <a:cubicBezTo>
                  <a:pt x="861" y="907"/>
                  <a:pt x="879" y="889"/>
                  <a:pt x="879" y="867"/>
                </a:cubicBezTo>
                <a:cubicBezTo>
                  <a:pt x="879" y="845"/>
                  <a:pt x="861" y="827"/>
                  <a:pt x="839" y="827"/>
                </a:cubicBezTo>
                <a:cubicBezTo>
                  <a:pt x="834" y="827"/>
                  <a:pt x="829" y="828"/>
                  <a:pt x="825" y="830"/>
                </a:cubicBezTo>
                <a:lnTo>
                  <a:pt x="701" y="747"/>
                </a:lnTo>
                <a:cubicBezTo>
                  <a:pt x="701" y="744"/>
                  <a:pt x="702" y="741"/>
                  <a:pt x="702" y="738"/>
                </a:cubicBezTo>
                <a:cubicBezTo>
                  <a:pt x="702" y="713"/>
                  <a:pt x="682" y="693"/>
                  <a:pt x="657" y="693"/>
                </a:cubicBezTo>
                <a:cubicBezTo>
                  <a:pt x="657" y="693"/>
                  <a:pt x="657" y="693"/>
                  <a:pt x="656" y="693"/>
                </a:cubicBezTo>
                <a:lnTo>
                  <a:pt x="612" y="606"/>
                </a:lnTo>
                <a:cubicBezTo>
                  <a:pt x="620" y="598"/>
                  <a:pt x="624" y="588"/>
                  <a:pt x="624" y="576"/>
                </a:cubicBezTo>
                <a:cubicBezTo>
                  <a:pt x="624" y="551"/>
                  <a:pt x="605" y="531"/>
                  <a:pt x="580" y="531"/>
                </a:cubicBezTo>
                <a:cubicBezTo>
                  <a:pt x="566" y="531"/>
                  <a:pt x="554" y="538"/>
                  <a:pt x="546" y="548"/>
                </a:cubicBezTo>
                <a:lnTo>
                  <a:pt x="338" y="505"/>
                </a:lnTo>
                <a:cubicBezTo>
                  <a:pt x="338" y="497"/>
                  <a:pt x="336" y="490"/>
                  <a:pt x="333" y="484"/>
                </a:cubicBezTo>
                <a:lnTo>
                  <a:pt x="559" y="257"/>
                </a:lnTo>
                <a:cubicBezTo>
                  <a:pt x="569" y="265"/>
                  <a:pt x="582" y="270"/>
                  <a:pt x="597" y="270"/>
                </a:cubicBezTo>
                <a:cubicBezTo>
                  <a:pt x="609" y="270"/>
                  <a:pt x="621" y="266"/>
                  <a:pt x="631" y="260"/>
                </a:cubicBezTo>
                <a:lnTo>
                  <a:pt x="746" y="374"/>
                </a:lnTo>
                <a:cubicBezTo>
                  <a:pt x="744" y="379"/>
                  <a:pt x="742" y="385"/>
                  <a:pt x="742" y="391"/>
                </a:cubicBezTo>
                <a:cubicBezTo>
                  <a:pt x="742" y="413"/>
                  <a:pt x="760" y="431"/>
                  <a:pt x="782" y="431"/>
                </a:cubicBezTo>
                <a:cubicBezTo>
                  <a:pt x="804" y="431"/>
                  <a:pt x="822" y="413"/>
                  <a:pt x="822" y="391"/>
                </a:cubicBezTo>
                <a:cubicBezTo>
                  <a:pt x="822" y="369"/>
                  <a:pt x="804" y="351"/>
                  <a:pt x="782" y="351"/>
                </a:cubicBezTo>
                <a:cubicBezTo>
                  <a:pt x="775" y="351"/>
                  <a:pt x="769" y="353"/>
                  <a:pt x="764" y="356"/>
                </a:cubicBezTo>
                <a:lnTo>
                  <a:pt x="648" y="242"/>
                </a:lnTo>
                <a:cubicBezTo>
                  <a:pt x="654" y="232"/>
                  <a:pt x="657" y="221"/>
                  <a:pt x="657" y="210"/>
                </a:cubicBezTo>
                <a:cubicBezTo>
                  <a:pt x="657" y="209"/>
                  <a:pt x="657" y="208"/>
                  <a:pt x="657" y="207"/>
                </a:cubicBezTo>
                <a:lnTo>
                  <a:pt x="821" y="178"/>
                </a:lnTo>
                <a:cubicBezTo>
                  <a:pt x="828" y="192"/>
                  <a:pt x="843" y="201"/>
                  <a:pt x="859" y="20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ungs3" descr="{&quot;Key&quot;:&quot;POWER_USER_SHAPE_ICON&quot;,&quot;Value&quot;:&quot;POWER_USER_SHAPE_ICON_STYLE_1&quot;}">
            <a:extLst>
              <a:ext uri="{FF2B5EF4-FFF2-40B4-BE49-F238E27FC236}">
                <a16:creationId xmlns:a16="http://schemas.microsoft.com/office/drawing/2014/main" id="{F7BD0841-FAD5-4A09-8453-F3E5FCD047D8}"/>
              </a:ext>
            </a:extLst>
          </p:cNvPr>
          <p:cNvSpPr>
            <a:spLocks noChangeAspect="1" noEditPoints="1"/>
          </p:cNvSpPr>
          <p:nvPr/>
        </p:nvSpPr>
        <p:spPr bwMode="auto">
          <a:xfrm>
            <a:off x="4536460" y="2759311"/>
            <a:ext cx="429568" cy="411480"/>
          </a:xfrm>
          <a:custGeom>
            <a:avLst/>
            <a:gdLst>
              <a:gd name="T0" fmla="*/ 242 w 395"/>
              <a:gd name="T1" fmla="*/ 142 h 379"/>
              <a:gd name="T2" fmla="*/ 256 w 395"/>
              <a:gd name="T3" fmla="*/ 161 h 379"/>
              <a:gd name="T4" fmla="*/ 257 w 395"/>
              <a:gd name="T5" fmla="*/ 161 h 379"/>
              <a:gd name="T6" fmla="*/ 281 w 395"/>
              <a:gd name="T7" fmla="*/ 267 h 379"/>
              <a:gd name="T8" fmla="*/ 271 w 395"/>
              <a:gd name="T9" fmla="*/ 334 h 379"/>
              <a:gd name="T10" fmla="*/ 289 w 395"/>
              <a:gd name="T11" fmla="*/ 284 h 379"/>
              <a:gd name="T12" fmla="*/ 354 w 395"/>
              <a:gd name="T13" fmla="*/ 343 h 379"/>
              <a:gd name="T14" fmla="*/ 289 w 395"/>
              <a:gd name="T15" fmla="*/ 226 h 379"/>
              <a:gd name="T16" fmla="*/ 343 w 395"/>
              <a:gd name="T17" fmla="*/ 308 h 379"/>
              <a:gd name="T18" fmla="*/ 326 w 395"/>
              <a:gd name="T19" fmla="*/ 241 h 379"/>
              <a:gd name="T20" fmla="*/ 357 w 395"/>
              <a:gd name="T21" fmla="*/ 230 h 379"/>
              <a:gd name="T22" fmla="*/ 267 w 395"/>
              <a:gd name="T23" fmla="*/ 160 h 379"/>
              <a:gd name="T24" fmla="*/ 305 w 395"/>
              <a:gd name="T25" fmla="*/ 214 h 379"/>
              <a:gd name="T26" fmla="*/ 314 w 395"/>
              <a:gd name="T27" fmla="*/ 215 h 379"/>
              <a:gd name="T28" fmla="*/ 347 w 395"/>
              <a:gd name="T29" fmla="*/ 190 h 379"/>
              <a:gd name="T30" fmla="*/ 276 w 395"/>
              <a:gd name="T31" fmla="*/ 147 h 379"/>
              <a:gd name="T32" fmla="*/ 279 w 395"/>
              <a:gd name="T33" fmla="*/ 119 h 379"/>
              <a:gd name="T34" fmla="*/ 307 w 395"/>
              <a:gd name="T35" fmla="*/ 116 h 379"/>
              <a:gd name="T36" fmla="*/ 277 w 395"/>
              <a:gd name="T37" fmla="*/ 109 h 379"/>
              <a:gd name="T38" fmla="*/ 260 w 395"/>
              <a:gd name="T39" fmla="*/ 95 h 379"/>
              <a:gd name="T40" fmla="*/ 243 w 395"/>
              <a:gd name="T41" fmla="*/ 129 h 379"/>
              <a:gd name="T42" fmla="*/ 372 w 395"/>
              <a:gd name="T43" fmla="*/ 361 h 379"/>
              <a:gd name="T44" fmla="*/ 205 w 395"/>
              <a:gd name="T45" fmla="*/ 10 h 379"/>
              <a:gd name="T46" fmla="*/ 190 w 395"/>
              <a:gd name="T47" fmla="*/ 101 h 379"/>
              <a:gd name="T48" fmla="*/ 39 w 395"/>
              <a:gd name="T49" fmla="*/ 176 h 379"/>
              <a:gd name="T50" fmla="*/ 132 w 395"/>
              <a:gd name="T51" fmla="*/ 152 h 379"/>
              <a:gd name="T52" fmla="*/ 133 w 395"/>
              <a:gd name="T53" fmla="*/ 89 h 379"/>
              <a:gd name="T54" fmla="*/ 106 w 395"/>
              <a:gd name="T55" fmla="*/ 104 h 379"/>
              <a:gd name="T56" fmla="*/ 94 w 395"/>
              <a:gd name="T57" fmla="*/ 116 h 379"/>
              <a:gd name="T58" fmla="*/ 115 w 395"/>
              <a:gd name="T59" fmla="*/ 119 h 379"/>
              <a:gd name="T60" fmla="*/ 44 w 395"/>
              <a:gd name="T61" fmla="*/ 182 h 379"/>
              <a:gd name="T62" fmla="*/ 51 w 395"/>
              <a:gd name="T63" fmla="*/ 189 h 379"/>
              <a:gd name="T64" fmla="*/ 85 w 395"/>
              <a:gd name="T65" fmla="*/ 219 h 379"/>
              <a:gd name="T66" fmla="*/ 97 w 395"/>
              <a:gd name="T67" fmla="*/ 162 h 379"/>
              <a:gd name="T68" fmla="*/ 108 w 395"/>
              <a:gd name="T69" fmla="*/ 211 h 379"/>
              <a:gd name="T70" fmla="*/ 40 w 395"/>
              <a:gd name="T71" fmla="*/ 236 h 379"/>
              <a:gd name="T72" fmla="*/ 47 w 395"/>
              <a:gd name="T73" fmla="*/ 303 h 379"/>
              <a:gd name="T74" fmla="*/ 57 w 395"/>
              <a:gd name="T75" fmla="*/ 303 h 379"/>
              <a:gd name="T76" fmla="*/ 104 w 395"/>
              <a:gd name="T77" fmla="*/ 266 h 379"/>
              <a:gd name="T78" fmla="*/ 44 w 395"/>
              <a:gd name="T79" fmla="*/ 345 h 379"/>
              <a:gd name="T80" fmla="*/ 115 w 395"/>
              <a:gd name="T81" fmla="*/ 336 h 379"/>
              <a:gd name="T82" fmla="*/ 113 w 395"/>
              <a:gd name="T83" fmla="*/ 267 h 379"/>
              <a:gd name="T84" fmla="*/ 116 w 395"/>
              <a:gd name="T85" fmla="*/ 219 h 379"/>
              <a:gd name="T86" fmla="*/ 138 w 395"/>
              <a:gd name="T87" fmla="*/ 161 h 379"/>
              <a:gd name="T88" fmla="*/ 138 w 395"/>
              <a:gd name="T89" fmla="*/ 160 h 379"/>
              <a:gd name="T90" fmla="*/ 364 w 395"/>
              <a:gd name="T91" fmla="*/ 172 h 379"/>
              <a:gd name="T92" fmla="*/ 234 w 395"/>
              <a:gd name="T93" fmla="*/ 120 h 379"/>
              <a:gd name="T94" fmla="*/ 209 w 395"/>
              <a:gd name="T95" fmla="*/ 0 h 379"/>
              <a:gd name="T96" fmla="*/ 180 w 395"/>
              <a:gd name="T97" fmla="*/ 5 h 379"/>
              <a:gd name="T98" fmla="*/ 149 w 395"/>
              <a:gd name="T99" fmla="*/ 62 h 379"/>
              <a:gd name="T100" fmla="*/ 15 w 395"/>
              <a:gd name="T101" fmla="*/ 368 h 379"/>
              <a:gd name="T102" fmla="*/ 141 w 395"/>
              <a:gd name="T103" fmla="*/ 352 h 379"/>
              <a:gd name="T104" fmla="*/ 197 w 395"/>
              <a:gd name="T105" fmla="*/ 110 h 379"/>
              <a:gd name="T106" fmla="*/ 253 w 395"/>
              <a:gd name="T107" fmla="*/ 352 h 379"/>
              <a:gd name="T108" fmla="*/ 379 w 395"/>
              <a:gd name="T109" fmla="*/ 36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5" h="379">
                <a:moveTo>
                  <a:pt x="372" y="361"/>
                </a:moveTo>
                <a:cubicBezTo>
                  <a:pt x="362" y="365"/>
                  <a:pt x="286" y="379"/>
                  <a:pt x="261" y="347"/>
                </a:cubicBezTo>
                <a:cubicBezTo>
                  <a:pt x="238" y="318"/>
                  <a:pt x="237" y="215"/>
                  <a:pt x="242" y="142"/>
                </a:cubicBezTo>
                <a:cubicBezTo>
                  <a:pt x="248" y="149"/>
                  <a:pt x="254" y="156"/>
                  <a:pt x="256" y="161"/>
                </a:cubicBezTo>
                <a:cubicBezTo>
                  <a:pt x="256" y="161"/>
                  <a:pt x="256" y="161"/>
                  <a:pt x="256" y="161"/>
                </a:cubicBezTo>
                <a:lnTo>
                  <a:pt x="256" y="161"/>
                </a:lnTo>
                <a:cubicBezTo>
                  <a:pt x="256" y="161"/>
                  <a:pt x="256" y="161"/>
                  <a:pt x="256" y="161"/>
                </a:cubicBezTo>
                <a:cubicBezTo>
                  <a:pt x="256" y="161"/>
                  <a:pt x="256" y="161"/>
                  <a:pt x="257" y="161"/>
                </a:cubicBezTo>
                <a:cubicBezTo>
                  <a:pt x="257" y="161"/>
                  <a:pt x="257" y="161"/>
                  <a:pt x="257" y="161"/>
                </a:cubicBezTo>
                <a:cubicBezTo>
                  <a:pt x="264" y="175"/>
                  <a:pt x="274" y="195"/>
                  <a:pt x="278" y="214"/>
                </a:cubicBezTo>
                <a:lnTo>
                  <a:pt x="278" y="219"/>
                </a:lnTo>
                <a:cubicBezTo>
                  <a:pt x="281" y="236"/>
                  <a:pt x="282" y="248"/>
                  <a:pt x="281" y="267"/>
                </a:cubicBezTo>
                <a:lnTo>
                  <a:pt x="281" y="267"/>
                </a:lnTo>
                <a:lnTo>
                  <a:pt x="281" y="267"/>
                </a:lnTo>
                <a:cubicBezTo>
                  <a:pt x="279" y="296"/>
                  <a:pt x="276" y="317"/>
                  <a:pt x="271" y="334"/>
                </a:cubicBezTo>
                <a:cubicBezTo>
                  <a:pt x="270" y="336"/>
                  <a:pt x="271" y="339"/>
                  <a:pt x="274" y="340"/>
                </a:cubicBezTo>
                <a:cubicBezTo>
                  <a:pt x="276" y="340"/>
                  <a:pt x="279" y="339"/>
                  <a:pt x="280" y="336"/>
                </a:cubicBezTo>
                <a:cubicBezTo>
                  <a:pt x="284" y="322"/>
                  <a:pt x="287" y="306"/>
                  <a:pt x="289" y="284"/>
                </a:cubicBezTo>
                <a:cubicBezTo>
                  <a:pt x="300" y="304"/>
                  <a:pt x="317" y="325"/>
                  <a:pt x="348" y="345"/>
                </a:cubicBezTo>
                <a:cubicBezTo>
                  <a:pt x="349" y="345"/>
                  <a:pt x="350" y="345"/>
                  <a:pt x="350" y="345"/>
                </a:cubicBezTo>
                <a:cubicBezTo>
                  <a:pt x="352" y="345"/>
                  <a:pt x="353" y="345"/>
                  <a:pt x="354" y="343"/>
                </a:cubicBezTo>
                <a:cubicBezTo>
                  <a:pt x="356" y="341"/>
                  <a:pt x="355" y="338"/>
                  <a:pt x="353" y="337"/>
                </a:cubicBezTo>
                <a:cubicBezTo>
                  <a:pt x="317" y="314"/>
                  <a:pt x="301" y="288"/>
                  <a:pt x="290" y="266"/>
                </a:cubicBezTo>
                <a:cubicBezTo>
                  <a:pt x="291" y="250"/>
                  <a:pt x="290" y="239"/>
                  <a:pt x="289" y="226"/>
                </a:cubicBezTo>
                <a:cubicBezTo>
                  <a:pt x="296" y="232"/>
                  <a:pt x="303" y="236"/>
                  <a:pt x="311" y="238"/>
                </a:cubicBezTo>
                <a:cubicBezTo>
                  <a:pt x="326" y="252"/>
                  <a:pt x="338" y="279"/>
                  <a:pt x="338" y="303"/>
                </a:cubicBezTo>
                <a:cubicBezTo>
                  <a:pt x="338" y="305"/>
                  <a:pt x="340" y="308"/>
                  <a:pt x="343" y="308"/>
                </a:cubicBezTo>
                <a:lnTo>
                  <a:pt x="343" y="308"/>
                </a:lnTo>
                <a:cubicBezTo>
                  <a:pt x="345" y="308"/>
                  <a:pt x="347" y="305"/>
                  <a:pt x="347" y="303"/>
                </a:cubicBezTo>
                <a:cubicBezTo>
                  <a:pt x="347" y="281"/>
                  <a:pt x="339" y="258"/>
                  <a:pt x="326" y="241"/>
                </a:cubicBezTo>
                <a:cubicBezTo>
                  <a:pt x="327" y="241"/>
                  <a:pt x="328" y="241"/>
                  <a:pt x="329" y="241"/>
                </a:cubicBezTo>
                <a:cubicBezTo>
                  <a:pt x="337" y="241"/>
                  <a:pt x="346" y="240"/>
                  <a:pt x="354" y="236"/>
                </a:cubicBezTo>
                <a:cubicBezTo>
                  <a:pt x="357" y="235"/>
                  <a:pt x="358" y="232"/>
                  <a:pt x="357" y="230"/>
                </a:cubicBezTo>
                <a:cubicBezTo>
                  <a:pt x="356" y="227"/>
                  <a:pt x="353" y="226"/>
                  <a:pt x="351" y="227"/>
                </a:cubicBezTo>
                <a:cubicBezTo>
                  <a:pt x="328" y="237"/>
                  <a:pt x="304" y="231"/>
                  <a:pt x="287" y="211"/>
                </a:cubicBezTo>
                <a:cubicBezTo>
                  <a:pt x="283" y="193"/>
                  <a:pt x="274" y="174"/>
                  <a:pt x="267" y="160"/>
                </a:cubicBezTo>
                <a:cubicBezTo>
                  <a:pt x="268" y="159"/>
                  <a:pt x="270" y="157"/>
                  <a:pt x="271" y="156"/>
                </a:cubicBezTo>
                <a:cubicBezTo>
                  <a:pt x="280" y="157"/>
                  <a:pt x="288" y="159"/>
                  <a:pt x="297" y="162"/>
                </a:cubicBezTo>
                <a:cubicBezTo>
                  <a:pt x="308" y="180"/>
                  <a:pt x="307" y="202"/>
                  <a:pt x="305" y="214"/>
                </a:cubicBezTo>
                <a:cubicBezTo>
                  <a:pt x="305" y="216"/>
                  <a:pt x="306" y="219"/>
                  <a:pt x="309" y="219"/>
                </a:cubicBezTo>
                <a:cubicBezTo>
                  <a:pt x="309" y="219"/>
                  <a:pt x="309" y="219"/>
                  <a:pt x="310" y="219"/>
                </a:cubicBezTo>
                <a:cubicBezTo>
                  <a:pt x="312" y="219"/>
                  <a:pt x="314" y="218"/>
                  <a:pt x="314" y="215"/>
                </a:cubicBezTo>
                <a:cubicBezTo>
                  <a:pt x="317" y="198"/>
                  <a:pt x="316" y="181"/>
                  <a:pt x="310" y="167"/>
                </a:cubicBezTo>
                <a:cubicBezTo>
                  <a:pt x="323" y="172"/>
                  <a:pt x="334" y="180"/>
                  <a:pt x="343" y="189"/>
                </a:cubicBezTo>
                <a:cubicBezTo>
                  <a:pt x="344" y="190"/>
                  <a:pt x="346" y="190"/>
                  <a:pt x="347" y="190"/>
                </a:cubicBezTo>
                <a:cubicBezTo>
                  <a:pt x="348" y="190"/>
                  <a:pt x="349" y="189"/>
                  <a:pt x="350" y="188"/>
                </a:cubicBezTo>
                <a:cubicBezTo>
                  <a:pt x="352" y="187"/>
                  <a:pt x="352" y="184"/>
                  <a:pt x="350" y="182"/>
                </a:cubicBezTo>
                <a:cubicBezTo>
                  <a:pt x="331" y="164"/>
                  <a:pt x="303" y="151"/>
                  <a:pt x="276" y="147"/>
                </a:cubicBezTo>
                <a:cubicBezTo>
                  <a:pt x="277" y="145"/>
                  <a:pt x="278" y="144"/>
                  <a:pt x="278" y="142"/>
                </a:cubicBezTo>
                <a:cubicBezTo>
                  <a:pt x="280" y="135"/>
                  <a:pt x="280" y="127"/>
                  <a:pt x="279" y="119"/>
                </a:cubicBezTo>
                <a:cubicBezTo>
                  <a:pt x="279" y="119"/>
                  <a:pt x="279" y="119"/>
                  <a:pt x="279" y="119"/>
                </a:cubicBezTo>
                <a:cubicBezTo>
                  <a:pt x="281" y="116"/>
                  <a:pt x="285" y="114"/>
                  <a:pt x="290" y="114"/>
                </a:cubicBezTo>
                <a:cubicBezTo>
                  <a:pt x="294" y="113"/>
                  <a:pt x="298" y="114"/>
                  <a:pt x="300" y="116"/>
                </a:cubicBezTo>
                <a:cubicBezTo>
                  <a:pt x="302" y="118"/>
                  <a:pt x="305" y="118"/>
                  <a:pt x="307" y="116"/>
                </a:cubicBezTo>
                <a:cubicBezTo>
                  <a:pt x="309" y="114"/>
                  <a:pt x="309" y="111"/>
                  <a:pt x="307" y="109"/>
                </a:cubicBezTo>
                <a:cubicBezTo>
                  <a:pt x="303" y="106"/>
                  <a:pt x="296" y="103"/>
                  <a:pt x="289" y="104"/>
                </a:cubicBezTo>
                <a:cubicBezTo>
                  <a:pt x="284" y="105"/>
                  <a:pt x="280" y="106"/>
                  <a:pt x="277" y="109"/>
                </a:cubicBezTo>
                <a:cubicBezTo>
                  <a:pt x="275" y="103"/>
                  <a:pt x="272" y="97"/>
                  <a:pt x="268" y="90"/>
                </a:cubicBezTo>
                <a:cubicBezTo>
                  <a:pt x="267" y="88"/>
                  <a:pt x="264" y="87"/>
                  <a:pt x="262" y="89"/>
                </a:cubicBezTo>
                <a:cubicBezTo>
                  <a:pt x="260" y="90"/>
                  <a:pt x="259" y="93"/>
                  <a:pt x="260" y="95"/>
                </a:cubicBezTo>
                <a:cubicBezTo>
                  <a:pt x="270" y="111"/>
                  <a:pt x="273" y="127"/>
                  <a:pt x="269" y="140"/>
                </a:cubicBezTo>
                <a:cubicBezTo>
                  <a:pt x="267" y="145"/>
                  <a:pt x="265" y="149"/>
                  <a:pt x="262" y="152"/>
                </a:cubicBezTo>
                <a:cubicBezTo>
                  <a:pt x="258" y="145"/>
                  <a:pt x="251" y="137"/>
                  <a:pt x="243" y="129"/>
                </a:cubicBezTo>
                <a:cubicBezTo>
                  <a:pt x="246" y="95"/>
                  <a:pt x="250" y="69"/>
                  <a:pt x="255" y="64"/>
                </a:cubicBezTo>
                <a:cubicBezTo>
                  <a:pt x="272" y="65"/>
                  <a:pt x="322" y="98"/>
                  <a:pt x="355" y="176"/>
                </a:cubicBezTo>
                <a:cubicBezTo>
                  <a:pt x="384" y="244"/>
                  <a:pt x="376" y="348"/>
                  <a:pt x="372" y="361"/>
                </a:cubicBezTo>
                <a:close/>
                <a:moveTo>
                  <a:pt x="190" y="101"/>
                </a:moveTo>
                <a:lnTo>
                  <a:pt x="190" y="10"/>
                </a:lnTo>
                <a:lnTo>
                  <a:pt x="205" y="10"/>
                </a:lnTo>
                <a:lnTo>
                  <a:pt x="205" y="101"/>
                </a:lnTo>
                <a:cubicBezTo>
                  <a:pt x="202" y="101"/>
                  <a:pt x="199" y="101"/>
                  <a:pt x="197" y="101"/>
                </a:cubicBezTo>
                <a:cubicBezTo>
                  <a:pt x="195" y="101"/>
                  <a:pt x="192" y="101"/>
                  <a:pt x="190" y="101"/>
                </a:cubicBezTo>
                <a:close/>
                <a:moveTo>
                  <a:pt x="134" y="347"/>
                </a:moveTo>
                <a:cubicBezTo>
                  <a:pt x="109" y="379"/>
                  <a:pt x="32" y="365"/>
                  <a:pt x="22" y="361"/>
                </a:cubicBezTo>
                <a:cubicBezTo>
                  <a:pt x="18" y="348"/>
                  <a:pt x="11" y="244"/>
                  <a:pt x="39" y="176"/>
                </a:cubicBezTo>
                <a:cubicBezTo>
                  <a:pt x="72" y="98"/>
                  <a:pt x="123" y="65"/>
                  <a:pt x="140" y="64"/>
                </a:cubicBezTo>
                <a:cubicBezTo>
                  <a:pt x="144" y="69"/>
                  <a:pt x="148" y="95"/>
                  <a:pt x="151" y="129"/>
                </a:cubicBezTo>
                <a:cubicBezTo>
                  <a:pt x="144" y="137"/>
                  <a:pt x="137" y="145"/>
                  <a:pt x="132" y="152"/>
                </a:cubicBezTo>
                <a:cubicBezTo>
                  <a:pt x="130" y="149"/>
                  <a:pt x="127" y="145"/>
                  <a:pt x="125" y="140"/>
                </a:cubicBezTo>
                <a:cubicBezTo>
                  <a:pt x="122" y="127"/>
                  <a:pt x="125" y="111"/>
                  <a:pt x="134" y="95"/>
                </a:cubicBezTo>
                <a:cubicBezTo>
                  <a:pt x="136" y="93"/>
                  <a:pt x="135" y="90"/>
                  <a:pt x="133" y="89"/>
                </a:cubicBezTo>
                <a:cubicBezTo>
                  <a:pt x="130" y="87"/>
                  <a:pt x="127" y="88"/>
                  <a:pt x="126" y="90"/>
                </a:cubicBezTo>
                <a:cubicBezTo>
                  <a:pt x="123" y="97"/>
                  <a:pt x="120" y="103"/>
                  <a:pt x="118" y="109"/>
                </a:cubicBezTo>
                <a:cubicBezTo>
                  <a:pt x="114" y="106"/>
                  <a:pt x="110" y="105"/>
                  <a:pt x="106" y="104"/>
                </a:cubicBezTo>
                <a:cubicBezTo>
                  <a:pt x="98" y="103"/>
                  <a:pt x="91" y="106"/>
                  <a:pt x="87" y="109"/>
                </a:cubicBezTo>
                <a:cubicBezTo>
                  <a:pt x="85" y="111"/>
                  <a:pt x="85" y="114"/>
                  <a:pt x="87" y="116"/>
                </a:cubicBezTo>
                <a:cubicBezTo>
                  <a:pt x="89" y="118"/>
                  <a:pt x="92" y="118"/>
                  <a:pt x="94" y="116"/>
                </a:cubicBezTo>
                <a:cubicBezTo>
                  <a:pt x="96" y="114"/>
                  <a:pt x="100" y="113"/>
                  <a:pt x="105" y="114"/>
                </a:cubicBezTo>
                <a:cubicBezTo>
                  <a:pt x="109" y="114"/>
                  <a:pt x="113" y="116"/>
                  <a:pt x="115" y="119"/>
                </a:cubicBezTo>
                <a:cubicBezTo>
                  <a:pt x="115" y="119"/>
                  <a:pt x="115" y="119"/>
                  <a:pt x="115" y="119"/>
                </a:cubicBezTo>
                <a:cubicBezTo>
                  <a:pt x="114" y="127"/>
                  <a:pt x="114" y="135"/>
                  <a:pt x="116" y="142"/>
                </a:cubicBezTo>
                <a:cubicBezTo>
                  <a:pt x="117" y="144"/>
                  <a:pt x="117" y="145"/>
                  <a:pt x="118" y="147"/>
                </a:cubicBezTo>
                <a:cubicBezTo>
                  <a:pt x="91" y="151"/>
                  <a:pt x="63" y="164"/>
                  <a:pt x="44" y="182"/>
                </a:cubicBezTo>
                <a:cubicBezTo>
                  <a:pt x="42" y="184"/>
                  <a:pt x="42" y="187"/>
                  <a:pt x="44" y="188"/>
                </a:cubicBezTo>
                <a:cubicBezTo>
                  <a:pt x="45" y="189"/>
                  <a:pt x="46" y="190"/>
                  <a:pt x="48" y="190"/>
                </a:cubicBezTo>
                <a:cubicBezTo>
                  <a:pt x="49" y="190"/>
                  <a:pt x="50" y="190"/>
                  <a:pt x="51" y="189"/>
                </a:cubicBezTo>
                <a:cubicBezTo>
                  <a:pt x="60" y="180"/>
                  <a:pt x="72" y="172"/>
                  <a:pt x="84" y="167"/>
                </a:cubicBezTo>
                <a:cubicBezTo>
                  <a:pt x="79" y="181"/>
                  <a:pt x="77" y="198"/>
                  <a:pt x="80" y="215"/>
                </a:cubicBezTo>
                <a:cubicBezTo>
                  <a:pt x="81" y="218"/>
                  <a:pt x="83" y="219"/>
                  <a:pt x="85" y="219"/>
                </a:cubicBezTo>
                <a:cubicBezTo>
                  <a:pt x="85" y="219"/>
                  <a:pt x="85" y="219"/>
                  <a:pt x="86" y="219"/>
                </a:cubicBezTo>
                <a:cubicBezTo>
                  <a:pt x="88" y="219"/>
                  <a:pt x="90" y="216"/>
                  <a:pt x="89" y="214"/>
                </a:cubicBezTo>
                <a:cubicBezTo>
                  <a:pt x="88" y="202"/>
                  <a:pt x="86" y="180"/>
                  <a:pt x="97" y="162"/>
                </a:cubicBezTo>
                <a:cubicBezTo>
                  <a:pt x="106" y="159"/>
                  <a:pt x="115" y="157"/>
                  <a:pt x="123" y="156"/>
                </a:cubicBezTo>
                <a:cubicBezTo>
                  <a:pt x="125" y="157"/>
                  <a:pt x="126" y="159"/>
                  <a:pt x="128" y="160"/>
                </a:cubicBezTo>
                <a:cubicBezTo>
                  <a:pt x="120" y="174"/>
                  <a:pt x="112" y="193"/>
                  <a:pt x="108" y="211"/>
                </a:cubicBezTo>
                <a:cubicBezTo>
                  <a:pt x="90" y="231"/>
                  <a:pt x="67" y="237"/>
                  <a:pt x="44" y="227"/>
                </a:cubicBezTo>
                <a:cubicBezTo>
                  <a:pt x="41" y="226"/>
                  <a:pt x="39" y="227"/>
                  <a:pt x="38" y="230"/>
                </a:cubicBezTo>
                <a:cubicBezTo>
                  <a:pt x="36" y="232"/>
                  <a:pt x="38" y="235"/>
                  <a:pt x="40" y="236"/>
                </a:cubicBezTo>
                <a:cubicBezTo>
                  <a:pt x="49" y="240"/>
                  <a:pt x="57" y="241"/>
                  <a:pt x="65" y="241"/>
                </a:cubicBezTo>
                <a:cubicBezTo>
                  <a:pt x="66" y="241"/>
                  <a:pt x="67" y="241"/>
                  <a:pt x="68" y="241"/>
                </a:cubicBezTo>
                <a:cubicBezTo>
                  <a:pt x="56" y="258"/>
                  <a:pt x="47" y="281"/>
                  <a:pt x="47" y="303"/>
                </a:cubicBezTo>
                <a:cubicBezTo>
                  <a:pt x="47" y="305"/>
                  <a:pt x="49" y="308"/>
                  <a:pt x="52" y="308"/>
                </a:cubicBezTo>
                <a:lnTo>
                  <a:pt x="52" y="308"/>
                </a:lnTo>
                <a:cubicBezTo>
                  <a:pt x="54" y="308"/>
                  <a:pt x="57" y="305"/>
                  <a:pt x="57" y="303"/>
                </a:cubicBezTo>
                <a:cubicBezTo>
                  <a:pt x="57" y="279"/>
                  <a:pt x="68" y="252"/>
                  <a:pt x="84" y="238"/>
                </a:cubicBezTo>
                <a:cubicBezTo>
                  <a:pt x="91" y="236"/>
                  <a:pt x="99" y="232"/>
                  <a:pt x="106" y="226"/>
                </a:cubicBezTo>
                <a:cubicBezTo>
                  <a:pt x="104" y="239"/>
                  <a:pt x="103" y="250"/>
                  <a:pt x="104" y="266"/>
                </a:cubicBezTo>
                <a:cubicBezTo>
                  <a:pt x="93" y="288"/>
                  <a:pt x="78" y="314"/>
                  <a:pt x="41" y="337"/>
                </a:cubicBezTo>
                <a:cubicBezTo>
                  <a:pt x="39" y="338"/>
                  <a:pt x="39" y="341"/>
                  <a:pt x="40" y="343"/>
                </a:cubicBezTo>
                <a:cubicBezTo>
                  <a:pt x="41" y="345"/>
                  <a:pt x="42" y="345"/>
                  <a:pt x="44" y="345"/>
                </a:cubicBezTo>
                <a:cubicBezTo>
                  <a:pt x="45" y="345"/>
                  <a:pt x="46" y="345"/>
                  <a:pt x="46" y="345"/>
                </a:cubicBezTo>
                <a:cubicBezTo>
                  <a:pt x="77" y="325"/>
                  <a:pt x="94" y="304"/>
                  <a:pt x="105" y="284"/>
                </a:cubicBezTo>
                <a:cubicBezTo>
                  <a:pt x="107" y="306"/>
                  <a:pt x="110" y="322"/>
                  <a:pt x="115" y="336"/>
                </a:cubicBezTo>
                <a:cubicBezTo>
                  <a:pt x="115" y="339"/>
                  <a:pt x="118" y="340"/>
                  <a:pt x="120" y="340"/>
                </a:cubicBezTo>
                <a:cubicBezTo>
                  <a:pt x="123" y="339"/>
                  <a:pt x="124" y="336"/>
                  <a:pt x="124" y="334"/>
                </a:cubicBezTo>
                <a:cubicBezTo>
                  <a:pt x="118" y="317"/>
                  <a:pt x="115" y="296"/>
                  <a:pt x="113" y="267"/>
                </a:cubicBezTo>
                <a:lnTo>
                  <a:pt x="113" y="267"/>
                </a:lnTo>
                <a:lnTo>
                  <a:pt x="113" y="267"/>
                </a:lnTo>
                <a:cubicBezTo>
                  <a:pt x="112" y="248"/>
                  <a:pt x="114" y="236"/>
                  <a:pt x="116" y="219"/>
                </a:cubicBezTo>
                <a:lnTo>
                  <a:pt x="117" y="214"/>
                </a:lnTo>
                <a:cubicBezTo>
                  <a:pt x="121" y="195"/>
                  <a:pt x="130" y="175"/>
                  <a:pt x="138" y="161"/>
                </a:cubicBezTo>
                <a:cubicBezTo>
                  <a:pt x="138" y="161"/>
                  <a:pt x="138" y="161"/>
                  <a:pt x="138" y="161"/>
                </a:cubicBezTo>
                <a:lnTo>
                  <a:pt x="138" y="161"/>
                </a:lnTo>
                <a:cubicBezTo>
                  <a:pt x="138" y="161"/>
                  <a:pt x="138" y="161"/>
                  <a:pt x="138" y="161"/>
                </a:cubicBezTo>
                <a:cubicBezTo>
                  <a:pt x="138" y="160"/>
                  <a:pt x="138" y="160"/>
                  <a:pt x="138" y="160"/>
                </a:cubicBezTo>
                <a:cubicBezTo>
                  <a:pt x="141" y="156"/>
                  <a:pt x="146" y="149"/>
                  <a:pt x="152" y="142"/>
                </a:cubicBezTo>
                <a:cubicBezTo>
                  <a:pt x="158" y="215"/>
                  <a:pt x="156" y="318"/>
                  <a:pt x="134" y="347"/>
                </a:cubicBezTo>
                <a:close/>
                <a:moveTo>
                  <a:pt x="364" y="172"/>
                </a:moveTo>
                <a:cubicBezTo>
                  <a:pt x="330" y="90"/>
                  <a:pt x="274" y="55"/>
                  <a:pt x="254" y="55"/>
                </a:cubicBezTo>
                <a:cubicBezTo>
                  <a:pt x="249" y="55"/>
                  <a:pt x="246" y="60"/>
                  <a:pt x="245" y="62"/>
                </a:cubicBezTo>
                <a:cubicBezTo>
                  <a:pt x="241" y="71"/>
                  <a:pt x="237" y="93"/>
                  <a:pt x="234" y="120"/>
                </a:cubicBezTo>
                <a:cubicBezTo>
                  <a:pt x="227" y="114"/>
                  <a:pt x="220" y="108"/>
                  <a:pt x="214" y="104"/>
                </a:cubicBezTo>
                <a:lnTo>
                  <a:pt x="214" y="5"/>
                </a:lnTo>
                <a:cubicBezTo>
                  <a:pt x="214" y="3"/>
                  <a:pt x="212" y="0"/>
                  <a:pt x="209" y="0"/>
                </a:cubicBezTo>
                <a:lnTo>
                  <a:pt x="197" y="0"/>
                </a:lnTo>
                <a:lnTo>
                  <a:pt x="185" y="0"/>
                </a:lnTo>
                <a:cubicBezTo>
                  <a:pt x="182" y="0"/>
                  <a:pt x="180" y="3"/>
                  <a:pt x="180" y="5"/>
                </a:cubicBezTo>
                <a:lnTo>
                  <a:pt x="180" y="104"/>
                </a:lnTo>
                <a:cubicBezTo>
                  <a:pt x="174" y="108"/>
                  <a:pt x="167" y="114"/>
                  <a:pt x="160" y="120"/>
                </a:cubicBezTo>
                <a:cubicBezTo>
                  <a:pt x="158" y="93"/>
                  <a:pt x="154" y="71"/>
                  <a:pt x="149" y="62"/>
                </a:cubicBezTo>
                <a:cubicBezTo>
                  <a:pt x="148" y="60"/>
                  <a:pt x="146" y="55"/>
                  <a:pt x="141" y="55"/>
                </a:cubicBezTo>
                <a:cubicBezTo>
                  <a:pt x="120" y="55"/>
                  <a:pt x="65" y="90"/>
                  <a:pt x="31" y="172"/>
                </a:cubicBezTo>
                <a:cubicBezTo>
                  <a:pt x="0" y="247"/>
                  <a:pt x="9" y="361"/>
                  <a:pt x="15" y="368"/>
                </a:cubicBezTo>
                <a:cubicBezTo>
                  <a:pt x="19" y="372"/>
                  <a:pt x="46" y="377"/>
                  <a:pt x="71" y="377"/>
                </a:cubicBezTo>
                <a:cubicBezTo>
                  <a:pt x="73" y="377"/>
                  <a:pt x="76" y="377"/>
                  <a:pt x="79" y="377"/>
                </a:cubicBezTo>
                <a:cubicBezTo>
                  <a:pt x="108" y="375"/>
                  <a:pt x="130" y="367"/>
                  <a:pt x="141" y="352"/>
                </a:cubicBezTo>
                <a:cubicBezTo>
                  <a:pt x="165" y="322"/>
                  <a:pt x="168" y="210"/>
                  <a:pt x="161" y="132"/>
                </a:cubicBezTo>
                <a:cubicBezTo>
                  <a:pt x="170" y="123"/>
                  <a:pt x="180" y="115"/>
                  <a:pt x="187" y="111"/>
                </a:cubicBezTo>
                <a:cubicBezTo>
                  <a:pt x="189" y="111"/>
                  <a:pt x="194" y="110"/>
                  <a:pt x="197" y="110"/>
                </a:cubicBezTo>
                <a:cubicBezTo>
                  <a:pt x="200" y="110"/>
                  <a:pt x="205" y="111"/>
                  <a:pt x="208" y="111"/>
                </a:cubicBezTo>
                <a:cubicBezTo>
                  <a:pt x="215" y="115"/>
                  <a:pt x="224" y="123"/>
                  <a:pt x="233" y="132"/>
                </a:cubicBezTo>
                <a:cubicBezTo>
                  <a:pt x="227" y="210"/>
                  <a:pt x="230" y="322"/>
                  <a:pt x="253" y="352"/>
                </a:cubicBezTo>
                <a:cubicBezTo>
                  <a:pt x="265" y="367"/>
                  <a:pt x="286" y="375"/>
                  <a:pt x="315" y="377"/>
                </a:cubicBezTo>
                <a:cubicBezTo>
                  <a:pt x="318" y="377"/>
                  <a:pt x="321" y="377"/>
                  <a:pt x="324" y="377"/>
                </a:cubicBezTo>
                <a:cubicBezTo>
                  <a:pt x="348" y="377"/>
                  <a:pt x="375" y="372"/>
                  <a:pt x="379" y="368"/>
                </a:cubicBezTo>
                <a:cubicBezTo>
                  <a:pt x="385" y="361"/>
                  <a:pt x="395" y="247"/>
                  <a:pt x="364" y="17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1">
            <a:extLst>
              <a:ext uri="{FF2B5EF4-FFF2-40B4-BE49-F238E27FC236}">
                <a16:creationId xmlns:a16="http://schemas.microsoft.com/office/drawing/2014/main" id="{D6AEF2A0-7535-4A00-A549-5E548F65A6E8}"/>
              </a:ext>
            </a:extLst>
          </p:cNvPr>
          <p:cNvSpPr>
            <a:spLocks noEditPoints="1"/>
          </p:cNvSpPr>
          <p:nvPr/>
        </p:nvSpPr>
        <p:spPr bwMode="auto">
          <a:xfrm>
            <a:off x="4198580" y="2163611"/>
            <a:ext cx="388003" cy="457200"/>
          </a:xfrm>
          <a:custGeom>
            <a:avLst/>
            <a:gdLst>
              <a:gd name="T0" fmla="*/ 682 w 729"/>
              <a:gd name="T1" fmla="*/ 459 h 856"/>
              <a:gd name="T2" fmla="*/ 649 w 729"/>
              <a:gd name="T3" fmla="*/ 495 h 856"/>
              <a:gd name="T4" fmla="*/ 650 w 729"/>
              <a:gd name="T5" fmla="*/ 521 h 856"/>
              <a:gd name="T6" fmla="*/ 650 w 729"/>
              <a:gd name="T7" fmla="*/ 522 h 856"/>
              <a:gd name="T8" fmla="*/ 643 w 729"/>
              <a:gd name="T9" fmla="*/ 527 h 856"/>
              <a:gd name="T10" fmla="*/ 635 w 729"/>
              <a:gd name="T11" fmla="*/ 541 h 856"/>
              <a:gd name="T12" fmla="*/ 642 w 729"/>
              <a:gd name="T13" fmla="*/ 556 h 856"/>
              <a:gd name="T14" fmla="*/ 643 w 729"/>
              <a:gd name="T15" fmla="*/ 557 h 856"/>
              <a:gd name="T16" fmla="*/ 632 w 729"/>
              <a:gd name="T17" fmla="*/ 587 h 856"/>
              <a:gd name="T18" fmla="*/ 639 w 729"/>
              <a:gd name="T19" fmla="*/ 631 h 856"/>
              <a:gd name="T20" fmla="*/ 641 w 729"/>
              <a:gd name="T21" fmla="*/ 653 h 856"/>
              <a:gd name="T22" fmla="*/ 624 w 729"/>
              <a:gd name="T23" fmla="*/ 652 h 856"/>
              <a:gd name="T24" fmla="*/ 593 w 729"/>
              <a:gd name="T25" fmla="*/ 651 h 856"/>
              <a:gd name="T26" fmla="*/ 483 w 729"/>
              <a:gd name="T27" fmla="*/ 700 h 856"/>
              <a:gd name="T28" fmla="*/ 454 w 729"/>
              <a:gd name="T29" fmla="*/ 820 h 856"/>
              <a:gd name="T30" fmla="*/ 132 w 729"/>
              <a:gd name="T31" fmla="*/ 820 h 856"/>
              <a:gd name="T32" fmla="*/ 187 w 729"/>
              <a:gd name="T33" fmla="*/ 619 h 856"/>
              <a:gd name="T34" fmla="*/ 133 w 729"/>
              <a:gd name="T35" fmla="*/ 538 h 856"/>
              <a:gd name="T36" fmla="*/ 36 w 729"/>
              <a:gd name="T37" fmla="*/ 318 h 856"/>
              <a:gd name="T38" fmla="*/ 111 w 729"/>
              <a:gd name="T39" fmla="*/ 131 h 856"/>
              <a:gd name="T40" fmla="*/ 348 w 729"/>
              <a:gd name="T41" fmla="*/ 36 h 856"/>
              <a:gd name="T42" fmla="*/ 391 w 729"/>
              <a:gd name="T43" fmla="*/ 38 h 856"/>
              <a:gd name="T44" fmla="*/ 638 w 729"/>
              <a:gd name="T45" fmla="*/ 270 h 856"/>
              <a:gd name="T46" fmla="*/ 639 w 729"/>
              <a:gd name="T47" fmla="*/ 276 h 856"/>
              <a:gd name="T48" fmla="*/ 631 w 729"/>
              <a:gd name="T49" fmla="*/ 299 h 856"/>
              <a:gd name="T50" fmla="*/ 624 w 729"/>
              <a:gd name="T51" fmla="*/ 346 h 856"/>
              <a:gd name="T52" fmla="*/ 689 w 729"/>
              <a:gd name="T53" fmla="*/ 446 h 856"/>
              <a:gd name="T54" fmla="*/ 691 w 729"/>
              <a:gd name="T55" fmla="*/ 455 h 856"/>
              <a:gd name="T56" fmla="*/ 682 w 729"/>
              <a:gd name="T57" fmla="*/ 459 h 856"/>
              <a:gd name="T58" fmla="*/ 721 w 729"/>
              <a:gd name="T59" fmla="*/ 430 h 856"/>
              <a:gd name="T60" fmla="*/ 719 w 729"/>
              <a:gd name="T61" fmla="*/ 427 h 856"/>
              <a:gd name="T62" fmla="*/ 658 w 729"/>
              <a:gd name="T63" fmla="*/ 332 h 856"/>
              <a:gd name="T64" fmla="*/ 664 w 729"/>
              <a:gd name="T65" fmla="*/ 314 h 856"/>
              <a:gd name="T66" fmla="*/ 674 w 729"/>
              <a:gd name="T67" fmla="*/ 272 h 856"/>
              <a:gd name="T68" fmla="*/ 674 w 729"/>
              <a:gd name="T69" fmla="*/ 267 h 856"/>
              <a:gd name="T70" fmla="*/ 394 w 729"/>
              <a:gd name="T71" fmla="*/ 2 h 856"/>
              <a:gd name="T72" fmla="*/ 348 w 729"/>
              <a:gd name="T73" fmla="*/ 0 h 856"/>
              <a:gd name="T74" fmla="*/ 85 w 729"/>
              <a:gd name="T75" fmla="*/ 107 h 856"/>
              <a:gd name="T76" fmla="*/ 0 w 729"/>
              <a:gd name="T77" fmla="*/ 318 h 856"/>
              <a:gd name="T78" fmla="*/ 108 w 729"/>
              <a:gd name="T79" fmla="*/ 564 h 856"/>
              <a:gd name="T80" fmla="*/ 152 w 729"/>
              <a:gd name="T81" fmla="*/ 624 h 856"/>
              <a:gd name="T82" fmla="*/ 83 w 729"/>
              <a:gd name="T83" fmla="*/ 826 h 856"/>
              <a:gd name="T84" fmla="*/ 80 w 729"/>
              <a:gd name="T85" fmla="*/ 845 h 856"/>
              <a:gd name="T86" fmla="*/ 96 w 729"/>
              <a:gd name="T87" fmla="*/ 856 h 856"/>
              <a:gd name="T88" fmla="*/ 468 w 729"/>
              <a:gd name="T89" fmla="*/ 856 h 856"/>
              <a:gd name="T90" fmla="*/ 485 w 729"/>
              <a:gd name="T91" fmla="*/ 843 h 856"/>
              <a:gd name="T92" fmla="*/ 518 w 729"/>
              <a:gd name="T93" fmla="*/ 708 h 856"/>
              <a:gd name="T94" fmla="*/ 593 w 729"/>
              <a:gd name="T95" fmla="*/ 687 h 856"/>
              <a:gd name="T96" fmla="*/ 623 w 729"/>
              <a:gd name="T97" fmla="*/ 688 h 856"/>
              <a:gd name="T98" fmla="*/ 644 w 729"/>
              <a:gd name="T99" fmla="*/ 688 h 856"/>
              <a:gd name="T100" fmla="*/ 674 w 729"/>
              <a:gd name="T101" fmla="*/ 668 h 856"/>
              <a:gd name="T102" fmla="*/ 668 w 729"/>
              <a:gd name="T103" fmla="*/ 610 h 856"/>
              <a:gd name="T104" fmla="*/ 671 w 729"/>
              <a:gd name="T105" fmla="*/ 578 h 856"/>
              <a:gd name="T106" fmla="*/ 682 w 729"/>
              <a:gd name="T107" fmla="*/ 547 h 856"/>
              <a:gd name="T108" fmla="*/ 681 w 729"/>
              <a:gd name="T109" fmla="*/ 544 h 856"/>
              <a:gd name="T110" fmla="*/ 686 w 729"/>
              <a:gd name="T111" fmla="*/ 526 h 856"/>
              <a:gd name="T112" fmla="*/ 686 w 729"/>
              <a:gd name="T113" fmla="*/ 521 h 856"/>
              <a:gd name="T114" fmla="*/ 685 w 729"/>
              <a:gd name="T115" fmla="*/ 496 h 856"/>
              <a:gd name="T116" fmla="*/ 695 w 729"/>
              <a:gd name="T117" fmla="*/ 492 h 856"/>
              <a:gd name="T118" fmla="*/ 726 w 729"/>
              <a:gd name="T119" fmla="*/ 465 h 856"/>
              <a:gd name="T120" fmla="*/ 721 w 729"/>
              <a:gd name="T121" fmla="*/ 43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29" h="856">
                <a:moveTo>
                  <a:pt x="682" y="459"/>
                </a:moveTo>
                <a:cubicBezTo>
                  <a:pt x="668" y="464"/>
                  <a:pt x="646" y="473"/>
                  <a:pt x="649" y="495"/>
                </a:cubicBezTo>
                <a:cubicBezTo>
                  <a:pt x="650" y="504"/>
                  <a:pt x="650" y="514"/>
                  <a:pt x="650" y="521"/>
                </a:cubicBezTo>
                <a:cubicBezTo>
                  <a:pt x="650" y="522"/>
                  <a:pt x="650" y="522"/>
                  <a:pt x="650" y="522"/>
                </a:cubicBezTo>
                <a:cubicBezTo>
                  <a:pt x="648" y="524"/>
                  <a:pt x="646" y="526"/>
                  <a:pt x="643" y="527"/>
                </a:cubicBezTo>
                <a:cubicBezTo>
                  <a:pt x="638" y="530"/>
                  <a:pt x="635" y="535"/>
                  <a:pt x="635" y="541"/>
                </a:cubicBezTo>
                <a:cubicBezTo>
                  <a:pt x="635" y="547"/>
                  <a:pt x="637" y="553"/>
                  <a:pt x="642" y="556"/>
                </a:cubicBezTo>
                <a:lnTo>
                  <a:pt x="643" y="557"/>
                </a:lnTo>
                <a:cubicBezTo>
                  <a:pt x="637" y="565"/>
                  <a:pt x="634" y="577"/>
                  <a:pt x="632" y="587"/>
                </a:cubicBezTo>
                <a:cubicBezTo>
                  <a:pt x="631" y="600"/>
                  <a:pt x="630" y="619"/>
                  <a:pt x="639" y="631"/>
                </a:cubicBezTo>
                <a:cubicBezTo>
                  <a:pt x="642" y="635"/>
                  <a:pt x="643" y="648"/>
                  <a:pt x="641" y="653"/>
                </a:cubicBezTo>
                <a:cubicBezTo>
                  <a:pt x="638" y="653"/>
                  <a:pt x="632" y="652"/>
                  <a:pt x="624" y="652"/>
                </a:cubicBezTo>
                <a:cubicBezTo>
                  <a:pt x="616" y="652"/>
                  <a:pt x="604" y="651"/>
                  <a:pt x="593" y="651"/>
                </a:cubicBezTo>
                <a:cubicBezTo>
                  <a:pt x="550" y="651"/>
                  <a:pt x="493" y="656"/>
                  <a:pt x="483" y="700"/>
                </a:cubicBezTo>
                <a:cubicBezTo>
                  <a:pt x="475" y="735"/>
                  <a:pt x="460" y="794"/>
                  <a:pt x="454" y="820"/>
                </a:cubicBezTo>
                <a:lnTo>
                  <a:pt x="132" y="820"/>
                </a:lnTo>
                <a:cubicBezTo>
                  <a:pt x="160" y="780"/>
                  <a:pt x="200" y="705"/>
                  <a:pt x="187" y="619"/>
                </a:cubicBezTo>
                <a:cubicBezTo>
                  <a:pt x="183" y="587"/>
                  <a:pt x="160" y="565"/>
                  <a:pt x="133" y="538"/>
                </a:cubicBezTo>
                <a:cubicBezTo>
                  <a:pt x="90" y="495"/>
                  <a:pt x="36" y="442"/>
                  <a:pt x="36" y="318"/>
                </a:cubicBezTo>
                <a:cubicBezTo>
                  <a:pt x="36" y="252"/>
                  <a:pt x="64" y="182"/>
                  <a:pt x="111" y="131"/>
                </a:cubicBezTo>
                <a:cubicBezTo>
                  <a:pt x="151" y="88"/>
                  <a:pt x="225" y="36"/>
                  <a:pt x="348" y="36"/>
                </a:cubicBezTo>
                <a:cubicBezTo>
                  <a:pt x="362" y="36"/>
                  <a:pt x="377" y="37"/>
                  <a:pt x="391" y="38"/>
                </a:cubicBezTo>
                <a:cubicBezTo>
                  <a:pt x="541" y="52"/>
                  <a:pt x="627" y="132"/>
                  <a:pt x="638" y="270"/>
                </a:cubicBezTo>
                <a:cubicBezTo>
                  <a:pt x="638" y="273"/>
                  <a:pt x="638" y="275"/>
                  <a:pt x="639" y="276"/>
                </a:cubicBezTo>
                <a:cubicBezTo>
                  <a:pt x="639" y="282"/>
                  <a:pt x="635" y="291"/>
                  <a:pt x="631" y="299"/>
                </a:cubicBezTo>
                <a:cubicBezTo>
                  <a:pt x="625" y="312"/>
                  <a:pt x="618" y="329"/>
                  <a:pt x="624" y="346"/>
                </a:cubicBezTo>
                <a:cubicBezTo>
                  <a:pt x="632" y="365"/>
                  <a:pt x="677" y="429"/>
                  <a:pt x="689" y="446"/>
                </a:cubicBezTo>
                <a:cubicBezTo>
                  <a:pt x="690" y="448"/>
                  <a:pt x="691" y="451"/>
                  <a:pt x="691" y="455"/>
                </a:cubicBezTo>
                <a:cubicBezTo>
                  <a:pt x="688" y="456"/>
                  <a:pt x="684" y="458"/>
                  <a:pt x="682" y="459"/>
                </a:cubicBezTo>
                <a:close/>
                <a:moveTo>
                  <a:pt x="721" y="430"/>
                </a:moveTo>
                <a:cubicBezTo>
                  <a:pt x="721" y="429"/>
                  <a:pt x="720" y="428"/>
                  <a:pt x="719" y="427"/>
                </a:cubicBezTo>
                <a:cubicBezTo>
                  <a:pt x="698" y="397"/>
                  <a:pt x="663" y="345"/>
                  <a:pt x="658" y="332"/>
                </a:cubicBezTo>
                <a:cubicBezTo>
                  <a:pt x="657" y="330"/>
                  <a:pt x="661" y="320"/>
                  <a:pt x="664" y="314"/>
                </a:cubicBezTo>
                <a:cubicBezTo>
                  <a:pt x="669" y="303"/>
                  <a:pt x="676" y="288"/>
                  <a:pt x="674" y="272"/>
                </a:cubicBezTo>
                <a:cubicBezTo>
                  <a:pt x="674" y="271"/>
                  <a:pt x="674" y="269"/>
                  <a:pt x="674" y="267"/>
                </a:cubicBezTo>
                <a:cubicBezTo>
                  <a:pt x="661" y="112"/>
                  <a:pt x="562" y="18"/>
                  <a:pt x="394" y="2"/>
                </a:cubicBezTo>
                <a:cubicBezTo>
                  <a:pt x="379" y="1"/>
                  <a:pt x="363" y="0"/>
                  <a:pt x="348" y="0"/>
                </a:cubicBezTo>
                <a:cubicBezTo>
                  <a:pt x="212" y="0"/>
                  <a:pt x="130" y="58"/>
                  <a:pt x="85" y="107"/>
                </a:cubicBezTo>
                <a:cubicBezTo>
                  <a:pt x="31" y="165"/>
                  <a:pt x="0" y="242"/>
                  <a:pt x="0" y="318"/>
                </a:cubicBezTo>
                <a:cubicBezTo>
                  <a:pt x="0" y="457"/>
                  <a:pt x="63" y="519"/>
                  <a:pt x="108" y="564"/>
                </a:cubicBezTo>
                <a:cubicBezTo>
                  <a:pt x="131" y="586"/>
                  <a:pt x="149" y="604"/>
                  <a:pt x="152" y="624"/>
                </a:cubicBezTo>
                <a:cubicBezTo>
                  <a:pt x="167" y="732"/>
                  <a:pt x="84" y="825"/>
                  <a:pt x="83" y="826"/>
                </a:cubicBezTo>
                <a:cubicBezTo>
                  <a:pt x="78" y="831"/>
                  <a:pt x="77" y="839"/>
                  <a:pt x="80" y="845"/>
                </a:cubicBezTo>
                <a:cubicBezTo>
                  <a:pt x="83" y="852"/>
                  <a:pt x="89" y="856"/>
                  <a:pt x="96" y="856"/>
                </a:cubicBezTo>
                <a:lnTo>
                  <a:pt x="468" y="856"/>
                </a:lnTo>
                <a:cubicBezTo>
                  <a:pt x="476" y="856"/>
                  <a:pt x="483" y="850"/>
                  <a:pt x="485" y="843"/>
                </a:cubicBezTo>
                <a:cubicBezTo>
                  <a:pt x="485" y="842"/>
                  <a:pt x="507" y="754"/>
                  <a:pt x="518" y="708"/>
                </a:cubicBezTo>
                <a:cubicBezTo>
                  <a:pt x="519" y="701"/>
                  <a:pt x="529" y="687"/>
                  <a:pt x="593" y="687"/>
                </a:cubicBezTo>
                <a:cubicBezTo>
                  <a:pt x="604" y="687"/>
                  <a:pt x="614" y="688"/>
                  <a:pt x="623" y="688"/>
                </a:cubicBezTo>
                <a:cubicBezTo>
                  <a:pt x="632" y="688"/>
                  <a:pt x="640" y="689"/>
                  <a:pt x="644" y="688"/>
                </a:cubicBezTo>
                <a:cubicBezTo>
                  <a:pt x="657" y="687"/>
                  <a:pt x="668" y="680"/>
                  <a:pt x="674" y="668"/>
                </a:cubicBezTo>
                <a:cubicBezTo>
                  <a:pt x="682" y="649"/>
                  <a:pt x="678" y="623"/>
                  <a:pt x="668" y="610"/>
                </a:cubicBezTo>
                <a:cubicBezTo>
                  <a:pt x="666" y="604"/>
                  <a:pt x="668" y="585"/>
                  <a:pt x="671" y="578"/>
                </a:cubicBezTo>
                <a:cubicBezTo>
                  <a:pt x="682" y="569"/>
                  <a:pt x="684" y="556"/>
                  <a:pt x="682" y="547"/>
                </a:cubicBezTo>
                <a:cubicBezTo>
                  <a:pt x="682" y="546"/>
                  <a:pt x="681" y="545"/>
                  <a:pt x="681" y="544"/>
                </a:cubicBezTo>
                <a:cubicBezTo>
                  <a:pt x="685" y="539"/>
                  <a:pt x="688" y="533"/>
                  <a:pt x="686" y="526"/>
                </a:cubicBezTo>
                <a:cubicBezTo>
                  <a:pt x="686" y="525"/>
                  <a:pt x="686" y="523"/>
                  <a:pt x="686" y="521"/>
                </a:cubicBezTo>
                <a:cubicBezTo>
                  <a:pt x="686" y="514"/>
                  <a:pt x="686" y="505"/>
                  <a:pt x="685" y="496"/>
                </a:cubicBezTo>
                <a:cubicBezTo>
                  <a:pt x="688" y="495"/>
                  <a:pt x="692" y="493"/>
                  <a:pt x="695" y="492"/>
                </a:cubicBezTo>
                <a:cubicBezTo>
                  <a:pt x="708" y="486"/>
                  <a:pt x="723" y="480"/>
                  <a:pt x="726" y="465"/>
                </a:cubicBezTo>
                <a:cubicBezTo>
                  <a:pt x="729" y="447"/>
                  <a:pt x="722" y="431"/>
                  <a:pt x="721" y="4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nvGrpSpPr>
          <p:cNvPr id="15" name="Light_Bulb2" descr="{&quot;Key&quot;:&quot;POWER_USER_SHAPE_ICON&quot;,&quot;Value&quot;:&quot;POWER_USER_SHAPE_ICON_STYLE_1&quot;}">
            <a:extLst>
              <a:ext uri="{FF2B5EF4-FFF2-40B4-BE49-F238E27FC236}">
                <a16:creationId xmlns:a16="http://schemas.microsoft.com/office/drawing/2014/main" id="{7289FBD8-865E-4468-8FF4-E1A13DCABEA7}"/>
              </a:ext>
            </a:extLst>
          </p:cNvPr>
          <p:cNvGrpSpPr>
            <a:grpSpLocks noChangeAspect="1"/>
          </p:cNvGrpSpPr>
          <p:nvPr/>
        </p:nvGrpSpPr>
        <p:grpSpPr bwMode="auto">
          <a:xfrm>
            <a:off x="4325358" y="2216238"/>
            <a:ext cx="111827" cy="182880"/>
            <a:chOff x="96" y="12"/>
            <a:chExt cx="277" cy="453"/>
          </a:xfrm>
          <a:solidFill>
            <a:schemeClr val="bg1"/>
          </a:solidFill>
        </p:grpSpPr>
        <p:sp>
          <p:nvSpPr>
            <p:cNvPr id="48" name="Light_Bulb2">
              <a:extLst>
                <a:ext uri="{FF2B5EF4-FFF2-40B4-BE49-F238E27FC236}">
                  <a16:creationId xmlns:a16="http://schemas.microsoft.com/office/drawing/2014/main" id="{8AA2E954-C920-4F11-A8C8-BB3B0AACA0D1}"/>
                </a:ext>
              </a:extLst>
            </p:cNvPr>
            <p:cNvSpPr>
              <a:spLocks noEditPoints="1"/>
            </p:cNvSpPr>
            <p:nvPr/>
          </p:nvSpPr>
          <p:spPr bwMode="auto">
            <a:xfrm>
              <a:off x="96" y="12"/>
              <a:ext cx="277" cy="453"/>
            </a:xfrm>
            <a:custGeom>
              <a:avLst/>
              <a:gdLst>
                <a:gd name="T0" fmla="*/ 132 w 600"/>
                <a:gd name="T1" fmla="*/ 50 h 981"/>
                <a:gd name="T2" fmla="*/ 109 w 600"/>
                <a:gd name="T3" fmla="*/ 67 h 981"/>
                <a:gd name="T4" fmla="*/ 29 w 600"/>
                <a:gd name="T5" fmla="*/ 170 h 981"/>
                <a:gd name="T6" fmla="*/ 4 w 600"/>
                <a:gd name="T7" fmla="*/ 262 h 981"/>
                <a:gd name="T8" fmla="*/ 68 w 600"/>
                <a:gd name="T9" fmla="*/ 490 h 981"/>
                <a:gd name="T10" fmla="*/ 118 w 600"/>
                <a:gd name="T11" fmla="*/ 585 h 981"/>
                <a:gd name="T12" fmla="*/ 138 w 600"/>
                <a:gd name="T13" fmla="*/ 682 h 981"/>
                <a:gd name="T14" fmla="*/ 164 w 600"/>
                <a:gd name="T15" fmla="*/ 772 h 981"/>
                <a:gd name="T16" fmla="*/ 163 w 600"/>
                <a:gd name="T17" fmla="*/ 802 h 981"/>
                <a:gd name="T18" fmla="*/ 163 w 600"/>
                <a:gd name="T19" fmla="*/ 835 h 981"/>
                <a:gd name="T20" fmla="*/ 171 w 600"/>
                <a:gd name="T21" fmla="*/ 884 h 981"/>
                <a:gd name="T22" fmla="*/ 180 w 600"/>
                <a:gd name="T23" fmla="*/ 909 h 981"/>
                <a:gd name="T24" fmla="*/ 219 w 600"/>
                <a:gd name="T25" fmla="*/ 941 h 981"/>
                <a:gd name="T26" fmla="*/ 239 w 600"/>
                <a:gd name="T27" fmla="*/ 963 h 981"/>
                <a:gd name="T28" fmla="*/ 257 w 600"/>
                <a:gd name="T29" fmla="*/ 979 h 981"/>
                <a:gd name="T30" fmla="*/ 351 w 600"/>
                <a:gd name="T31" fmla="*/ 964 h 981"/>
                <a:gd name="T32" fmla="*/ 389 w 600"/>
                <a:gd name="T33" fmla="*/ 929 h 981"/>
                <a:gd name="T34" fmla="*/ 420 w 600"/>
                <a:gd name="T35" fmla="*/ 869 h 981"/>
                <a:gd name="T36" fmla="*/ 426 w 600"/>
                <a:gd name="T37" fmla="*/ 840 h 981"/>
                <a:gd name="T38" fmla="*/ 426 w 600"/>
                <a:gd name="T39" fmla="*/ 811 h 981"/>
                <a:gd name="T40" fmla="*/ 427 w 600"/>
                <a:gd name="T41" fmla="*/ 799 h 981"/>
                <a:gd name="T42" fmla="*/ 422 w 600"/>
                <a:gd name="T43" fmla="*/ 770 h 981"/>
                <a:gd name="T44" fmla="*/ 426 w 600"/>
                <a:gd name="T45" fmla="*/ 728 h 981"/>
                <a:gd name="T46" fmla="*/ 458 w 600"/>
                <a:gd name="T47" fmla="*/ 681 h 981"/>
                <a:gd name="T48" fmla="*/ 469 w 600"/>
                <a:gd name="T49" fmla="*/ 604 h 981"/>
                <a:gd name="T50" fmla="*/ 503 w 600"/>
                <a:gd name="T51" fmla="*/ 526 h 981"/>
                <a:gd name="T52" fmla="*/ 578 w 600"/>
                <a:gd name="T53" fmla="*/ 364 h 981"/>
                <a:gd name="T54" fmla="*/ 451 w 600"/>
                <a:gd name="T55" fmla="*/ 45 h 981"/>
                <a:gd name="T56" fmla="*/ 318 w 600"/>
                <a:gd name="T57" fmla="*/ 1 h 981"/>
                <a:gd name="T58" fmla="*/ 301 w 600"/>
                <a:gd name="T59" fmla="*/ 23 h 981"/>
                <a:gd name="T60" fmla="*/ 387 w 600"/>
                <a:gd name="T61" fmla="*/ 40 h 981"/>
                <a:gd name="T62" fmla="*/ 511 w 600"/>
                <a:gd name="T63" fmla="*/ 130 h 981"/>
                <a:gd name="T64" fmla="*/ 556 w 600"/>
                <a:gd name="T65" fmla="*/ 359 h 981"/>
                <a:gd name="T66" fmla="*/ 483 w 600"/>
                <a:gd name="T67" fmla="*/ 515 h 981"/>
                <a:gd name="T68" fmla="*/ 447 w 600"/>
                <a:gd name="T69" fmla="*/ 599 h 981"/>
                <a:gd name="T70" fmla="*/ 401 w 600"/>
                <a:gd name="T71" fmla="*/ 717 h 981"/>
                <a:gd name="T72" fmla="*/ 407 w 600"/>
                <a:gd name="T73" fmla="*/ 753 h 981"/>
                <a:gd name="T74" fmla="*/ 407 w 600"/>
                <a:gd name="T75" fmla="*/ 787 h 981"/>
                <a:gd name="T76" fmla="*/ 400 w 600"/>
                <a:gd name="T77" fmla="*/ 818 h 981"/>
                <a:gd name="T78" fmla="*/ 400 w 600"/>
                <a:gd name="T79" fmla="*/ 847 h 981"/>
                <a:gd name="T80" fmla="*/ 399 w 600"/>
                <a:gd name="T81" fmla="*/ 879 h 981"/>
                <a:gd name="T82" fmla="*/ 375 w 600"/>
                <a:gd name="T83" fmla="*/ 911 h 981"/>
                <a:gd name="T84" fmla="*/ 337 w 600"/>
                <a:gd name="T85" fmla="*/ 942 h 981"/>
                <a:gd name="T86" fmla="*/ 253 w 600"/>
                <a:gd name="T87" fmla="*/ 940 h 981"/>
                <a:gd name="T88" fmla="*/ 231 w 600"/>
                <a:gd name="T89" fmla="*/ 922 h 981"/>
                <a:gd name="T90" fmla="*/ 198 w 600"/>
                <a:gd name="T91" fmla="*/ 895 h 981"/>
                <a:gd name="T92" fmla="*/ 193 w 600"/>
                <a:gd name="T93" fmla="*/ 866 h 981"/>
                <a:gd name="T94" fmla="*/ 186 w 600"/>
                <a:gd name="T95" fmla="*/ 836 h 981"/>
                <a:gd name="T96" fmla="*/ 189 w 600"/>
                <a:gd name="T97" fmla="*/ 806 h 981"/>
                <a:gd name="T98" fmla="*/ 186 w 600"/>
                <a:gd name="T99" fmla="*/ 767 h 981"/>
                <a:gd name="T100" fmla="*/ 185 w 600"/>
                <a:gd name="T101" fmla="*/ 718 h 981"/>
                <a:gd name="T102" fmla="*/ 151 w 600"/>
                <a:gd name="T103" fmla="*/ 628 h 981"/>
                <a:gd name="T104" fmla="*/ 138 w 600"/>
                <a:gd name="T105" fmla="*/ 576 h 981"/>
                <a:gd name="T106" fmla="*/ 53 w 600"/>
                <a:gd name="T107" fmla="*/ 410 h 981"/>
                <a:gd name="T108" fmla="*/ 76 w 600"/>
                <a:gd name="T109" fmla="*/ 135 h 981"/>
                <a:gd name="T110" fmla="*/ 122 w 600"/>
                <a:gd name="T111" fmla="*/ 86 h 981"/>
                <a:gd name="T112" fmla="*/ 255 w 600"/>
                <a:gd name="T113" fmla="*/ 2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981">
                  <a:moveTo>
                    <a:pt x="301" y="0"/>
                  </a:moveTo>
                  <a:cubicBezTo>
                    <a:pt x="284" y="0"/>
                    <a:pt x="268" y="3"/>
                    <a:pt x="253" y="5"/>
                  </a:cubicBezTo>
                  <a:cubicBezTo>
                    <a:pt x="252" y="5"/>
                    <a:pt x="252" y="5"/>
                    <a:pt x="252" y="5"/>
                  </a:cubicBezTo>
                  <a:cubicBezTo>
                    <a:pt x="209" y="10"/>
                    <a:pt x="168" y="27"/>
                    <a:pt x="132" y="50"/>
                  </a:cubicBezTo>
                  <a:lnTo>
                    <a:pt x="132" y="50"/>
                  </a:lnTo>
                  <a:lnTo>
                    <a:pt x="132" y="50"/>
                  </a:lnTo>
                  <a:cubicBezTo>
                    <a:pt x="124" y="56"/>
                    <a:pt x="116" y="62"/>
                    <a:pt x="109" y="67"/>
                  </a:cubicBezTo>
                  <a:lnTo>
                    <a:pt x="109" y="67"/>
                  </a:lnTo>
                  <a:cubicBezTo>
                    <a:pt x="88" y="82"/>
                    <a:pt x="72" y="101"/>
                    <a:pt x="58" y="120"/>
                  </a:cubicBezTo>
                  <a:cubicBezTo>
                    <a:pt x="58" y="121"/>
                    <a:pt x="58" y="121"/>
                    <a:pt x="58" y="121"/>
                  </a:cubicBezTo>
                  <a:lnTo>
                    <a:pt x="58" y="121"/>
                  </a:lnTo>
                  <a:cubicBezTo>
                    <a:pt x="45" y="137"/>
                    <a:pt x="37" y="154"/>
                    <a:pt x="29" y="170"/>
                  </a:cubicBezTo>
                  <a:lnTo>
                    <a:pt x="29" y="170"/>
                  </a:lnTo>
                  <a:lnTo>
                    <a:pt x="28" y="171"/>
                  </a:lnTo>
                  <a:cubicBezTo>
                    <a:pt x="16" y="200"/>
                    <a:pt x="8" y="230"/>
                    <a:pt x="4" y="261"/>
                  </a:cubicBezTo>
                  <a:lnTo>
                    <a:pt x="4" y="262"/>
                  </a:lnTo>
                  <a:lnTo>
                    <a:pt x="4" y="262"/>
                  </a:lnTo>
                  <a:cubicBezTo>
                    <a:pt x="0" y="315"/>
                    <a:pt x="8" y="370"/>
                    <a:pt x="32" y="420"/>
                  </a:cubicBezTo>
                  <a:cubicBezTo>
                    <a:pt x="32" y="420"/>
                    <a:pt x="32" y="420"/>
                    <a:pt x="32" y="420"/>
                  </a:cubicBezTo>
                  <a:cubicBezTo>
                    <a:pt x="43" y="445"/>
                    <a:pt x="56" y="468"/>
                    <a:pt x="68" y="490"/>
                  </a:cubicBezTo>
                  <a:lnTo>
                    <a:pt x="68" y="491"/>
                  </a:lnTo>
                  <a:lnTo>
                    <a:pt x="68" y="491"/>
                  </a:lnTo>
                  <a:cubicBezTo>
                    <a:pt x="85" y="523"/>
                    <a:pt x="103" y="553"/>
                    <a:pt x="117" y="585"/>
                  </a:cubicBezTo>
                  <a:cubicBezTo>
                    <a:pt x="117" y="585"/>
                    <a:pt x="118" y="585"/>
                    <a:pt x="118" y="585"/>
                  </a:cubicBezTo>
                  <a:cubicBezTo>
                    <a:pt x="123" y="599"/>
                    <a:pt x="127" y="614"/>
                    <a:pt x="128" y="630"/>
                  </a:cubicBezTo>
                  <a:lnTo>
                    <a:pt x="128" y="630"/>
                  </a:lnTo>
                  <a:lnTo>
                    <a:pt x="128" y="630"/>
                  </a:lnTo>
                  <a:cubicBezTo>
                    <a:pt x="130" y="646"/>
                    <a:pt x="130" y="664"/>
                    <a:pt x="138" y="682"/>
                  </a:cubicBezTo>
                  <a:cubicBezTo>
                    <a:pt x="138" y="682"/>
                    <a:pt x="138" y="682"/>
                    <a:pt x="139" y="683"/>
                  </a:cubicBezTo>
                  <a:cubicBezTo>
                    <a:pt x="146" y="701"/>
                    <a:pt x="158" y="714"/>
                    <a:pt x="164" y="727"/>
                  </a:cubicBezTo>
                  <a:cubicBezTo>
                    <a:pt x="166" y="732"/>
                    <a:pt x="166" y="737"/>
                    <a:pt x="165" y="744"/>
                  </a:cubicBezTo>
                  <a:cubicBezTo>
                    <a:pt x="163" y="752"/>
                    <a:pt x="161" y="761"/>
                    <a:pt x="164" y="772"/>
                  </a:cubicBezTo>
                  <a:cubicBezTo>
                    <a:pt x="166" y="779"/>
                    <a:pt x="170" y="784"/>
                    <a:pt x="172" y="787"/>
                  </a:cubicBezTo>
                  <a:cubicBezTo>
                    <a:pt x="173" y="788"/>
                    <a:pt x="173" y="788"/>
                    <a:pt x="173" y="788"/>
                  </a:cubicBezTo>
                  <a:cubicBezTo>
                    <a:pt x="172" y="789"/>
                    <a:pt x="171" y="790"/>
                    <a:pt x="169" y="792"/>
                  </a:cubicBezTo>
                  <a:cubicBezTo>
                    <a:pt x="167" y="794"/>
                    <a:pt x="164" y="798"/>
                    <a:pt x="163" y="802"/>
                  </a:cubicBezTo>
                  <a:cubicBezTo>
                    <a:pt x="163" y="808"/>
                    <a:pt x="165" y="812"/>
                    <a:pt x="167" y="815"/>
                  </a:cubicBezTo>
                  <a:cubicBezTo>
                    <a:pt x="168" y="817"/>
                    <a:pt x="169" y="818"/>
                    <a:pt x="170" y="819"/>
                  </a:cubicBezTo>
                  <a:cubicBezTo>
                    <a:pt x="169" y="820"/>
                    <a:pt x="168" y="821"/>
                    <a:pt x="167" y="822"/>
                  </a:cubicBezTo>
                  <a:cubicBezTo>
                    <a:pt x="164" y="826"/>
                    <a:pt x="163" y="830"/>
                    <a:pt x="163" y="835"/>
                  </a:cubicBezTo>
                  <a:cubicBezTo>
                    <a:pt x="162" y="843"/>
                    <a:pt x="168" y="850"/>
                    <a:pt x="172" y="853"/>
                  </a:cubicBezTo>
                  <a:cubicBezTo>
                    <a:pt x="170" y="854"/>
                    <a:pt x="169" y="855"/>
                    <a:pt x="168" y="856"/>
                  </a:cubicBezTo>
                  <a:cubicBezTo>
                    <a:pt x="166" y="859"/>
                    <a:pt x="163" y="863"/>
                    <a:pt x="163" y="868"/>
                  </a:cubicBezTo>
                  <a:cubicBezTo>
                    <a:pt x="163" y="876"/>
                    <a:pt x="168" y="881"/>
                    <a:pt x="171" y="884"/>
                  </a:cubicBezTo>
                  <a:cubicBezTo>
                    <a:pt x="173" y="885"/>
                    <a:pt x="174" y="887"/>
                    <a:pt x="174" y="887"/>
                  </a:cubicBezTo>
                  <a:cubicBezTo>
                    <a:pt x="174" y="887"/>
                    <a:pt x="174" y="889"/>
                    <a:pt x="175" y="892"/>
                  </a:cubicBezTo>
                  <a:cubicBezTo>
                    <a:pt x="175" y="896"/>
                    <a:pt x="175" y="903"/>
                    <a:pt x="180" y="909"/>
                  </a:cubicBezTo>
                  <a:cubicBezTo>
                    <a:pt x="180" y="909"/>
                    <a:pt x="180" y="909"/>
                    <a:pt x="180" y="909"/>
                  </a:cubicBezTo>
                  <a:cubicBezTo>
                    <a:pt x="186" y="916"/>
                    <a:pt x="192" y="921"/>
                    <a:pt x="196" y="925"/>
                  </a:cubicBezTo>
                  <a:lnTo>
                    <a:pt x="196" y="925"/>
                  </a:lnTo>
                  <a:lnTo>
                    <a:pt x="196" y="925"/>
                  </a:lnTo>
                  <a:cubicBezTo>
                    <a:pt x="204" y="932"/>
                    <a:pt x="212" y="937"/>
                    <a:pt x="219" y="941"/>
                  </a:cubicBezTo>
                  <a:cubicBezTo>
                    <a:pt x="226" y="945"/>
                    <a:pt x="232" y="949"/>
                    <a:pt x="235" y="953"/>
                  </a:cubicBezTo>
                  <a:lnTo>
                    <a:pt x="236" y="954"/>
                  </a:lnTo>
                  <a:lnTo>
                    <a:pt x="236" y="955"/>
                  </a:lnTo>
                  <a:cubicBezTo>
                    <a:pt x="236" y="954"/>
                    <a:pt x="237" y="957"/>
                    <a:pt x="239" y="963"/>
                  </a:cubicBezTo>
                  <a:cubicBezTo>
                    <a:pt x="240" y="965"/>
                    <a:pt x="242" y="968"/>
                    <a:pt x="244" y="971"/>
                  </a:cubicBezTo>
                  <a:cubicBezTo>
                    <a:pt x="247" y="975"/>
                    <a:pt x="252" y="978"/>
                    <a:pt x="257" y="978"/>
                  </a:cubicBezTo>
                  <a:lnTo>
                    <a:pt x="257" y="979"/>
                  </a:lnTo>
                  <a:lnTo>
                    <a:pt x="257" y="979"/>
                  </a:lnTo>
                  <a:cubicBezTo>
                    <a:pt x="283" y="981"/>
                    <a:pt x="309" y="981"/>
                    <a:pt x="334" y="978"/>
                  </a:cubicBezTo>
                  <a:lnTo>
                    <a:pt x="334" y="978"/>
                  </a:lnTo>
                  <a:cubicBezTo>
                    <a:pt x="339" y="978"/>
                    <a:pt x="343" y="976"/>
                    <a:pt x="346" y="973"/>
                  </a:cubicBezTo>
                  <a:cubicBezTo>
                    <a:pt x="349" y="970"/>
                    <a:pt x="350" y="967"/>
                    <a:pt x="351" y="964"/>
                  </a:cubicBezTo>
                  <a:cubicBezTo>
                    <a:pt x="352" y="960"/>
                    <a:pt x="354" y="957"/>
                    <a:pt x="353" y="958"/>
                  </a:cubicBezTo>
                  <a:cubicBezTo>
                    <a:pt x="363" y="948"/>
                    <a:pt x="376" y="940"/>
                    <a:pt x="389" y="929"/>
                  </a:cubicBezTo>
                  <a:lnTo>
                    <a:pt x="389" y="929"/>
                  </a:lnTo>
                  <a:lnTo>
                    <a:pt x="389" y="929"/>
                  </a:lnTo>
                  <a:cubicBezTo>
                    <a:pt x="394" y="924"/>
                    <a:pt x="402" y="920"/>
                    <a:pt x="410" y="914"/>
                  </a:cubicBezTo>
                  <a:cubicBezTo>
                    <a:pt x="418" y="908"/>
                    <a:pt x="427" y="900"/>
                    <a:pt x="429" y="888"/>
                  </a:cubicBezTo>
                  <a:cubicBezTo>
                    <a:pt x="429" y="883"/>
                    <a:pt x="428" y="878"/>
                    <a:pt x="426" y="875"/>
                  </a:cubicBezTo>
                  <a:cubicBezTo>
                    <a:pt x="424" y="872"/>
                    <a:pt x="422" y="870"/>
                    <a:pt x="420" y="869"/>
                  </a:cubicBezTo>
                  <a:cubicBezTo>
                    <a:pt x="420" y="869"/>
                    <a:pt x="420" y="869"/>
                    <a:pt x="420" y="868"/>
                  </a:cubicBezTo>
                  <a:cubicBezTo>
                    <a:pt x="421" y="867"/>
                    <a:pt x="423" y="866"/>
                    <a:pt x="425" y="864"/>
                  </a:cubicBezTo>
                  <a:cubicBezTo>
                    <a:pt x="428" y="861"/>
                    <a:pt x="430" y="857"/>
                    <a:pt x="430" y="852"/>
                  </a:cubicBezTo>
                  <a:cubicBezTo>
                    <a:pt x="431" y="847"/>
                    <a:pt x="428" y="843"/>
                    <a:pt x="426" y="840"/>
                  </a:cubicBezTo>
                  <a:cubicBezTo>
                    <a:pt x="425" y="839"/>
                    <a:pt x="424" y="837"/>
                    <a:pt x="422" y="836"/>
                  </a:cubicBezTo>
                  <a:cubicBezTo>
                    <a:pt x="423" y="836"/>
                    <a:pt x="424" y="835"/>
                    <a:pt x="425" y="834"/>
                  </a:cubicBezTo>
                  <a:cubicBezTo>
                    <a:pt x="427" y="832"/>
                    <a:pt x="430" y="828"/>
                    <a:pt x="430" y="823"/>
                  </a:cubicBezTo>
                  <a:cubicBezTo>
                    <a:pt x="430" y="818"/>
                    <a:pt x="428" y="814"/>
                    <a:pt x="426" y="811"/>
                  </a:cubicBezTo>
                  <a:cubicBezTo>
                    <a:pt x="424" y="808"/>
                    <a:pt x="422" y="807"/>
                    <a:pt x="420" y="805"/>
                  </a:cubicBezTo>
                  <a:cubicBezTo>
                    <a:pt x="420" y="805"/>
                    <a:pt x="420" y="805"/>
                    <a:pt x="420" y="805"/>
                  </a:cubicBezTo>
                  <a:cubicBezTo>
                    <a:pt x="420" y="805"/>
                    <a:pt x="420" y="805"/>
                    <a:pt x="421" y="805"/>
                  </a:cubicBezTo>
                  <a:cubicBezTo>
                    <a:pt x="422" y="803"/>
                    <a:pt x="425" y="801"/>
                    <a:pt x="427" y="799"/>
                  </a:cubicBezTo>
                  <a:cubicBezTo>
                    <a:pt x="429" y="796"/>
                    <a:pt x="431" y="792"/>
                    <a:pt x="431" y="787"/>
                  </a:cubicBezTo>
                  <a:cubicBezTo>
                    <a:pt x="431" y="782"/>
                    <a:pt x="429" y="778"/>
                    <a:pt x="427" y="775"/>
                  </a:cubicBezTo>
                  <a:cubicBezTo>
                    <a:pt x="426" y="773"/>
                    <a:pt x="424" y="771"/>
                    <a:pt x="422" y="770"/>
                  </a:cubicBezTo>
                  <a:cubicBezTo>
                    <a:pt x="422" y="770"/>
                    <a:pt x="422" y="770"/>
                    <a:pt x="422" y="770"/>
                  </a:cubicBezTo>
                  <a:cubicBezTo>
                    <a:pt x="422" y="770"/>
                    <a:pt x="422" y="770"/>
                    <a:pt x="422" y="769"/>
                  </a:cubicBezTo>
                  <a:cubicBezTo>
                    <a:pt x="425" y="767"/>
                    <a:pt x="431" y="763"/>
                    <a:pt x="432" y="754"/>
                  </a:cubicBezTo>
                  <a:cubicBezTo>
                    <a:pt x="434" y="745"/>
                    <a:pt x="430" y="738"/>
                    <a:pt x="428" y="733"/>
                  </a:cubicBezTo>
                  <a:cubicBezTo>
                    <a:pt x="427" y="731"/>
                    <a:pt x="427" y="730"/>
                    <a:pt x="426" y="728"/>
                  </a:cubicBezTo>
                  <a:cubicBezTo>
                    <a:pt x="428" y="727"/>
                    <a:pt x="430" y="725"/>
                    <a:pt x="432" y="723"/>
                  </a:cubicBezTo>
                  <a:lnTo>
                    <a:pt x="432" y="723"/>
                  </a:lnTo>
                  <a:lnTo>
                    <a:pt x="432" y="722"/>
                  </a:lnTo>
                  <a:cubicBezTo>
                    <a:pt x="443" y="710"/>
                    <a:pt x="452" y="696"/>
                    <a:pt x="458" y="681"/>
                  </a:cubicBezTo>
                  <a:lnTo>
                    <a:pt x="458" y="680"/>
                  </a:lnTo>
                  <a:lnTo>
                    <a:pt x="458" y="680"/>
                  </a:lnTo>
                  <a:cubicBezTo>
                    <a:pt x="468" y="652"/>
                    <a:pt x="464" y="626"/>
                    <a:pt x="469" y="604"/>
                  </a:cubicBezTo>
                  <a:lnTo>
                    <a:pt x="469" y="604"/>
                  </a:lnTo>
                  <a:lnTo>
                    <a:pt x="469" y="604"/>
                  </a:lnTo>
                  <a:cubicBezTo>
                    <a:pt x="475" y="577"/>
                    <a:pt x="490" y="552"/>
                    <a:pt x="503" y="526"/>
                  </a:cubicBezTo>
                  <a:lnTo>
                    <a:pt x="503" y="526"/>
                  </a:lnTo>
                  <a:lnTo>
                    <a:pt x="503" y="526"/>
                  </a:lnTo>
                  <a:cubicBezTo>
                    <a:pt x="510" y="512"/>
                    <a:pt x="518" y="498"/>
                    <a:pt x="526" y="483"/>
                  </a:cubicBezTo>
                  <a:cubicBezTo>
                    <a:pt x="526" y="483"/>
                    <a:pt x="526" y="483"/>
                    <a:pt x="526" y="483"/>
                  </a:cubicBezTo>
                  <a:cubicBezTo>
                    <a:pt x="545" y="446"/>
                    <a:pt x="568" y="408"/>
                    <a:pt x="578" y="364"/>
                  </a:cubicBezTo>
                  <a:cubicBezTo>
                    <a:pt x="578" y="364"/>
                    <a:pt x="578" y="364"/>
                    <a:pt x="578" y="364"/>
                  </a:cubicBezTo>
                  <a:cubicBezTo>
                    <a:pt x="600" y="280"/>
                    <a:pt x="582" y="186"/>
                    <a:pt x="529" y="117"/>
                  </a:cubicBezTo>
                  <a:cubicBezTo>
                    <a:pt x="529" y="117"/>
                    <a:pt x="529" y="117"/>
                    <a:pt x="529" y="117"/>
                  </a:cubicBezTo>
                  <a:cubicBezTo>
                    <a:pt x="508" y="87"/>
                    <a:pt x="480" y="64"/>
                    <a:pt x="451" y="45"/>
                  </a:cubicBezTo>
                  <a:lnTo>
                    <a:pt x="451" y="45"/>
                  </a:lnTo>
                  <a:cubicBezTo>
                    <a:pt x="433" y="33"/>
                    <a:pt x="413" y="26"/>
                    <a:pt x="395" y="19"/>
                  </a:cubicBezTo>
                  <a:lnTo>
                    <a:pt x="395" y="19"/>
                  </a:lnTo>
                  <a:lnTo>
                    <a:pt x="395" y="19"/>
                  </a:lnTo>
                  <a:cubicBezTo>
                    <a:pt x="370" y="9"/>
                    <a:pt x="344" y="4"/>
                    <a:pt x="318" y="1"/>
                  </a:cubicBezTo>
                  <a:lnTo>
                    <a:pt x="318" y="1"/>
                  </a:lnTo>
                  <a:lnTo>
                    <a:pt x="318" y="1"/>
                  </a:lnTo>
                  <a:cubicBezTo>
                    <a:pt x="312" y="1"/>
                    <a:pt x="307" y="0"/>
                    <a:pt x="301" y="0"/>
                  </a:cubicBezTo>
                  <a:close/>
                  <a:moveTo>
                    <a:pt x="301" y="23"/>
                  </a:moveTo>
                  <a:cubicBezTo>
                    <a:pt x="306" y="23"/>
                    <a:pt x="311" y="23"/>
                    <a:pt x="316" y="24"/>
                  </a:cubicBezTo>
                  <a:lnTo>
                    <a:pt x="316" y="24"/>
                  </a:lnTo>
                  <a:cubicBezTo>
                    <a:pt x="340" y="27"/>
                    <a:pt x="364" y="31"/>
                    <a:pt x="387" y="40"/>
                  </a:cubicBezTo>
                  <a:lnTo>
                    <a:pt x="387" y="40"/>
                  </a:lnTo>
                  <a:cubicBezTo>
                    <a:pt x="405" y="48"/>
                    <a:pt x="423" y="54"/>
                    <a:pt x="438" y="64"/>
                  </a:cubicBezTo>
                  <a:lnTo>
                    <a:pt x="438" y="64"/>
                  </a:lnTo>
                  <a:cubicBezTo>
                    <a:pt x="466" y="82"/>
                    <a:pt x="492" y="103"/>
                    <a:pt x="510" y="130"/>
                  </a:cubicBezTo>
                  <a:lnTo>
                    <a:pt x="511" y="130"/>
                  </a:lnTo>
                  <a:lnTo>
                    <a:pt x="511" y="130"/>
                  </a:lnTo>
                  <a:cubicBezTo>
                    <a:pt x="559" y="194"/>
                    <a:pt x="576" y="281"/>
                    <a:pt x="556" y="358"/>
                  </a:cubicBezTo>
                  <a:lnTo>
                    <a:pt x="556" y="359"/>
                  </a:lnTo>
                  <a:lnTo>
                    <a:pt x="556" y="359"/>
                  </a:lnTo>
                  <a:cubicBezTo>
                    <a:pt x="547" y="398"/>
                    <a:pt x="525" y="435"/>
                    <a:pt x="506" y="473"/>
                  </a:cubicBezTo>
                  <a:lnTo>
                    <a:pt x="506" y="473"/>
                  </a:lnTo>
                  <a:lnTo>
                    <a:pt x="506" y="473"/>
                  </a:lnTo>
                  <a:cubicBezTo>
                    <a:pt x="499" y="487"/>
                    <a:pt x="490" y="501"/>
                    <a:pt x="483" y="515"/>
                  </a:cubicBezTo>
                  <a:cubicBezTo>
                    <a:pt x="483" y="515"/>
                    <a:pt x="483" y="515"/>
                    <a:pt x="483" y="516"/>
                  </a:cubicBezTo>
                  <a:cubicBezTo>
                    <a:pt x="470" y="541"/>
                    <a:pt x="454" y="567"/>
                    <a:pt x="447" y="599"/>
                  </a:cubicBezTo>
                  <a:cubicBezTo>
                    <a:pt x="447" y="599"/>
                    <a:pt x="447" y="599"/>
                    <a:pt x="447" y="599"/>
                  </a:cubicBezTo>
                  <a:lnTo>
                    <a:pt x="447" y="599"/>
                  </a:lnTo>
                  <a:cubicBezTo>
                    <a:pt x="440" y="626"/>
                    <a:pt x="444" y="652"/>
                    <a:pt x="437" y="673"/>
                  </a:cubicBezTo>
                  <a:cubicBezTo>
                    <a:pt x="432" y="685"/>
                    <a:pt x="424" y="697"/>
                    <a:pt x="415" y="708"/>
                  </a:cubicBezTo>
                  <a:cubicBezTo>
                    <a:pt x="414" y="709"/>
                    <a:pt x="411" y="711"/>
                    <a:pt x="407" y="713"/>
                  </a:cubicBezTo>
                  <a:lnTo>
                    <a:pt x="401" y="717"/>
                  </a:lnTo>
                  <a:lnTo>
                    <a:pt x="401" y="723"/>
                  </a:lnTo>
                  <a:cubicBezTo>
                    <a:pt x="402" y="732"/>
                    <a:pt x="405" y="738"/>
                    <a:pt x="407" y="743"/>
                  </a:cubicBezTo>
                  <a:cubicBezTo>
                    <a:pt x="409" y="747"/>
                    <a:pt x="410" y="749"/>
                    <a:pt x="410" y="750"/>
                  </a:cubicBezTo>
                  <a:cubicBezTo>
                    <a:pt x="409" y="750"/>
                    <a:pt x="409" y="751"/>
                    <a:pt x="407" y="753"/>
                  </a:cubicBezTo>
                  <a:cubicBezTo>
                    <a:pt x="404" y="755"/>
                    <a:pt x="398" y="760"/>
                    <a:pt x="398" y="770"/>
                  </a:cubicBezTo>
                  <a:cubicBezTo>
                    <a:pt x="398" y="774"/>
                    <a:pt x="400" y="778"/>
                    <a:pt x="402" y="781"/>
                  </a:cubicBezTo>
                  <a:cubicBezTo>
                    <a:pt x="404" y="784"/>
                    <a:pt x="405" y="785"/>
                    <a:pt x="407" y="787"/>
                  </a:cubicBezTo>
                  <a:cubicBezTo>
                    <a:pt x="407" y="787"/>
                    <a:pt x="407" y="787"/>
                    <a:pt x="407" y="787"/>
                  </a:cubicBezTo>
                  <a:cubicBezTo>
                    <a:pt x="406" y="787"/>
                    <a:pt x="406" y="787"/>
                    <a:pt x="406" y="788"/>
                  </a:cubicBezTo>
                  <a:cubicBezTo>
                    <a:pt x="404" y="789"/>
                    <a:pt x="402" y="791"/>
                    <a:pt x="400" y="793"/>
                  </a:cubicBezTo>
                  <a:cubicBezTo>
                    <a:pt x="398" y="796"/>
                    <a:pt x="395" y="800"/>
                    <a:pt x="395" y="806"/>
                  </a:cubicBezTo>
                  <a:cubicBezTo>
                    <a:pt x="395" y="811"/>
                    <a:pt x="398" y="815"/>
                    <a:pt x="400" y="818"/>
                  </a:cubicBezTo>
                  <a:cubicBezTo>
                    <a:pt x="402" y="819"/>
                    <a:pt x="403" y="821"/>
                    <a:pt x="404" y="822"/>
                  </a:cubicBezTo>
                  <a:cubicBezTo>
                    <a:pt x="403" y="822"/>
                    <a:pt x="403" y="823"/>
                    <a:pt x="402" y="824"/>
                  </a:cubicBezTo>
                  <a:cubicBezTo>
                    <a:pt x="399" y="826"/>
                    <a:pt x="397" y="830"/>
                    <a:pt x="396" y="835"/>
                  </a:cubicBezTo>
                  <a:cubicBezTo>
                    <a:pt x="396" y="840"/>
                    <a:pt x="398" y="844"/>
                    <a:pt x="400" y="847"/>
                  </a:cubicBezTo>
                  <a:cubicBezTo>
                    <a:pt x="402" y="849"/>
                    <a:pt x="404" y="850"/>
                    <a:pt x="405" y="852"/>
                  </a:cubicBezTo>
                  <a:cubicBezTo>
                    <a:pt x="404" y="852"/>
                    <a:pt x="402" y="853"/>
                    <a:pt x="400" y="855"/>
                  </a:cubicBezTo>
                  <a:cubicBezTo>
                    <a:pt x="398" y="858"/>
                    <a:pt x="396" y="861"/>
                    <a:pt x="395" y="866"/>
                  </a:cubicBezTo>
                  <a:cubicBezTo>
                    <a:pt x="395" y="872"/>
                    <a:pt x="397" y="876"/>
                    <a:pt x="399" y="879"/>
                  </a:cubicBezTo>
                  <a:cubicBezTo>
                    <a:pt x="401" y="882"/>
                    <a:pt x="403" y="883"/>
                    <a:pt x="404" y="885"/>
                  </a:cubicBezTo>
                  <a:cubicBezTo>
                    <a:pt x="405" y="886"/>
                    <a:pt x="405" y="886"/>
                    <a:pt x="406" y="886"/>
                  </a:cubicBezTo>
                  <a:cubicBezTo>
                    <a:pt x="404" y="889"/>
                    <a:pt x="402" y="892"/>
                    <a:pt x="397" y="896"/>
                  </a:cubicBezTo>
                  <a:cubicBezTo>
                    <a:pt x="391" y="900"/>
                    <a:pt x="382" y="905"/>
                    <a:pt x="375" y="911"/>
                  </a:cubicBezTo>
                  <a:cubicBezTo>
                    <a:pt x="375" y="911"/>
                    <a:pt x="375" y="911"/>
                    <a:pt x="375" y="911"/>
                  </a:cubicBezTo>
                  <a:cubicBezTo>
                    <a:pt x="363" y="921"/>
                    <a:pt x="349" y="930"/>
                    <a:pt x="337" y="942"/>
                  </a:cubicBezTo>
                  <a:cubicBezTo>
                    <a:pt x="337" y="942"/>
                    <a:pt x="337" y="942"/>
                    <a:pt x="337" y="942"/>
                  </a:cubicBezTo>
                  <a:lnTo>
                    <a:pt x="337" y="942"/>
                  </a:lnTo>
                  <a:cubicBezTo>
                    <a:pt x="330" y="948"/>
                    <a:pt x="330" y="953"/>
                    <a:pt x="330" y="956"/>
                  </a:cubicBezTo>
                  <a:cubicBezTo>
                    <a:pt x="307" y="959"/>
                    <a:pt x="284" y="959"/>
                    <a:pt x="261" y="956"/>
                  </a:cubicBezTo>
                  <a:cubicBezTo>
                    <a:pt x="261" y="956"/>
                    <a:pt x="261" y="956"/>
                    <a:pt x="261" y="955"/>
                  </a:cubicBezTo>
                  <a:cubicBezTo>
                    <a:pt x="259" y="951"/>
                    <a:pt x="258" y="946"/>
                    <a:pt x="253" y="940"/>
                  </a:cubicBezTo>
                  <a:lnTo>
                    <a:pt x="253" y="940"/>
                  </a:lnTo>
                  <a:cubicBezTo>
                    <a:pt x="253" y="939"/>
                    <a:pt x="253" y="939"/>
                    <a:pt x="252" y="939"/>
                  </a:cubicBezTo>
                  <a:cubicBezTo>
                    <a:pt x="252" y="939"/>
                    <a:pt x="252" y="939"/>
                    <a:pt x="252" y="938"/>
                  </a:cubicBezTo>
                  <a:cubicBezTo>
                    <a:pt x="246" y="931"/>
                    <a:pt x="238" y="926"/>
                    <a:pt x="231" y="922"/>
                  </a:cubicBezTo>
                  <a:cubicBezTo>
                    <a:pt x="223" y="917"/>
                    <a:pt x="217" y="913"/>
                    <a:pt x="212" y="909"/>
                  </a:cubicBezTo>
                  <a:cubicBezTo>
                    <a:pt x="207" y="903"/>
                    <a:pt x="201" y="899"/>
                    <a:pt x="198" y="895"/>
                  </a:cubicBezTo>
                  <a:lnTo>
                    <a:pt x="198" y="895"/>
                  </a:lnTo>
                  <a:lnTo>
                    <a:pt x="198" y="895"/>
                  </a:lnTo>
                  <a:cubicBezTo>
                    <a:pt x="198" y="895"/>
                    <a:pt x="197" y="894"/>
                    <a:pt x="197" y="891"/>
                  </a:cubicBezTo>
                  <a:cubicBezTo>
                    <a:pt x="197" y="888"/>
                    <a:pt x="197" y="883"/>
                    <a:pt x="194" y="877"/>
                  </a:cubicBezTo>
                  <a:cubicBezTo>
                    <a:pt x="193" y="873"/>
                    <a:pt x="191" y="871"/>
                    <a:pt x="189" y="869"/>
                  </a:cubicBezTo>
                  <a:cubicBezTo>
                    <a:pt x="190" y="868"/>
                    <a:pt x="191" y="867"/>
                    <a:pt x="193" y="866"/>
                  </a:cubicBezTo>
                  <a:cubicBezTo>
                    <a:pt x="195" y="864"/>
                    <a:pt x="198" y="860"/>
                    <a:pt x="198" y="855"/>
                  </a:cubicBezTo>
                  <a:cubicBezTo>
                    <a:pt x="198" y="849"/>
                    <a:pt x="195" y="844"/>
                    <a:pt x="193" y="842"/>
                  </a:cubicBezTo>
                  <a:cubicBezTo>
                    <a:pt x="190" y="839"/>
                    <a:pt x="188" y="838"/>
                    <a:pt x="187" y="837"/>
                  </a:cubicBezTo>
                  <a:cubicBezTo>
                    <a:pt x="186" y="836"/>
                    <a:pt x="186" y="837"/>
                    <a:pt x="186" y="836"/>
                  </a:cubicBezTo>
                  <a:cubicBezTo>
                    <a:pt x="187" y="836"/>
                    <a:pt x="188" y="836"/>
                    <a:pt x="190" y="834"/>
                  </a:cubicBezTo>
                  <a:cubicBezTo>
                    <a:pt x="193" y="832"/>
                    <a:pt x="196" y="828"/>
                    <a:pt x="197" y="823"/>
                  </a:cubicBezTo>
                  <a:cubicBezTo>
                    <a:pt x="197" y="818"/>
                    <a:pt x="195" y="813"/>
                    <a:pt x="193" y="810"/>
                  </a:cubicBezTo>
                  <a:cubicBezTo>
                    <a:pt x="192" y="808"/>
                    <a:pt x="190" y="807"/>
                    <a:pt x="189" y="806"/>
                  </a:cubicBezTo>
                  <a:cubicBezTo>
                    <a:pt x="190" y="805"/>
                    <a:pt x="190" y="804"/>
                    <a:pt x="192" y="803"/>
                  </a:cubicBezTo>
                  <a:cubicBezTo>
                    <a:pt x="194" y="801"/>
                    <a:pt x="196" y="798"/>
                    <a:pt x="197" y="793"/>
                  </a:cubicBezTo>
                  <a:cubicBezTo>
                    <a:pt x="198" y="784"/>
                    <a:pt x="194" y="778"/>
                    <a:pt x="191" y="774"/>
                  </a:cubicBezTo>
                  <a:cubicBezTo>
                    <a:pt x="188" y="770"/>
                    <a:pt x="186" y="767"/>
                    <a:pt x="186" y="767"/>
                  </a:cubicBezTo>
                  <a:cubicBezTo>
                    <a:pt x="185" y="762"/>
                    <a:pt x="186" y="756"/>
                    <a:pt x="187" y="748"/>
                  </a:cubicBezTo>
                  <a:cubicBezTo>
                    <a:pt x="188" y="740"/>
                    <a:pt x="189" y="730"/>
                    <a:pt x="185" y="719"/>
                  </a:cubicBezTo>
                  <a:lnTo>
                    <a:pt x="185" y="719"/>
                  </a:lnTo>
                  <a:lnTo>
                    <a:pt x="185" y="718"/>
                  </a:lnTo>
                  <a:cubicBezTo>
                    <a:pt x="176" y="700"/>
                    <a:pt x="164" y="688"/>
                    <a:pt x="159" y="674"/>
                  </a:cubicBezTo>
                  <a:lnTo>
                    <a:pt x="159" y="674"/>
                  </a:lnTo>
                  <a:lnTo>
                    <a:pt x="159" y="673"/>
                  </a:lnTo>
                  <a:cubicBezTo>
                    <a:pt x="153" y="661"/>
                    <a:pt x="153" y="645"/>
                    <a:pt x="151" y="628"/>
                  </a:cubicBezTo>
                  <a:cubicBezTo>
                    <a:pt x="151" y="628"/>
                    <a:pt x="151" y="628"/>
                    <a:pt x="151" y="628"/>
                  </a:cubicBezTo>
                  <a:cubicBezTo>
                    <a:pt x="149" y="610"/>
                    <a:pt x="145" y="593"/>
                    <a:pt x="138" y="576"/>
                  </a:cubicBezTo>
                  <a:lnTo>
                    <a:pt x="138" y="576"/>
                  </a:lnTo>
                  <a:lnTo>
                    <a:pt x="138" y="576"/>
                  </a:lnTo>
                  <a:cubicBezTo>
                    <a:pt x="124" y="542"/>
                    <a:pt x="105" y="512"/>
                    <a:pt x="88" y="480"/>
                  </a:cubicBezTo>
                  <a:cubicBezTo>
                    <a:pt x="88" y="480"/>
                    <a:pt x="88" y="480"/>
                    <a:pt x="88" y="480"/>
                  </a:cubicBezTo>
                  <a:cubicBezTo>
                    <a:pt x="76" y="456"/>
                    <a:pt x="63" y="434"/>
                    <a:pt x="53" y="410"/>
                  </a:cubicBezTo>
                  <a:lnTo>
                    <a:pt x="53" y="410"/>
                  </a:lnTo>
                  <a:lnTo>
                    <a:pt x="52" y="410"/>
                  </a:lnTo>
                  <a:cubicBezTo>
                    <a:pt x="31" y="365"/>
                    <a:pt x="23" y="314"/>
                    <a:pt x="27" y="264"/>
                  </a:cubicBezTo>
                  <a:cubicBezTo>
                    <a:pt x="30" y="235"/>
                    <a:pt x="38" y="207"/>
                    <a:pt x="49" y="180"/>
                  </a:cubicBezTo>
                  <a:cubicBezTo>
                    <a:pt x="58" y="164"/>
                    <a:pt x="66" y="148"/>
                    <a:pt x="76" y="135"/>
                  </a:cubicBezTo>
                  <a:lnTo>
                    <a:pt x="76" y="135"/>
                  </a:lnTo>
                  <a:lnTo>
                    <a:pt x="76" y="135"/>
                  </a:lnTo>
                  <a:cubicBezTo>
                    <a:pt x="90" y="116"/>
                    <a:pt x="104" y="99"/>
                    <a:pt x="122" y="86"/>
                  </a:cubicBezTo>
                  <a:cubicBezTo>
                    <a:pt x="122" y="86"/>
                    <a:pt x="122" y="86"/>
                    <a:pt x="122" y="86"/>
                  </a:cubicBezTo>
                  <a:cubicBezTo>
                    <a:pt x="130" y="80"/>
                    <a:pt x="138" y="74"/>
                    <a:pt x="145" y="69"/>
                  </a:cubicBezTo>
                  <a:cubicBezTo>
                    <a:pt x="145" y="69"/>
                    <a:pt x="145" y="69"/>
                    <a:pt x="145" y="69"/>
                  </a:cubicBezTo>
                  <a:cubicBezTo>
                    <a:pt x="179" y="48"/>
                    <a:pt x="216" y="32"/>
                    <a:pt x="255" y="28"/>
                  </a:cubicBezTo>
                  <a:lnTo>
                    <a:pt x="255" y="28"/>
                  </a:lnTo>
                  <a:lnTo>
                    <a:pt x="256" y="28"/>
                  </a:lnTo>
                  <a:cubicBezTo>
                    <a:pt x="271" y="25"/>
                    <a:pt x="286" y="23"/>
                    <a:pt x="301" y="23"/>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Light_Bulb2">
              <a:extLst>
                <a:ext uri="{FF2B5EF4-FFF2-40B4-BE49-F238E27FC236}">
                  <a16:creationId xmlns:a16="http://schemas.microsoft.com/office/drawing/2014/main" id="{A1B2AB2C-47A1-410F-B36D-4E1AEB6C8DBD}"/>
                </a:ext>
              </a:extLst>
            </p:cNvPr>
            <p:cNvSpPr>
              <a:spLocks/>
            </p:cNvSpPr>
            <p:nvPr/>
          </p:nvSpPr>
          <p:spPr bwMode="auto">
            <a:xfrm>
              <a:off x="174" y="339"/>
              <a:ext cx="116" cy="20"/>
            </a:xfrm>
            <a:custGeom>
              <a:avLst/>
              <a:gdLst>
                <a:gd name="T0" fmla="*/ 4 w 251"/>
                <a:gd name="T1" fmla="*/ 0 h 42"/>
                <a:gd name="T2" fmla="*/ 0 w 251"/>
                <a:gd name="T3" fmla="*/ 23 h 42"/>
                <a:gd name="T4" fmla="*/ 126 w 251"/>
                <a:gd name="T5" fmla="*/ 41 h 42"/>
                <a:gd name="T6" fmla="*/ 251 w 251"/>
                <a:gd name="T7" fmla="*/ 30 h 42"/>
                <a:gd name="T8" fmla="*/ 247 w 251"/>
                <a:gd name="T9" fmla="*/ 6 h 42"/>
                <a:gd name="T10" fmla="*/ 127 w 251"/>
                <a:gd name="T11" fmla="*/ 17 h 42"/>
                <a:gd name="T12" fmla="*/ 4 w 25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51" h="42">
                  <a:moveTo>
                    <a:pt x="4" y="0"/>
                  </a:moveTo>
                  <a:lnTo>
                    <a:pt x="0" y="23"/>
                  </a:lnTo>
                  <a:cubicBezTo>
                    <a:pt x="0" y="23"/>
                    <a:pt x="82" y="40"/>
                    <a:pt x="126" y="41"/>
                  </a:cubicBezTo>
                  <a:cubicBezTo>
                    <a:pt x="170" y="42"/>
                    <a:pt x="251" y="30"/>
                    <a:pt x="251" y="30"/>
                  </a:cubicBezTo>
                  <a:lnTo>
                    <a:pt x="247" y="6"/>
                  </a:lnTo>
                  <a:cubicBezTo>
                    <a:pt x="247" y="6"/>
                    <a:pt x="165" y="18"/>
                    <a:pt x="127" y="17"/>
                  </a:cubicBezTo>
                  <a:cubicBezTo>
                    <a:pt x="88" y="17"/>
                    <a:pt x="4" y="0"/>
                    <a:pt x="4" y="0"/>
                  </a:cubicBez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Light_Bulb2">
              <a:extLst>
                <a:ext uri="{FF2B5EF4-FFF2-40B4-BE49-F238E27FC236}">
                  <a16:creationId xmlns:a16="http://schemas.microsoft.com/office/drawing/2014/main" id="{2DB72729-F5B7-4B03-8F9E-888169789ADD}"/>
                </a:ext>
              </a:extLst>
            </p:cNvPr>
            <p:cNvSpPr>
              <a:spLocks/>
            </p:cNvSpPr>
            <p:nvPr/>
          </p:nvSpPr>
          <p:spPr bwMode="auto">
            <a:xfrm>
              <a:off x="181" y="419"/>
              <a:ext cx="106" cy="21"/>
            </a:xfrm>
            <a:custGeom>
              <a:avLst/>
              <a:gdLst>
                <a:gd name="T0" fmla="*/ 224 w 231"/>
                <a:gd name="T1" fmla="*/ 0 h 47"/>
                <a:gd name="T2" fmla="*/ 183 w 231"/>
                <a:gd name="T3" fmla="*/ 11 h 47"/>
                <a:gd name="T4" fmla="*/ 115 w 231"/>
                <a:gd name="T5" fmla="*/ 23 h 47"/>
                <a:gd name="T6" fmla="*/ 47 w 231"/>
                <a:gd name="T7" fmla="*/ 14 h 47"/>
                <a:gd name="T8" fmla="*/ 6 w 231"/>
                <a:gd name="T9" fmla="*/ 4 h 47"/>
                <a:gd name="T10" fmla="*/ 0 w 231"/>
                <a:gd name="T11" fmla="*/ 27 h 47"/>
                <a:gd name="T12" fmla="*/ 42 w 231"/>
                <a:gd name="T13" fmla="*/ 37 h 47"/>
                <a:gd name="T14" fmla="*/ 116 w 231"/>
                <a:gd name="T15" fmla="*/ 47 h 47"/>
                <a:gd name="T16" fmla="*/ 189 w 231"/>
                <a:gd name="T17" fmla="*/ 34 h 47"/>
                <a:gd name="T18" fmla="*/ 231 w 231"/>
                <a:gd name="T19" fmla="*/ 22 h 47"/>
                <a:gd name="T20" fmla="*/ 224 w 231"/>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7">
                  <a:moveTo>
                    <a:pt x="224" y="0"/>
                  </a:moveTo>
                  <a:cubicBezTo>
                    <a:pt x="224" y="0"/>
                    <a:pt x="206" y="5"/>
                    <a:pt x="183" y="11"/>
                  </a:cubicBezTo>
                  <a:cubicBezTo>
                    <a:pt x="160" y="17"/>
                    <a:pt x="132" y="23"/>
                    <a:pt x="115" y="23"/>
                  </a:cubicBezTo>
                  <a:cubicBezTo>
                    <a:pt x="98" y="23"/>
                    <a:pt x="70" y="19"/>
                    <a:pt x="47" y="14"/>
                  </a:cubicBezTo>
                  <a:cubicBezTo>
                    <a:pt x="24" y="9"/>
                    <a:pt x="6" y="4"/>
                    <a:pt x="6" y="4"/>
                  </a:cubicBezTo>
                  <a:lnTo>
                    <a:pt x="0" y="27"/>
                  </a:lnTo>
                  <a:cubicBezTo>
                    <a:pt x="0" y="27"/>
                    <a:pt x="18" y="32"/>
                    <a:pt x="42" y="37"/>
                  </a:cubicBezTo>
                  <a:cubicBezTo>
                    <a:pt x="66" y="42"/>
                    <a:pt x="94" y="47"/>
                    <a:pt x="116" y="47"/>
                  </a:cubicBezTo>
                  <a:cubicBezTo>
                    <a:pt x="137" y="46"/>
                    <a:pt x="165" y="40"/>
                    <a:pt x="189" y="34"/>
                  </a:cubicBezTo>
                  <a:cubicBezTo>
                    <a:pt x="212" y="28"/>
                    <a:pt x="231" y="22"/>
                    <a:pt x="231" y="22"/>
                  </a:cubicBezTo>
                  <a:lnTo>
                    <a:pt x="224"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Light_Bulb2">
              <a:extLst>
                <a:ext uri="{FF2B5EF4-FFF2-40B4-BE49-F238E27FC236}">
                  <a16:creationId xmlns:a16="http://schemas.microsoft.com/office/drawing/2014/main" id="{DB01E955-6D4B-487F-9BC8-C6A1C50B8E60}"/>
                </a:ext>
              </a:extLst>
            </p:cNvPr>
            <p:cNvSpPr>
              <a:spLocks/>
            </p:cNvSpPr>
            <p:nvPr/>
          </p:nvSpPr>
          <p:spPr bwMode="auto">
            <a:xfrm>
              <a:off x="180" y="398"/>
              <a:ext cx="105" cy="17"/>
            </a:xfrm>
            <a:custGeom>
              <a:avLst/>
              <a:gdLst>
                <a:gd name="T0" fmla="*/ 224 w 228"/>
                <a:gd name="T1" fmla="*/ 0 h 36"/>
                <a:gd name="T2" fmla="*/ 114 w 228"/>
                <a:gd name="T3" fmla="*/ 12 h 36"/>
                <a:gd name="T4" fmla="*/ 2 w 228"/>
                <a:gd name="T5" fmla="*/ 5 h 36"/>
                <a:gd name="T6" fmla="*/ 0 w 228"/>
                <a:gd name="T7" fmla="*/ 29 h 36"/>
                <a:gd name="T8" fmla="*/ 114 w 228"/>
                <a:gd name="T9" fmla="*/ 36 h 36"/>
                <a:gd name="T10" fmla="*/ 228 w 228"/>
                <a:gd name="T11" fmla="*/ 24 h 36"/>
                <a:gd name="T12" fmla="*/ 224 w 22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28" h="36">
                  <a:moveTo>
                    <a:pt x="224" y="0"/>
                  </a:moveTo>
                  <a:cubicBezTo>
                    <a:pt x="224" y="0"/>
                    <a:pt x="149" y="11"/>
                    <a:pt x="114" y="12"/>
                  </a:cubicBezTo>
                  <a:cubicBezTo>
                    <a:pt x="78" y="13"/>
                    <a:pt x="2" y="5"/>
                    <a:pt x="2" y="5"/>
                  </a:cubicBezTo>
                  <a:lnTo>
                    <a:pt x="0" y="29"/>
                  </a:lnTo>
                  <a:cubicBezTo>
                    <a:pt x="0" y="29"/>
                    <a:pt x="75" y="36"/>
                    <a:pt x="114" y="36"/>
                  </a:cubicBezTo>
                  <a:cubicBezTo>
                    <a:pt x="154" y="35"/>
                    <a:pt x="228" y="24"/>
                    <a:pt x="228" y="24"/>
                  </a:cubicBezTo>
                  <a:lnTo>
                    <a:pt x="224"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Light_Bulb2">
              <a:extLst>
                <a:ext uri="{FF2B5EF4-FFF2-40B4-BE49-F238E27FC236}">
                  <a16:creationId xmlns:a16="http://schemas.microsoft.com/office/drawing/2014/main" id="{17963C64-477B-4CFD-8902-1F6CD8DD5FF1}"/>
                </a:ext>
              </a:extLst>
            </p:cNvPr>
            <p:cNvSpPr>
              <a:spLocks/>
            </p:cNvSpPr>
            <p:nvPr/>
          </p:nvSpPr>
          <p:spPr bwMode="auto">
            <a:xfrm>
              <a:off x="182" y="382"/>
              <a:ext cx="105" cy="16"/>
            </a:xfrm>
            <a:custGeom>
              <a:avLst/>
              <a:gdLst>
                <a:gd name="T0" fmla="*/ 224 w 227"/>
                <a:gd name="T1" fmla="*/ 0 h 36"/>
                <a:gd name="T2" fmla="*/ 113 w 227"/>
                <a:gd name="T3" fmla="*/ 11 h 36"/>
                <a:gd name="T4" fmla="*/ 2 w 227"/>
                <a:gd name="T5" fmla="*/ 5 h 36"/>
                <a:gd name="T6" fmla="*/ 0 w 227"/>
                <a:gd name="T7" fmla="*/ 28 h 36"/>
                <a:gd name="T8" fmla="*/ 114 w 227"/>
                <a:gd name="T9" fmla="*/ 35 h 36"/>
                <a:gd name="T10" fmla="*/ 227 w 227"/>
                <a:gd name="T11" fmla="*/ 23 h 36"/>
                <a:gd name="T12" fmla="*/ 224 w 22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27" h="36">
                  <a:moveTo>
                    <a:pt x="224" y="0"/>
                  </a:moveTo>
                  <a:cubicBezTo>
                    <a:pt x="224" y="0"/>
                    <a:pt x="149" y="11"/>
                    <a:pt x="113" y="11"/>
                  </a:cubicBezTo>
                  <a:cubicBezTo>
                    <a:pt x="78" y="12"/>
                    <a:pt x="2" y="5"/>
                    <a:pt x="2" y="5"/>
                  </a:cubicBezTo>
                  <a:lnTo>
                    <a:pt x="0" y="28"/>
                  </a:lnTo>
                  <a:cubicBezTo>
                    <a:pt x="0" y="28"/>
                    <a:pt x="74" y="36"/>
                    <a:pt x="114" y="35"/>
                  </a:cubicBezTo>
                  <a:cubicBezTo>
                    <a:pt x="153" y="34"/>
                    <a:pt x="227" y="23"/>
                    <a:pt x="227" y="23"/>
                  </a:cubicBezTo>
                  <a:lnTo>
                    <a:pt x="224"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Light_Bulb2">
              <a:extLst>
                <a:ext uri="{FF2B5EF4-FFF2-40B4-BE49-F238E27FC236}">
                  <a16:creationId xmlns:a16="http://schemas.microsoft.com/office/drawing/2014/main" id="{FA57385C-39CB-4444-8D60-E7323D5C7C2A}"/>
                </a:ext>
              </a:extLst>
            </p:cNvPr>
            <p:cNvSpPr>
              <a:spLocks/>
            </p:cNvSpPr>
            <p:nvPr/>
          </p:nvSpPr>
          <p:spPr bwMode="auto">
            <a:xfrm>
              <a:off x="180" y="365"/>
              <a:ext cx="105" cy="17"/>
            </a:xfrm>
            <a:custGeom>
              <a:avLst/>
              <a:gdLst>
                <a:gd name="T0" fmla="*/ 224 w 227"/>
                <a:gd name="T1" fmla="*/ 0 h 36"/>
                <a:gd name="T2" fmla="*/ 113 w 227"/>
                <a:gd name="T3" fmla="*/ 12 h 36"/>
                <a:gd name="T4" fmla="*/ 2 w 227"/>
                <a:gd name="T5" fmla="*/ 5 h 36"/>
                <a:gd name="T6" fmla="*/ 0 w 227"/>
                <a:gd name="T7" fmla="*/ 29 h 36"/>
                <a:gd name="T8" fmla="*/ 114 w 227"/>
                <a:gd name="T9" fmla="*/ 35 h 36"/>
                <a:gd name="T10" fmla="*/ 227 w 227"/>
                <a:gd name="T11" fmla="*/ 24 h 36"/>
                <a:gd name="T12" fmla="*/ 224 w 22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27" h="36">
                  <a:moveTo>
                    <a:pt x="224" y="0"/>
                  </a:moveTo>
                  <a:cubicBezTo>
                    <a:pt x="224" y="0"/>
                    <a:pt x="149" y="11"/>
                    <a:pt x="113" y="12"/>
                  </a:cubicBezTo>
                  <a:cubicBezTo>
                    <a:pt x="78" y="13"/>
                    <a:pt x="2" y="5"/>
                    <a:pt x="2" y="5"/>
                  </a:cubicBezTo>
                  <a:lnTo>
                    <a:pt x="0" y="29"/>
                  </a:lnTo>
                  <a:cubicBezTo>
                    <a:pt x="0" y="29"/>
                    <a:pt x="74" y="36"/>
                    <a:pt x="114" y="35"/>
                  </a:cubicBezTo>
                  <a:cubicBezTo>
                    <a:pt x="153" y="35"/>
                    <a:pt x="227" y="24"/>
                    <a:pt x="227" y="24"/>
                  </a:cubicBezTo>
                  <a:lnTo>
                    <a:pt x="224"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0EBC5EED-A2D0-4D31-B495-8292732EDBD8}"/>
              </a:ext>
            </a:extLst>
          </p:cNvPr>
          <p:cNvGrpSpPr>
            <a:grpSpLocks noChangeAspect="1"/>
          </p:cNvGrpSpPr>
          <p:nvPr/>
        </p:nvGrpSpPr>
        <p:grpSpPr>
          <a:xfrm rot="18739747">
            <a:off x="5115063" y="1942413"/>
            <a:ext cx="179157" cy="446087"/>
            <a:chOff x="755073" y="3205956"/>
            <a:chExt cx="218503" cy="446087"/>
          </a:xfrm>
          <a:solidFill>
            <a:schemeClr val="bg1"/>
          </a:solidFill>
        </p:grpSpPr>
        <p:cxnSp>
          <p:nvCxnSpPr>
            <p:cNvPr id="44" name="Straight Connector 43">
              <a:extLst>
                <a:ext uri="{FF2B5EF4-FFF2-40B4-BE49-F238E27FC236}">
                  <a16:creationId xmlns:a16="http://schemas.microsoft.com/office/drawing/2014/main" id="{86F1D602-4412-433B-9CCF-6E0725037E1D}"/>
                </a:ext>
              </a:extLst>
            </p:cNvPr>
            <p:cNvCxnSpPr>
              <a:cxnSpLocks/>
            </p:cNvCxnSpPr>
            <p:nvPr/>
          </p:nvCxnSpPr>
          <p:spPr>
            <a:xfrm>
              <a:off x="796017" y="3255226"/>
              <a:ext cx="163482" cy="0"/>
            </a:xfrm>
            <a:prstGeom prst="line">
              <a:avLst/>
            </a:prstGeom>
            <a:grpFill/>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5" name="Freeform 462">
              <a:extLst>
                <a:ext uri="{FF2B5EF4-FFF2-40B4-BE49-F238E27FC236}">
                  <a16:creationId xmlns:a16="http://schemas.microsoft.com/office/drawing/2014/main" id="{E9F05555-1649-461D-A11C-9BA109F8E0D1}"/>
                </a:ext>
              </a:extLst>
            </p:cNvPr>
            <p:cNvSpPr>
              <a:spLocks/>
            </p:cNvSpPr>
            <p:nvPr/>
          </p:nvSpPr>
          <p:spPr bwMode="auto">
            <a:xfrm>
              <a:off x="757911" y="3205956"/>
              <a:ext cx="215665" cy="446087"/>
            </a:xfrm>
            <a:custGeom>
              <a:avLst/>
              <a:gdLst>
                <a:gd name="T0" fmla="*/ 497 w 529"/>
                <a:gd name="T1" fmla="*/ 1092 h 1092"/>
                <a:gd name="T2" fmla="*/ 465 w 529"/>
                <a:gd name="T3" fmla="*/ 1060 h 1092"/>
                <a:gd name="T4" fmla="*/ 249 w 529"/>
                <a:gd name="T5" fmla="*/ 831 h 1092"/>
                <a:gd name="T6" fmla="*/ 0 w 529"/>
                <a:gd name="T7" fmla="*/ 546 h 1092"/>
                <a:gd name="T8" fmla="*/ 249 w 529"/>
                <a:gd name="T9" fmla="*/ 261 h 1092"/>
                <a:gd name="T10" fmla="*/ 465 w 529"/>
                <a:gd name="T11" fmla="*/ 32 h 1092"/>
                <a:gd name="T12" fmla="*/ 497 w 529"/>
                <a:gd name="T13" fmla="*/ 0 h 1092"/>
                <a:gd name="T14" fmla="*/ 529 w 529"/>
                <a:gd name="T15" fmla="*/ 32 h 1092"/>
                <a:gd name="T16" fmla="*/ 280 w 529"/>
                <a:gd name="T17" fmla="*/ 317 h 1092"/>
                <a:gd name="T18" fmla="*/ 64 w 529"/>
                <a:gd name="T19" fmla="*/ 546 h 1092"/>
                <a:gd name="T20" fmla="*/ 280 w 529"/>
                <a:gd name="T21" fmla="*/ 775 h 1092"/>
                <a:gd name="T22" fmla="*/ 529 w 529"/>
                <a:gd name="T23" fmla="*/ 1060 h 1092"/>
                <a:gd name="T24" fmla="*/ 497 w 529"/>
                <a:gd name="T25"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092">
                  <a:moveTo>
                    <a:pt x="497" y="1092"/>
                  </a:moveTo>
                  <a:cubicBezTo>
                    <a:pt x="479" y="1092"/>
                    <a:pt x="465" y="1078"/>
                    <a:pt x="465" y="1060"/>
                  </a:cubicBezTo>
                  <a:cubicBezTo>
                    <a:pt x="465" y="951"/>
                    <a:pt x="360" y="893"/>
                    <a:pt x="249" y="831"/>
                  </a:cubicBezTo>
                  <a:cubicBezTo>
                    <a:pt x="132" y="767"/>
                    <a:pt x="0" y="694"/>
                    <a:pt x="0" y="546"/>
                  </a:cubicBezTo>
                  <a:cubicBezTo>
                    <a:pt x="0" y="399"/>
                    <a:pt x="132" y="326"/>
                    <a:pt x="249" y="261"/>
                  </a:cubicBezTo>
                  <a:cubicBezTo>
                    <a:pt x="360" y="200"/>
                    <a:pt x="465" y="142"/>
                    <a:pt x="465" y="32"/>
                  </a:cubicBezTo>
                  <a:cubicBezTo>
                    <a:pt x="465" y="14"/>
                    <a:pt x="479" y="0"/>
                    <a:pt x="497" y="0"/>
                  </a:cubicBezTo>
                  <a:cubicBezTo>
                    <a:pt x="515" y="0"/>
                    <a:pt x="529" y="14"/>
                    <a:pt x="529" y="32"/>
                  </a:cubicBezTo>
                  <a:cubicBezTo>
                    <a:pt x="529" y="179"/>
                    <a:pt x="397" y="252"/>
                    <a:pt x="280" y="317"/>
                  </a:cubicBezTo>
                  <a:cubicBezTo>
                    <a:pt x="169" y="378"/>
                    <a:pt x="64" y="436"/>
                    <a:pt x="64" y="546"/>
                  </a:cubicBezTo>
                  <a:cubicBezTo>
                    <a:pt x="64" y="656"/>
                    <a:pt x="169" y="714"/>
                    <a:pt x="280" y="775"/>
                  </a:cubicBezTo>
                  <a:cubicBezTo>
                    <a:pt x="397" y="840"/>
                    <a:pt x="529" y="913"/>
                    <a:pt x="529" y="1060"/>
                  </a:cubicBezTo>
                  <a:cubicBezTo>
                    <a:pt x="529" y="1078"/>
                    <a:pt x="515" y="1092"/>
                    <a:pt x="497" y="109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6" name="Straight Connector 45">
              <a:extLst>
                <a:ext uri="{FF2B5EF4-FFF2-40B4-BE49-F238E27FC236}">
                  <a16:creationId xmlns:a16="http://schemas.microsoft.com/office/drawing/2014/main" id="{FB47C15B-8E23-41FC-B378-5C043BE4173B}"/>
                </a:ext>
              </a:extLst>
            </p:cNvPr>
            <p:cNvCxnSpPr>
              <a:cxnSpLocks/>
            </p:cNvCxnSpPr>
            <p:nvPr/>
          </p:nvCxnSpPr>
          <p:spPr>
            <a:xfrm>
              <a:off x="784736" y="3603924"/>
              <a:ext cx="163482" cy="0"/>
            </a:xfrm>
            <a:prstGeom prst="line">
              <a:avLst/>
            </a:prstGeom>
            <a:grpFill/>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Freeform: Shape 46">
              <a:extLst>
                <a:ext uri="{FF2B5EF4-FFF2-40B4-BE49-F238E27FC236}">
                  <a16:creationId xmlns:a16="http://schemas.microsoft.com/office/drawing/2014/main" id="{592C1862-A1CA-4E6E-BA68-3A8C55E7FD98}"/>
                </a:ext>
              </a:extLst>
            </p:cNvPr>
            <p:cNvSpPr>
              <a:spLocks/>
            </p:cNvSpPr>
            <p:nvPr/>
          </p:nvSpPr>
          <p:spPr bwMode="auto">
            <a:xfrm>
              <a:off x="755073" y="3205956"/>
              <a:ext cx="215665" cy="446087"/>
            </a:xfrm>
            <a:custGeom>
              <a:avLst/>
              <a:gdLst>
                <a:gd name="connsiteX0" fmla="*/ 114344 w 301625"/>
                <a:gd name="connsiteY0" fmla="*/ 458863 h 623888"/>
                <a:gd name="connsiteX1" fmla="*/ 141975 w 301625"/>
                <a:gd name="connsiteY1" fmla="*/ 474772 h 623888"/>
                <a:gd name="connsiteX2" fmla="*/ 150813 w 301625"/>
                <a:gd name="connsiteY2" fmla="*/ 479895 h 623888"/>
                <a:gd name="connsiteX3" fmla="*/ 113707 w 301625"/>
                <a:gd name="connsiteY3" fmla="*/ 501401 h 623888"/>
                <a:gd name="connsiteX4" fmla="*/ 36492 w 301625"/>
                <a:gd name="connsiteY4" fmla="*/ 605606 h 623888"/>
                <a:gd name="connsiteX5" fmla="*/ 18246 w 301625"/>
                <a:gd name="connsiteY5" fmla="*/ 623888 h 623888"/>
                <a:gd name="connsiteX6" fmla="*/ 0 w 301625"/>
                <a:gd name="connsiteY6" fmla="*/ 605606 h 623888"/>
                <a:gd name="connsiteX7" fmla="*/ 91648 w 301625"/>
                <a:gd name="connsiteY7" fmla="*/ 472076 h 623888"/>
                <a:gd name="connsiteX8" fmla="*/ 187130 w 301625"/>
                <a:gd name="connsiteY8" fmla="*/ 165113 h 623888"/>
                <a:gd name="connsiteX9" fmla="*/ 209978 w 301625"/>
                <a:gd name="connsiteY9" fmla="*/ 178414 h 623888"/>
                <a:gd name="connsiteX10" fmla="*/ 301625 w 301625"/>
                <a:gd name="connsiteY10" fmla="*/ 311944 h 623888"/>
                <a:gd name="connsiteX11" fmla="*/ 209978 w 301625"/>
                <a:gd name="connsiteY11" fmla="*/ 445795 h 623888"/>
                <a:gd name="connsiteX12" fmla="*/ 187281 w 301625"/>
                <a:gd name="connsiteY12" fmla="*/ 458863 h 623888"/>
                <a:gd name="connsiteX13" fmla="*/ 159651 w 301625"/>
                <a:gd name="connsiteY13" fmla="*/ 442778 h 623888"/>
                <a:gd name="connsiteX14" fmla="*/ 150813 w 301625"/>
                <a:gd name="connsiteY14" fmla="*/ 437717 h 623888"/>
                <a:gd name="connsiteX15" fmla="*/ 187919 w 301625"/>
                <a:gd name="connsiteY15" fmla="*/ 416470 h 623888"/>
                <a:gd name="connsiteX16" fmla="*/ 265134 w 301625"/>
                <a:gd name="connsiteY16" fmla="*/ 311944 h 623888"/>
                <a:gd name="connsiteX17" fmla="*/ 187919 w 301625"/>
                <a:gd name="connsiteY17" fmla="*/ 207418 h 623888"/>
                <a:gd name="connsiteX18" fmla="*/ 150813 w 301625"/>
                <a:gd name="connsiteY18" fmla="*/ 186171 h 623888"/>
                <a:gd name="connsiteX19" fmla="*/ 159651 w 301625"/>
                <a:gd name="connsiteY19" fmla="*/ 181110 h 623888"/>
                <a:gd name="connsiteX20" fmla="*/ 18246 w 301625"/>
                <a:gd name="connsiteY20" fmla="*/ 0 h 623888"/>
                <a:gd name="connsiteX21" fmla="*/ 36492 w 301625"/>
                <a:gd name="connsiteY21" fmla="*/ 18283 h 623888"/>
                <a:gd name="connsiteX22" fmla="*/ 113707 w 301625"/>
                <a:gd name="connsiteY22" fmla="*/ 122808 h 623888"/>
                <a:gd name="connsiteX23" fmla="*/ 150813 w 301625"/>
                <a:gd name="connsiteY23" fmla="*/ 144055 h 623888"/>
                <a:gd name="connsiteX24" fmla="*/ 141975 w 301625"/>
                <a:gd name="connsiteY24" fmla="*/ 149116 h 623888"/>
                <a:gd name="connsiteX25" fmla="*/ 114496 w 301625"/>
                <a:gd name="connsiteY25" fmla="*/ 165113 h 623888"/>
                <a:gd name="connsiteX26" fmla="*/ 91648 w 301625"/>
                <a:gd name="connsiteY26" fmla="*/ 151812 h 623888"/>
                <a:gd name="connsiteX27" fmla="*/ 0 w 301625"/>
                <a:gd name="connsiteY27" fmla="*/ 18283 h 623888"/>
                <a:gd name="connsiteX28" fmla="*/ 18246 w 301625"/>
                <a:gd name="connsiteY28"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625" h="623888">
                  <a:moveTo>
                    <a:pt x="114344" y="458863"/>
                  </a:moveTo>
                  <a:lnTo>
                    <a:pt x="141975" y="474772"/>
                  </a:lnTo>
                  <a:lnTo>
                    <a:pt x="150813" y="479895"/>
                  </a:lnTo>
                  <a:lnTo>
                    <a:pt x="113707" y="501401"/>
                  </a:lnTo>
                  <a:cubicBezTo>
                    <a:pt x="70168" y="528584"/>
                    <a:pt x="36492" y="558900"/>
                    <a:pt x="36492" y="605606"/>
                  </a:cubicBezTo>
                  <a:cubicBezTo>
                    <a:pt x="36492" y="615890"/>
                    <a:pt x="28509" y="623888"/>
                    <a:pt x="18246" y="623888"/>
                  </a:cubicBezTo>
                  <a:cubicBezTo>
                    <a:pt x="7983" y="623888"/>
                    <a:pt x="0" y="615890"/>
                    <a:pt x="0" y="605606"/>
                  </a:cubicBezTo>
                  <a:cubicBezTo>
                    <a:pt x="0" y="542617"/>
                    <a:pt x="42336" y="503410"/>
                    <a:pt x="91648" y="472076"/>
                  </a:cubicBezTo>
                  <a:close/>
                  <a:moveTo>
                    <a:pt x="187130" y="165113"/>
                  </a:moveTo>
                  <a:lnTo>
                    <a:pt x="209978" y="178414"/>
                  </a:lnTo>
                  <a:cubicBezTo>
                    <a:pt x="259290" y="209748"/>
                    <a:pt x="301625" y="248955"/>
                    <a:pt x="301625" y="311944"/>
                  </a:cubicBezTo>
                  <a:cubicBezTo>
                    <a:pt x="301625" y="375361"/>
                    <a:pt x="259290" y="414676"/>
                    <a:pt x="209978" y="445795"/>
                  </a:cubicBezTo>
                  <a:lnTo>
                    <a:pt x="187281" y="458863"/>
                  </a:lnTo>
                  <a:lnTo>
                    <a:pt x="159651" y="442778"/>
                  </a:lnTo>
                  <a:lnTo>
                    <a:pt x="150813" y="437717"/>
                  </a:lnTo>
                  <a:lnTo>
                    <a:pt x="187919" y="416470"/>
                  </a:lnTo>
                  <a:cubicBezTo>
                    <a:pt x="231457" y="389502"/>
                    <a:pt x="265134" y="359079"/>
                    <a:pt x="265134" y="311944"/>
                  </a:cubicBezTo>
                  <a:cubicBezTo>
                    <a:pt x="265134" y="264810"/>
                    <a:pt x="231457" y="234387"/>
                    <a:pt x="187919" y="207418"/>
                  </a:cubicBezTo>
                  <a:lnTo>
                    <a:pt x="150813" y="186171"/>
                  </a:lnTo>
                  <a:lnTo>
                    <a:pt x="159651" y="181110"/>
                  </a:lnTo>
                  <a:close/>
                  <a:moveTo>
                    <a:pt x="18246" y="0"/>
                  </a:moveTo>
                  <a:cubicBezTo>
                    <a:pt x="28509" y="0"/>
                    <a:pt x="36492" y="7999"/>
                    <a:pt x="36492" y="18283"/>
                  </a:cubicBezTo>
                  <a:cubicBezTo>
                    <a:pt x="36492" y="65417"/>
                    <a:pt x="70168" y="95840"/>
                    <a:pt x="113707" y="122808"/>
                  </a:cubicBezTo>
                  <a:lnTo>
                    <a:pt x="150813" y="144055"/>
                  </a:lnTo>
                  <a:lnTo>
                    <a:pt x="141975" y="149116"/>
                  </a:lnTo>
                  <a:lnTo>
                    <a:pt x="114496" y="165113"/>
                  </a:lnTo>
                  <a:lnTo>
                    <a:pt x="91648" y="151812"/>
                  </a:lnTo>
                  <a:cubicBezTo>
                    <a:pt x="42336" y="120479"/>
                    <a:pt x="0" y="81271"/>
                    <a:pt x="0" y="18283"/>
                  </a:cubicBezTo>
                  <a:cubicBezTo>
                    <a:pt x="0" y="7999"/>
                    <a:pt x="7983" y="0"/>
                    <a:pt x="18246" y="0"/>
                  </a:cubicBez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C764CEDE-CF8B-43BF-A43D-E67AC5B50B38}"/>
              </a:ext>
            </a:extLst>
          </p:cNvPr>
          <p:cNvGrpSpPr>
            <a:grpSpLocks noChangeAspect="1"/>
          </p:cNvGrpSpPr>
          <p:nvPr/>
        </p:nvGrpSpPr>
        <p:grpSpPr>
          <a:xfrm>
            <a:off x="4576344" y="5367481"/>
            <a:ext cx="345015" cy="411479"/>
            <a:chOff x="1793027" y="4724389"/>
            <a:chExt cx="345015" cy="454063"/>
          </a:xfrm>
        </p:grpSpPr>
        <p:cxnSp>
          <p:nvCxnSpPr>
            <p:cNvPr id="37" name="Straight Connector 36">
              <a:extLst>
                <a:ext uri="{FF2B5EF4-FFF2-40B4-BE49-F238E27FC236}">
                  <a16:creationId xmlns:a16="http://schemas.microsoft.com/office/drawing/2014/main" id="{CF27CD5D-FAAA-4D3D-A842-E19028D3DBC4}"/>
                </a:ext>
              </a:extLst>
            </p:cNvPr>
            <p:cNvCxnSpPr/>
            <p:nvPr/>
          </p:nvCxnSpPr>
          <p:spPr>
            <a:xfrm flipH="1">
              <a:off x="1965292" y="4791400"/>
              <a:ext cx="0" cy="3200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DDEFE69-05CF-4D09-84F5-84020AFF84B6}"/>
                </a:ext>
              </a:extLst>
            </p:cNvPr>
            <p:cNvCxnSpPr>
              <a:cxnSpLocks/>
            </p:cNvCxnSpPr>
            <p:nvPr/>
          </p:nvCxnSpPr>
          <p:spPr>
            <a:xfrm>
              <a:off x="1970202" y="4860135"/>
              <a:ext cx="137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BADA5E-1DC1-48C1-9CC5-EA67D739A47C}"/>
                </a:ext>
              </a:extLst>
            </p:cNvPr>
            <p:cNvCxnSpPr>
              <a:cxnSpLocks/>
            </p:cNvCxnSpPr>
            <p:nvPr/>
          </p:nvCxnSpPr>
          <p:spPr>
            <a:xfrm>
              <a:off x="1839231" y="5043488"/>
              <a:ext cx="13716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96E9244-F1C0-4181-93D0-A5454213FE7A}"/>
                </a:ext>
              </a:extLst>
            </p:cNvPr>
            <p:cNvSpPr>
              <a:spLocks noChangeAspect="1"/>
            </p:cNvSpPr>
            <p:nvPr/>
          </p:nvSpPr>
          <p:spPr>
            <a:xfrm>
              <a:off x="2074034" y="4829171"/>
              <a:ext cx="64008" cy="64008"/>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41" name="Oval 40">
              <a:extLst>
                <a:ext uri="{FF2B5EF4-FFF2-40B4-BE49-F238E27FC236}">
                  <a16:creationId xmlns:a16="http://schemas.microsoft.com/office/drawing/2014/main" id="{1B368B9B-7331-468E-AEBB-17046A1583A0}"/>
                </a:ext>
              </a:extLst>
            </p:cNvPr>
            <p:cNvSpPr>
              <a:spLocks noChangeAspect="1"/>
            </p:cNvSpPr>
            <p:nvPr/>
          </p:nvSpPr>
          <p:spPr>
            <a:xfrm>
              <a:off x="1793027" y="5010145"/>
              <a:ext cx="64008" cy="64008"/>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42" name="Oval 41">
              <a:extLst>
                <a:ext uri="{FF2B5EF4-FFF2-40B4-BE49-F238E27FC236}">
                  <a16:creationId xmlns:a16="http://schemas.microsoft.com/office/drawing/2014/main" id="{E9D00A56-86C8-4A95-9F0F-E559ED3EC3F7}"/>
                </a:ext>
              </a:extLst>
            </p:cNvPr>
            <p:cNvSpPr>
              <a:spLocks noChangeAspect="1"/>
            </p:cNvSpPr>
            <p:nvPr/>
          </p:nvSpPr>
          <p:spPr>
            <a:xfrm>
              <a:off x="1956148" y="5160164"/>
              <a:ext cx="18288" cy="1828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sp>
          <p:nvSpPr>
            <p:cNvPr id="43" name="Oval 42">
              <a:extLst>
                <a:ext uri="{FF2B5EF4-FFF2-40B4-BE49-F238E27FC236}">
                  <a16:creationId xmlns:a16="http://schemas.microsoft.com/office/drawing/2014/main" id="{06EECFD0-6FDB-4410-897E-94D950F67F78}"/>
                </a:ext>
              </a:extLst>
            </p:cNvPr>
            <p:cNvSpPr>
              <a:spLocks noChangeAspect="1"/>
            </p:cNvSpPr>
            <p:nvPr/>
          </p:nvSpPr>
          <p:spPr>
            <a:xfrm>
              <a:off x="1956148" y="4724389"/>
              <a:ext cx="18288" cy="1828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a:ea typeface="+mn-ea"/>
                <a:cs typeface="+mn-cs"/>
              </a:endParaRPr>
            </a:p>
          </p:txBody>
        </p:sp>
      </p:grpSp>
      <p:sp>
        <p:nvSpPr>
          <p:cNvPr id="18" name="TextBox 154">
            <a:extLst>
              <a:ext uri="{FF2B5EF4-FFF2-40B4-BE49-F238E27FC236}">
                <a16:creationId xmlns:a16="http://schemas.microsoft.com/office/drawing/2014/main" id="{6566A238-1279-478B-81F3-10252E6D77BA}"/>
              </a:ext>
            </a:extLst>
          </p:cNvPr>
          <p:cNvSpPr txBox="1"/>
          <p:nvPr/>
        </p:nvSpPr>
        <p:spPr>
          <a:xfrm>
            <a:off x="280129" y="1611166"/>
            <a:ext cx="3912931"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D5274"/>
                </a:solidFill>
                <a:effectLst/>
                <a:uLnTx/>
                <a:uFillTx/>
                <a:latin typeface="IQOS" panose="020B0506030501020303" pitchFamily="34" charset="0"/>
                <a:ea typeface="+mn-ea"/>
                <a:cs typeface="+mn-cs"/>
              </a:rPr>
              <a:t>Post-Market Studies &amp; Surveillance</a:t>
            </a:r>
          </a:p>
        </p:txBody>
      </p:sp>
      <p:sp>
        <p:nvSpPr>
          <p:cNvPr id="19" name="TextBox 161">
            <a:extLst>
              <a:ext uri="{FF2B5EF4-FFF2-40B4-BE49-F238E27FC236}">
                <a16:creationId xmlns:a16="http://schemas.microsoft.com/office/drawing/2014/main" id="{C24B0ACB-18B6-45CD-8556-3E3AC6A17108}"/>
              </a:ext>
            </a:extLst>
          </p:cNvPr>
          <p:cNvSpPr txBox="1"/>
          <p:nvPr/>
        </p:nvSpPr>
        <p:spPr>
          <a:xfrm>
            <a:off x="206720" y="2202403"/>
            <a:ext cx="3624390"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B7C9A"/>
                </a:solidFill>
                <a:effectLst/>
                <a:uLnTx/>
                <a:uFillTx/>
                <a:latin typeface="IQOS" panose="020B0506030501020303" pitchFamily="34" charset="0"/>
                <a:ea typeface="+mn-ea"/>
                <a:cs typeface="+mn-cs"/>
              </a:rPr>
              <a:t>Consumer Perception &amp; Behavior</a:t>
            </a:r>
          </a:p>
        </p:txBody>
      </p:sp>
      <p:sp>
        <p:nvSpPr>
          <p:cNvPr id="20" name="TextBox 162">
            <a:extLst>
              <a:ext uri="{FF2B5EF4-FFF2-40B4-BE49-F238E27FC236}">
                <a16:creationId xmlns:a16="http://schemas.microsoft.com/office/drawing/2014/main" id="{436878A1-E378-4211-BCA8-C86A47CF0198}"/>
              </a:ext>
            </a:extLst>
          </p:cNvPr>
          <p:cNvSpPr txBox="1"/>
          <p:nvPr/>
        </p:nvSpPr>
        <p:spPr>
          <a:xfrm>
            <a:off x="2493877" y="2846933"/>
            <a:ext cx="1699183"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B7C9A"/>
                </a:solidFill>
                <a:effectLst/>
                <a:uLnTx/>
                <a:uFillTx/>
                <a:latin typeface="IQOS" panose="020B0506030501020303" pitchFamily="34" charset="0"/>
                <a:ea typeface="+mn-ea"/>
                <a:cs typeface="+mn-cs"/>
              </a:rPr>
              <a:t>Clinical Studies</a:t>
            </a:r>
          </a:p>
        </p:txBody>
      </p:sp>
      <p:sp>
        <p:nvSpPr>
          <p:cNvPr id="21" name="TextBox 163">
            <a:extLst>
              <a:ext uri="{FF2B5EF4-FFF2-40B4-BE49-F238E27FC236}">
                <a16:creationId xmlns:a16="http://schemas.microsoft.com/office/drawing/2014/main" id="{C9F8D805-90AD-433F-B97C-A52338C5E6D9}"/>
              </a:ext>
            </a:extLst>
          </p:cNvPr>
          <p:cNvSpPr txBox="1"/>
          <p:nvPr/>
        </p:nvSpPr>
        <p:spPr>
          <a:xfrm>
            <a:off x="1623774" y="3522949"/>
            <a:ext cx="2207336"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8FBB"/>
                </a:solidFill>
                <a:effectLst/>
                <a:uLnTx/>
                <a:uFillTx/>
                <a:latin typeface="IQOS" panose="020B0506030501020303" pitchFamily="34" charset="0"/>
                <a:ea typeface="+mn-ea"/>
                <a:cs typeface="+mn-cs"/>
              </a:rPr>
              <a:t>Systems Toxicology</a:t>
            </a:r>
          </a:p>
        </p:txBody>
      </p:sp>
      <p:sp>
        <p:nvSpPr>
          <p:cNvPr id="22" name="TextBox 164">
            <a:extLst>
              <a:ext uri="{FF2B5EF4-FFF2-40B4-BE49-F238E27FC236}">
                <a16:creationId xmlns:a16="http://schemas.microsoft.com/office/drawing/2014/main" id="{AE002D89-366D-44F3-8946-394A87B9BCBE}"/>
              </a:ext>
            </a:extLst>
          </p:cNvPr>
          <p:cNvSpPr txBox="1"/>
          <p:nvPr/>
        </p:nvSpPr>
        <p:spPr>
          <a:xfrm>
            <a:off x="1887942" y="4160210"/>
            <a:ext cx="2305118"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8FBB"/>
                </a:solidFill>
                <a:effectLst/>
                <a:uLnTx/>
                <a:uFillTx/>
                <a:latin typeface="IQOS" panose="020B0506030501020303" pitchFamily="34" charset="0"/>
                <a:ea typeface="+mn-ea"/>
                <a:cs typeface="+mn-cs"/>
              </a:rPr>
              <a:t>Standard Toxicology</a:t>
            </a:r>
          </a:p>
        </p:txBody>
      </p:sp>
      <p:sp>
        <p:nvSpPr>
          <p:cNvPr id="23" name="TextBox 165">
            <a:extLst>
              <a:ext uri="{FF2B5EF4-FFF2-40B4-BE49-F238E27FC236}">
                <a16:creationId xmlns:a16="http://schemas.microsoft.com/office/drawing/2014/main" id="{5BDB15A0-247B-4D74-BF9C-86F8FA5B4432}"/>
              </a:ext>
            </a:extLst>
          </p:cNvPr>
          <p:cNvSpPr txBox="1"/>
          <p:nvPr/>
        </p:nvSpPr>
        <p:spPr>
          <a:xfrm>
            <a:off x="702048" y="4786147"/>
            <a:ext cx="3129062" cy="276999"/>
          </a:xfrm>
          <a:prstGeom prst="rect">
            <a:avLst/>
          </a:prstGeom>
          <a:noFill/>
        </p:spPr>
        <p:txBody>
          <a:bodyPr wrap="none" lIns="0" tIns="0" rIns="0" bIns="0" rtlCol="0">
            <a:spAutoFit/>
          </a:bodyPr>
          <a:lstStyle>
            <a:defPPr>
              <a:defRPr lang="en-US"/>
            </a:defPPr>
            <a:lvl1pPr defTabSz="914400">
              <a:defRPr b="1">
                <a:solidFill>
                  <a:schemeClr val="accent1"/>
                </a:solidFill>
                <a:latin typeface="IQOS" panose="020B0506030501020303" pitchFamily="34" charset="0"/>
              </a:defRPr>
            </a:lvl1pPr>
            <a:lvl2pPr defTabSz="914400"/>
            <a:lvl3pPr defTabSz="914400"/>
            <a:lvl4pPr defTabSz="914400"/>
            <a:lvl5pPr defTabSz="914400"/>
            <a:lvl6pPr defTabSz="914400"/>
            <a:lvl7pPr defTabSz="914400"/>
            <a:lvl8pPr defTabSz="914400"/>
            <a:lvl9pPr defTabSz="9144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CADD"/>
                </a:solidFill>
                <a:effectLst/>
                <a:uLnTx/>
                <a:uFillTx/>
                <a:latin typeface="IQOS" panose="020B0506030501020303" pitchFamily="34" charset="0"/>
                <a:ea typeface="+mn-ea"/>
                <a:cs typeface="+mn-cs"/>
              </a:rPr>
              <a:t>Aerosol Chemistry &amp; Physics</a:t>
            </a:r>
          </a:p>
        </p:txBody>
      </p:sp>
      <p:sp>
        <p:nvSpPr>
          <p:cNvPr id="24" name="TextBox 166">
            <a:extLst>
              <a:ext uri="{FF2B5EF4-FFF2-40B4-BE49-F238E27FC236}">
                <a16:creationId xmlns:a16="http://schemas.microsoft.com/office/drawing/2014/main" id="{CAAC88B7-27A9-45E5-80FF-C351908FD3E6}"/>
              </a:ext>
            </a:extLst>
          </p:cNvPr>
          <p:cNvSpPr txBox="1"/>
          <p:nvPr/>
        </p:nvSpPr>
        <p:spPr>
          <a:xfrm>
            <a:off x="268909" y="5434733"/>
            <a:ext cx="3924151" cy="2769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87CADD"/>
                </a:solidFill>
                <a:effectLst/>
                <a:uLnTx/>
                <a:uFillTx/>
                <a:latin typeface="IQOS" panose="020B0506030501020303" pitchFamily="34" charset="0"/>
                <a:ea typeface="+mn-ea"/>
                <a:cs typeface="+mn-cs"/>
              </a:rPr>
              <a:t>Product Design &amp; Control Principles</a:t>
            </a:r>
          </a:p>
        </p:txBody>
      </p:sp>
      <p:grpSp>
        <p:nvGrpSpPr>
          <p:cNvPr id="87" name="Group 86">
            <a:extLst>
              <a:ext uri="{FF2B5EF4-FFF2-40B4-BE49-F238E27FC236}">
                <a16:creationId xmlns:a16="http://schemas.microsoft.com/office/drawing/2014/main" id="{51F7BA13-4362-44C3-8AD0-CAABEA56649A}"/>
              </a:ext>
            </a:extLst>
          </p:cNvPr>
          <p:cNvGrpSpPr/>
          <p:nvPr/>
        </p:nvGrpSpPr>
        <p:grpSpPr>
          <a:xfrm>
            <a:off x="4470831" y="3978670"/>
            <a:ext cx="556217" cy="640080"/>
            <a:chOff x="4470831" y="4118370"/>
            <a:chExt cx="556217" cy="640080"/>
          </a:xfrm>
        </p:grpSpPr>
        <p:sp>
          <p:nvSpPr>
            <p:cNvPr id="6" name="Freeform 12 - 1">
              <a:extLst>
                <a:ext uri="{FF2B5EF4-FFF2-40B4-BE49-F238E27FC236}">
                  <a16:creationId xmlns:a16="http://schemas.microsoft.com/office/drawing/2014/main" id="{A7BFDADB-4C9E-4874-8E48-79840C5EB136}"/>
                </a:ext>
              </a:extLst>
            </p:cNvPr>
            <p:cNvSpPr>
              <a:spLocks noChangeAspect="1"/>
            </p:cNvSpPr>
            <p:nvPr/>
          </p:nvSpPr>
          <p:spPr>
            <a:xfrm rot="5400000">
              <a:off x="4428900" y="4160301"/>
              <a:ext cx="640080" cy="55621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1F8FBB"/>
            </a:solidFill>
            <a:ln w="38100">
              <a:solidFill>
                <a:srgbClr val="1F8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5" name="Petri_Dish" descr="{&quot;Key&quot;:&quot;POWER_USER_SHAPE_ICON&quot;,&quot;Value&quot;:&quot;POWER_USER_SHAPE_ICON_STYLE_1&quot;}">
              <a:extLst>
                <a:ext uri="{FF2B5EF4-FFF2-40B4-BE49-F238E27FC236}">
                  <a16:creationId xmlns:a16="http://schemas.microsoft.com/office/drawing/2014/main" id="{2D807C23-22B4-40A8-BB7D-539E0B630555}"/>
                </a:ext>
              </a:extLst>
            </p:cNvPr>
            <p:cNvGrpSpPr>
              <a:grpSpLocks noChangeAspect="1"/>
            </p:cNvGrpSpPr>
            <p:nvPr/>
          </p:nvGrpSpPr>
          <p:grpSpPr bwMode="auto">
            <a:xfrm>
              <a:off x="4522910" y="4295304"/>
              <a:ext cx="457200" cy="286210"/>
              <a:chOff x="8" y="8"/>
              <a:chExt cx="746" cy="467"/>
            </a:xfrm>
            <a:solidFill>
              <a:schemeClr val="bg1"/>
            </a:solidFill>
          </p:grpSpPr>
          <p:sp>
            <p:nvSpPr>
              <p:cNvPr id="31" name="Petri_Dish">
                <a:extLst>
                  <a:ext uri="{FF2B5EF4-FFF2-40B4-BE49-F238E27FC236}">
                    <a16:creationId xmlns:a16="http://schemas.microsoft.com/office/drawing/2014/main" id="{D2C8D0EE-578F-48EB-A484-6915B42DC223}"/>
                  </a:ext>
                </a:extLst>
              </p:cNvPr>
              <p:cNvSpPr>
                <a:spLocks noEditPoints="1"/>
              </p:cNvSpPr>
              <p:nvPr/>
            </p:nvSpPr>
            <p:spPr bwMode="auto">
              <a:xfrm>
                <a:off x="8" y="8"/>
                <a:ext cx="746" cy="467"/>
              </a:xfrm>
              <a:custGeom>
                <a:avLst/>
                <a:gdLst>
                  <a:gd name="T0" fmla="*/ 1196 w 1250"/>
                  <a:gd name="T1" fmla="*/ 156 h 781"/>
                  <a:gd name="T2" fmla="*/ 625 w 1250"/>
                  <a:gd name="T3" fmla="*/ 0 h 781"/>
                  <a:gd name="T4" fmla="*/ 54 w 1250"/>
                  <a:gd name="T5" fmla="*/ 156 h 781"/>
                  <a:gd name="T6" fmla="*/ 0 w 1250"/>
                  <a:gd name="T7" fmla="*/ 275 h 781"/>
                  <a:gd name="T8" fmla="*/ 0 w 1250"/>
                  <a:gd name="T9" fmla="*/ 506 h 781"/>
                  <a:gd name="T10" fmla="*/ 54 w 1250"/>
                  <a:gd name="T11" fmla="*/ 625 h 781"/>
                  <a:gd name="T12" fmla="*/ 625 w 1250"/>
                  <a:gd name="T13" fmla="*/ 781 h 781"/>
                  <a:gd name="T14" fmla="*/ 1196 w 1250"/>
                  <a:gd name="T15" fmla="*/ 625 h 781"/>
                  <a:gd name="T16" fmla="*/ 1250 w 1250"/>
                  <a:gd name="T17" fmla="*/ 506 h 781"/>
                  <a:gd name="T18" fmla="*/ 1250 w 1250"/>
                  <a:gd name="T19" fmla="*/ 275 h 781"/>
                  <a:gd name="T20" fmla="*/ 1196 w 1250"/>
                  <a:gd name="T21" fmla="*/ 156 h 781"/>
                  <a:gd name="T22" fmla="*/ 625 w 1250"/>
                  <a:gd name="T23" fmla="*/ 63 h 781"/>
                  <a:gd name="T24" fmla="*/ 1188 w 1250"/>
                  <a:gd name="T25" fmla="*/ 274 h 781"/>
                  <a:gd name="T26" fmla="*/ 1188 w 1250"/>
                  <a:gd name="T27" fmla="*/ 277 h 781"/>
                  <a:gd name="T28" fmla="*/ 1151 w 1250"/>
                  <a:gd name="T29" fmla="*/ 350 h 781"/>
                  <a:gd name="T30" fmla="*/ 625 w 1250"/>
                  <a:gd name="T31" fmla="*/ 231 h 781"/>
                  <a:gd name="T32" fmla="*/ 99 w 1250"/>
                  <a:gd name="T33" fmla="*/ 350 h 781"/>
                  <a:gd name="T34" fmla="*/ 63 w 1250"/>
                  <a:gd name="T35" fmla="*/ 277 h 781"/>
                  <a:gd name="T36" fmla="*/ 63 w 1250"/>
                  <a:gd name="T37" fmla="*/ 274 h 781"/>
                  <a:gd name="T38" fmla="*/ 625 w 1250"/>
                  <a:gd name="T39" fmla="*/ 63 h 781"/>
                  <a:gd name="T40" fmla="*/ 1097 w 1250"/>
                  <a:gd name="T41" fmla="*/ 391 h 781"/>
                  <a:gd name="T42" fmla="*/ 625 w 1250"/>
                  <a:gd name="T43" fmla="*/ 488 h 781"/>
                  <a:gd name="T44" fmla="*/ 153 w 1250"/>
                  <a:gd name="T45" fmla="*/ 391 h 781"/>
                  <a:gd name="T46" fmla="*/ 625 w 1250"/>
                  <a:gd name="T47" fmla="*/ 293 h 781"/>
                  <a:gd name="T48" fmla="*/ 1097 w 1250"/>
                  <a:gd name="T49" fmla="*/ 391 h 781"/>
                  <a:gd name="T50" fmla="*/ 625 w 1250"/>
                  <a:gd name="T51" fmla="*/ 719 h 781"/>
                  <a:gd name="T52" fmla="*/ 63 w 1250"/>
                  <a:gd name="T53" fmla="*/ 507 h 781"/>
                  <a:gd name="T54" fmla="*/ 63 w 1250"/>
                  <a:gd name="T55" fmla="*/ 505 h 781"/>
                  <a:gd name="T56" fmla="*/ 99 w 1250"/>
                  <a:gd name="T57" fmla="*/ 431 h 781"/>
                  <a:gd name="T58" fmla="*/ 625 w 1250"/>
                  <a:gd name="T59" fmla="*/ 550 h 781"/>
                  <a:gd name="T60" fmla="*/ 1151 w 1250"/>
                  <a:gd name="T61" fmla="*/ 431 h 781"/>
                  <a:gd name="T62" fmla="*/ 1188 w 1250"/>
                  <a:gd name="T63" fmla="*/ 505 h 781"/>
                  <a:gd name="T64" fmla="*/ 1188 w 1250"/>
                  <a:gd name="T65" fmla="*/ 507 h 781"/>
                  <a:gd name="T66" fmla="*/ 625 w 1250"/>
                  <a:gd name="T67" fmla="*/ 71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0" h="781">
                    <a:moveTo>
                      <a:pt x="1196" y="156"/>
                    </a:moveTo>
                    <a:cubicBezTo>
                      <a:pt x="1093" y="53"/>
                      <a:pt x="858" y="0"/>
                      <a:pt x="625" y="0"/>
                    </a:cubicBezTo>
                    <a:cubicBezTo>
                      <a:pt x="392" y="0"/>
                      <a:pt x="157" y="53"/>
                      <a:pt x="54" y="156"/>
                    </a:cubicBezTo>
                    <a:cubicBezTo>
                      <a:pt x="20" y="190"/>
                      <a:pt x="0" y="230"/>
                      <a:pt x="0" y="275"/>
                    </a:cubicBezTo>
                    <a:lnTo>
                      <a:pt x="0" y="506"/>
                    </a:lnTo>
                    <a:cubicBezTo>
                      <a:pt x="0" y="551"/>
                      <a:pt x="20" y="591"/>
                      <a:pt x="54" y="625"/>
                    </a:cubicBezTo>
                    <a:cubicBezTo>
                      <a:pt x="157" y="728"/>
                      <a:pt x="392" y="781"/>
                      <a:pt x="625" y="781"/>
                    </a:cubicBezTo>
                    <a:cubicBezTo>
                      <a:pt x="858" y="781"/>
                      <a:pt x="1093" y="728"/>
                      <a:pt x="1196" y="625"/>
                    </a:cubicBezTo>
                    <a:cubicBezTo>
                      <a:pt x="1230" y="591"/>
                      <a:pt x="1250" y="551"/>
                      <a:pt x="1250" y="506"/>
                    </a:cubicBezTo>
                    <a:lnTo>
                      <a:pt x="1250" y="275"/>
                    </a:lnTo>
                    <a:cubicBezTo>
                      <a:pt x="1250" y="230"/>
                      <a:pt x="1230" y="190"/>
                      <a:pt x="1196" y="156"/>
                    </a:cubicBezTo>
                    <a:close/>
                    <a:moveTo>
                      <a:pt x="625" y="63"/>
                    </a:moveTo>
                    <a:cubicBezTo>
                      <a:pt x="934" y="63"/>
                      <a:pt x="1185" y="157"/>
                      <a:pt x="1188" y="274"/>
                    </a:cubicBezTo>
                    <a:lnTo>
                      <a:pt x="1188" y="277"/>
                    </a:lnTo>
                    <a:cubicBezTo>
                      <a:pt x="1187" y="303"/>
                      <a:pt x="1174" y="328"/>
                      <a:pt x="1151" y="350"/>
                    </a:cubicBezTo>
                    <a:cubicBezTo>
                      <a:pt x="1034" y="272"/>
                      <a:pt x="829" y="231"/>
                      <a:pt x="625" y="231"/>
                    </a:cubicBezTo>
                    <a:cubicBezTo>
                      <a:pt x="421" y="231"/>
                      <a:pt x="216" y="272"/>
                      <a:pt x="99" y="350"/>
                    </a:cubicBezTo>
                    <a:cubicBezTo>
                      <a:pt x="76" y="328"/>
                      <a:pt x="63" y="303"/>
                      <a:pt x="63" y="277"/>
                    </a:cubicBezTo>
                    <a:lnTo>
                      <a:pt x="63" y="274"/>
                    </a:lnTo>
                    <a:cubicBezTo>
                      <a:pt x="65" y="157"/>
                      <a:pt x="316" y="63"/>
                      <a:pt x="625" y="63"/>
                    </a:cubicBezTo>
                    <a:close/>
                    <a:moveTo>
                      <a:pt x="1097" y="391"/>
                    </a:moveTo>
                    <a:cubicBezTo>
                      <a:pt x="997" y="449"/>
                      <a:pt x="823" y="488"/>
                      <a:pt x="625" y="488"/>
                    </a:cubicBezTo>
                    <a:cubicBezTo>
                      <a:pt x="427" y="488"/>
                      <a:pt x="253" y="449"/>
                      <a:pt x="153" y="391"/>
                    </a:cubicBezTo>
                    <a:cubicBezTo>
                      <a:pt x="253" y="332"/>
                      <a:pt x="427" y="293"/>
                      <a:pt x="625" y="293"/>
                    </a:cubicBezTo>
                    <a:cubicBezTo>
                      <a:pt x="823" y="293"/>
                      <a:pt x="997" y="332"/>
                      <a:pt x="1097" y="391"/>
                    </a:cubicBezTo>
                    <a:close/>
                    <a:moveTo>
                      <a:pt x="625" y="719"/>
                    </a:moveTo>
                    <a:cubicBezTo>
                      <a:pt x="316" y="719"/>
                      <a:pt x="64" y="624"/>
                      <a:pt x="63" y="507"/>
                    </a:cubicBezTo>
                    <a:lnTo>
                      <a:pt x="63" y="505"/>
                    </a:lnTo>
                    <a:cubicBezTo>
                      <a:pt x="63" y="479"/>
                      <a:pt x="76" y="454"/>
                      <a:pt x="99" y="431"/>
                    </a:cubicBezTo>
                    <a:cubicBezTo>
                      <a:pt x="216" y="510"/>
                      <a:pt x="421" y="550"/>
                      <a:pt x="625" y="550"/>
                    </a:cubicBezTo>
                    <a:cubicBezTo>
                      <a:pt x="829" y="550"/>
                      <a:pt x="1034" y="510"/>
                      <a:pt x="1151" y="431"/>
                    </a:cubicBezTo>
                    <a:cubicBezTo>
                      <a:pt x="1174" y="454"/>
                      <a:pt x="1187" y="479"/>
                      <a:pt x="1188" y="505"/>
                    </a:cubicBezTo>
                    <a:lnTo>
                      <a:pt x="1188" y="507"/>
                    </a:lnTo>
                    <a:cubicBezTo>
                      <a:pt x="1186" y="624"/>
                      <a:pt x="934" y="719"/>
                      <a:pt x="625" y="7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Petri_Dish">
                <a:extLst>
                  <a:ext uri="{FF2B5EF4-FFF2-40B4-BE49-F238E27FC236}">
                    <a16:creationId xmlns:a16="http://schemas.microsoft.com/office/drawing/2014/main" id="{5991E21D-F877-4056-934E-0023C6711530}"/>
                  </a:ext>
                </a:extLst>
              </p:cNvPr>
              <p:cNvSpPr>
                <a:spLocks noChangeArrowheads="1"/>
              </p:cNvSpPr>
              <p:nvPr/>
            </p:nvSpPr>
            <p:spPr bwMode="auto">
              <a:xfrm>
                <a:off x="207" y="276"/>
                <a:ext cx="146" cy="78"/>
              </a:xfrm>
              <a:prstGeom prst="ellipse">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Petri_Dish">
                <a:extLst>
                  <a:ext uri="{FF2B5EF4-FFF2-40B4-BE49-F238E27FC236}">
                    <a16:creationId xmlns:a16="http://schemas.microsoft.com/office/drawing/2014/main" id="{10B5EBE3-D119-4CB5-ACE3-8D4C9C046E3B}"/>
                  </a:ext>
                </a:extLst>
              </p:cNvPr>
              <p:cNvSpPr>
                <a:spLocks noChangeArrowheads="1"/>
              </p:cNvSpPr>
              <p:nvPr/>
            </p:nvSpPr>
            <p:spPr bwMode="auto">
              <a:xfrm>
                <a:off x="444" y="269"/>
                <a:ext cx="61" cy="33"/>
              </a:xfrm>
              <a:prstGeom prst="ellipse">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Petri_Dish">
                <a:extLst>
                  <a:ext uri="{FF2B5EF4-FFF2-40B4-BE49-F238E27FC236}">
                    <a16:creationId xmlns:a16="http://schemas.microsoft.com/office/drawing/2014/main" id="{69A94139-DA2C-48FC-B564-D56D1E8483FB}"/>
                  </a:ext>
                </a:extLst>
              </p:cNvPr>
              <p:cNvSpPr>
                <a:spLocks noChangeArrowheads="1"/>
              </p:cNvSpPr>
              <p:nvPr/>
            </p:nvSpPr>
            <p:spPr bwMode="auto">
              <a:xfrm>
                <a:off x="518" y="352"/>
                <a:ext cx="34" cy="18"/>
              </a:xfrm>
              <a:prstGeom prst="ellipse">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Petri_Dish">
                <a:extLst>
                  <a:ext uri="{FF2B5EF4-FFF2-40B4-BE49-F238E27FC236}">
                    <a16:creationId xmlns:a16="http://schemas.microsoft.com/office/drawing/2014/main" id="{F94E934E-FCD9-44B1-B215-7C96580302F8}"/>
                  </a:ext>
                </a:extLst>
              </p:cNvPr>
              <p:cNvSpPr>
                <a:spLocks noChangeArrowheads="1"/>
              </p:cNvSpPr>
              <p:nvPr/>
            </p:nvSpPr>
            <p:spPr bwMode="auto">
              <a:xfrm>
                <a:off x="263" y="239"/>
                <a:ext cx="146" cy="78"/>
              </a:xfrm>
              <a:prstGeom prst="ellipse">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etri_Dish">
                <a:extLst>
                  <a:ext uri="{FF2B5EF4-FFF2-40B4-BE49-F238E27FC236}">
                    <a16:creationId xmlns:a16="http://schemas.microsoft.com/office/drawing/2014/main" id="{B7F623DE-5F04-42CD-A060-EA4310EC1A9B}"/>
                  </a:ext>
                </a:extLst>
              </p:cNvPr>
              <p:cNvSpPr>
                <a:spLocks noChangeArrowheads="1"/>
              </p:cNvSpPr>
              <p:nvPr/>
            </p:nvSpPr>
            <p:spPr bwMode="auto">
              <a:xfrm>
                <a:off x="341" y="335"/>
                <a:ext cx="61" cy="33"/>
              </a:xfrm>
              <a:prstGeom prst="ellipse">
                <a:avLst/>
              </a:prstGeom>
              <a:grpFill/>
              <a:ln w="12700" cap="flat">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6" name="TextBox 180">
            <a:extLst>
              <a:ext uri="{FF2B5EF4-FFF2-40B4-BE49-F238E27FC236}">
                <a16:creationId xmlns:a16="http://schemas.microsoft.com/office/drawing/2014/main" id="{3BE5E4E0-67E0-46A6-AEF3-70B78E4C027C}"/>
              </a:ext>
            </a:extLst>
          </p:cNvPr>
          <p:cNvSpPr txBox="1"/>
          <p:nvPr/>
        </p:nvSpPr>
        <p:spPr>
          <a:xfrm>
            <a:off x="5414185" y="1626555"/>
            <a:ext cx="1530868" cy="230832"/>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Population Harm</a:t>
            </a:r>
          </a:p>
        </p:txBody>
      </p:sp>
      <p:sp>
        <p:nvSpPr>
          <p:cNvPr id="27" name="TextBox 182">
            <a:extLst>
              <a:ext uri="{FF2B5EF4-FFF2-40B4-BE49-F238E27FC236}">
                <a16:creationId xmlns:a16="http://schemas.microsoft.com/office/drawing/2014/main" id="{5A7E49EA-5E7C-4C46-ACB5-4A8CFF590988}"/>
              </a:ext>
            </a:extLst>
          </p:cNvPr>
          <p:cNvSpPr txBox="1"/>
          <p:nvPr/>
        </p:nvSpPr>
        <p:spPr>
          <a:xfrm>
            <a:off x="5414185" y="2582447"/>
            <a:ext cx="1714572" cy="461665"/>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Reduced Exposure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&amp; Risk</a:t>
            </a:r>
          </a:p>
        </p:txBody>
      </p:sp>
      <p:sp>
        <p:nvSpPr>
          <p:cNvPr id="28" name="TextBox 183">
            <a:extLst>
              <a:ext uri="{FF2B5EF4-FFF2-40B4-BE49-F238E27FC236}">
                <a16:creationId xmlns:a16="http://schemas.microsoft.com/office/drawing/2014/main" id="{0CE3E7F4-4018-41FB-B2F3-CAF5786AC9BE}"/>
              </a:ext>
            </a:extLst>
          </p:cNvPr>
          <p:cNvSpPr txBox="1"/>
          <p:nvPr/>
        </p:nvSpPr>
        <p:spPr>
          <a:xfrm>
            <a:off x="5414185" y="3432009"/>
            <a:ext cx="1574149" cy="461665"/>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Reduced Risk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a:t>
            </a:r>
            <a:r>
              <a:rPr kumimoji="0" lang="en-US" sz="1500" b="0" i="1" u="none" strike="noStrike" kern="1200" cap="none" spc="0" normalizeH="0" baseline="0" noProof="0">
                <a:ln>
                  <a:noFill/>
                </a:ln>
                <a:solidFill>
                  <a:prstClr val="black">
                    <a:lumMod val="65000"/>
                    <a:lumOff val="35000"/>
                  </a:prstClr>
                </a:solidFill>
                <a:effectLst/>
                <a:uLnTx/>
                <a:uFillTx/>
                <a:latin typeface="Open Sans"/>
                <a:ea typeface="+mn-ea"/>
                <a:cs typeface="+mn-cs"/>
              </a:rPr>
              <a:t>in animal models)</a:t>
            </a:r>
          </a:p>
        </p:txBody>
      </p:sp>
      <p:sp>
        <p:nvSpPr>
          <p:cNvPr id="30" name="TextBox 185">
            <a:extLst>
              <a:ext uri="{FF2B5EF4-FFF2-40B4-BE49-F238E27FC236}">
                <a16:creationId xmlns:a16="http://schemas.microsoft.com/office/drawing/2014/main" id="{EBCA9FC0-D609-4336-85A0-0F38F3FAFAB6}"/>
              </a:ext>
            </a:extLst>
          </p:cNvPr>
          <p:cNvSpPr txBox="1"/>
          <p:nvPr/>
        </p:nvSpPr>
        <p:spPr>
          <a:xfrm>
            <a:off x="5414185" y="5175803"/>
            <a:ext cx="1760097" cy="230832"/>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Open Sans"/>
                <a:ea typeface="+mn-ea"/>
                <a:cs typeface="+mn-cs"/>
              </a:rPr>
              <a:t>Reduced Formation</a:t>
            </a:r>
          </a:p>
        </p:txBody>
      </p:sp>
      <p:grpSp>
        <p:nvGrpSpPr>
          <p:cNvPr id="58" name="Group 57">
            <a:extLst>
              <a:ext uri="{FF2B5EF4-FFF2-40B4-BE49-F238E27FC236}">
                <a16:creationId xmlns:a16="http://schemas.microsoft.com/office/drawing/2014/main" id="{8419B4E6-333F-4AC7-9352-71E37ED42411}"/>
              </a:ext>
            </a:extLst>
          </p:cNvPr>
          <p:cNvGrpSpPr>
            <a:grpSpLocks noChangeAspect="1"/>
          </p:cNvGrpSpPr>
          <p:nvPr/>
        </p:nvGrpSpPr>
        <p:grpSpPr>
          <a:xfrm rot="18739747">
            <a:off x="4660771" y="1567841"/>
            <a:ext cx="179157" cy="365760"/>
            <a:chOff x="755073" y="3205956"/>
            <a:chExt cx="218503" cy="446087"/>
          </a:xfrm>
          <a:solidFill>
            <a:schemeClr val="bg1"/>
          </a:solidFill>
        </p:grpSpPr>
        <p:cxnSp>
          <p:nvCxnSpPr>
            <p:cNvPr id="59" name="Straight Connector 58">
              <a:extLst>
                <a:ext uri="{FF2B5EF4-FFF2-40B4-BE49-F238E27FC236}">
                  <a16:creationId xmlns:a16="http://schemas.microsoft.com/office/drawing/2014/main" id="{60252AE9-9CB9-4960-BC27-1D52494F38D3}"/>
                </a:ext>
              </a:extLst>
            </p:cNvPr>
            <p:cNvCxnSpPr>
              <a:cxnSpLocks/>
            </p:cNvCxnSpPr>
            <p:nvPr/>
          </p:nvCxnSpPr>
          <p:spPr>
            <a:xfrm>
              <a:off x="796017" y="3255226"/>
              <a:ext cx="163482" cy="0"/>
            </a:xfrm>
            <a:prstGeom prst="line">
              <a:avLst/>
            </a:prstGeom>
            <a:grpFill/>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0" name="Freeform 462">
              <a:extLst>
                <a:ext uri="{FF2B5EF4-FFF2-40B4-BE49-F238E27FC236}">
                  <a16:creationId xmlns:a16="http://schemas.microsoft.com/office/drawing/2014/main" id="{619F553D-5751-42D7-9359-2F3C462AD9F3}"/>
                </a:ext>
              </a:extLst>
            </p:cNvPr>
            <p:cNvSpPr>
              <a:spLocks/>
            </p:cNvSpPr>
            <p:nvPr/>
          </p:nvSpPr>
          <p:spPr bwMode="auto">
            <a:xfrm>
              <a:off x="757911" y="3205956"/>
              <a:ext cx="215665" cy="446087"/>
            </a:xfrm>
            <a:custGeom>
              <a:avLst/>
              <a:gdLst>
                <a:gd name="T0" fmla="*/ 497 w 529"/>
                <a:gd name="T1" fmla="*/ 1092 h 1092"/>
                <a:gd name="T2" fmla="*/ 465 w 529"/>
                <a:gd name="T3" fmla="*/ 1060 h 1092"/>
                <a:gd name="T4" fmla="*/ 249 w 529"/>
                <a:gd name="T5" fmla="*/ 831 h 1092"/>
                <a:gd name="T6" fmla="*/ 0 w 529"/>
                <a:gd name="T7" fmla="*/ 546 h 1092"/>
                <a:gd name="T8" fmla="*/ 249 w 529"/>
                <a:gd name="T9" fmla="*/ 261 h 1092"/>
                <a:gd name="T10" fmla="*/ 465 w 529"/>
                <a:gd name="T11" fmla="*/ 32 h 1092"/>
                <a:gd name="T12" fmla="*/ 497 w 529"/>
                <a:gd name="T13" fmla="*/ 0 h 1092"/>
                <a:gd name="T14" fmla="*/ 529 w 529"/>
                <a:gd name="T15" fmla="*/ 32 h 1092"/>
                <a:gd name="T16" fmla="*/ 280 w 529"/>
                <a:gd name="T17" fmla="*/ 317 h 1092"/>
                <a:gd name="T18" fmla="*/ 64 w 529"/>
                <a:gd name="T19" fmla="*/ 546 h 1092"/>
                <a:gd name="T20" fmla="*/ 280 w 529"/>
                <a:gd name="T21" fmla="*/ 775 h 1092"/>
                <a:gd name="T22" fmla="*/ 529 w 529"/>
                <a:gd name="T23" fmla="*/ 1060 h 1092"/>
                <a:gd name="T24" fmla="*/ 497 w 529"/>
                <a:gd name="T25" fmla="*/ 109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9" h="1092">
                  <a:moveTo>
                    <a:pt x="497" y="1092"/>
                  </a:moveTo>
                  <a:cubicBezTo>
                    <a:pt x="479" y="1092"/>
                    <a:pt x="465" y="1078"/>
                    <a:pt x="465" y="1060"/>
                  </a:cubicBezTo>
                  <a:cubicBezTo>
                    <a:pt x="465" y="951"/>
                    <a:pt x="360" y="893"/>
                    <a:pt x="249" y="831"/>
                  </a:cubicBezTo>
                  <a:cubicBezTo>
                    <a:pt x="132" y="767"/>
                    <a:pt x="0" y="694"/>
                    <a:pt x="0" y="546"/>
                  </a:cubicBezTo>
                  <a:cubicBezTo>
                    <a:pt x="0" y="399"/>
                    <a:pt x="132" y="326"/>
                    <a:pt x="249" y="261"/>
                  </a:cubicBezTo>
                  <a:cubicBezTo>
                    <a:pt x="360" y="200"/>
                    <a:pt x="465" y="142"/>
                    <a:pt x="465" y="32"/>
                  </a:cubicBezTo>
                  <a:cubicBezTo>
                    <a:pt x="465" y="14"/>
                    <a:pt x="479" y="0"/>
                    <a:pt x="497" y="0"/>
                  </a:cubicBezTo>
                  <a:cubicBezTo>
                    <a:pt x="515" y="0"/>
                    <a:pt x="529" y="14"/>
                    <a:pt x="529" y="32"/>
                  </a:cubicBezTo>
                  <a:cubicBezTo>
                    <a:pt x="529" y="179"/>
                    <a:pt x="397" y="252"/>
                    <a:pt x="280" y="317"/>
                  </a:cubicBezTo>
                  <a:cubicBezTo>
                    <a:pt x="169" y="378"/>
                    <a:pt x="64" y="436"/>
                    <a:pt x="64" y="546"/>
                  </a:cubicBezTo>
                  <a:cubicBezTo>
                    <a:pt x="64" y="656"/>
                    <a:pt x="169" y="714"/>
                    <a:pt x="280" y="775"/>
                  </a:cubicBezTo>
                  <a:cubicBezTo>
                    <a:pt x="397" y="840"/>
                    <a:pt x="529" y="913"/>
                    <a:pt x="529" y="1060"/>
                  </a:cubicBezTo>
                  <a:cubicBezTo>
                    <a:pt x="529" y="1078"/>
                    <a:pt x="515" y="1092"/>
                    <a:pt x="497" y="109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1" name="Straight Connector 60">
              <a:extLst>
                <a:ext uri="{FF2B5EF4-FFF2-40B4-BE49-F238E27FC236}">
                  <a16:creationId xmlns:a16="http://schemas.microsoft.com/office/drawing/2014/main" id="{1DDB432D-4D49-427A-87D5-9B956F699FB6}"/>
                </a:ext>
              </a:extLst>
            </p:cNvPr>
            <p:cNvCxnSpPr>
              <a:cxnSpLocks/>
            </p:cNvCxnSpPr>
            <p:nvPr/>
          </p:nvCxnSpPr>
          <p:spPr>
            <a:xfrm>
              <a:off x="784736" y="3603924"/>
              <a:ext cx="163482" cy="0"/>
            </a:xfrm>
            <a:prstGeom prst="line">
              <a:avLst/>
            </a:prstGeom>
            <a:grpFill/>
            <a:ln w="127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F3E7D903-9839-40CA-9AA7-8ACB2954AEB5}"/>
                </a:ext>
              </a:extLst>
            </p:cNvPr>
            <p:cNvSpPr>
              <a:spLocks/>
            </p:cNvSpPr>
            <p:nvPr/>
          </p:nvSpPr>
          <p:spPr bwMode="auto">
            <a:xfrm>
              <a:off x="755073" y="3205956"/>
              <a:ext cx="215665" cy="446087"/>
            </a:xfrm>
            <a:custGeom>
              <a:avLst/>
              <a:gdLst>
                <a:gd name="connsiteX0" fmla="*/ 114344 w 301625"/>
                <a:gd name="connsiteY0" fmla="*/ 458863 h 623888"/>
                <a:gd name="connsiteX1" fmla="*/ 141975 w 301625"/>
                <a:gd name="connsiteY1" fmla="*/ 474772 h 623888"/>
                <a:gd name="connsiteX2" fmla="*/ 150813 w 301625"/>
                <a:gd name="connsiteY2" fmla="*/ 479895 h 623888"/>
                <a:gd name="connsiteX3" fmla="*/ 113707 w 301625"/>
                <a:gd name="connsiteY3" fmla="*/ 501401 h 623888"/>
                <a:gd name="connsiteX4" fmla="*/ 36492 w 301625"/>
                <a:gd name="connsiteY4" fmla="*/ 605606 h 623888"/>
                <a:gd name="connsiteX5" fmla="*/ 18246 w 301625"/>
                <a:gd name="connsiteY5" fmla="*/ 623888 h 623888"/>
                <a:gd name="connsiteX6" fmla="*/ 0 w 301625"/>
                <a:gd name="connsiteY6" fmla="*/ 605606 h 623888"/>
                <a:gd name="connsiteX7" fmla="*/ 91648 w 301625"/>
                <a:gd name="connsiteY7" fmla="*/ 472076 h 623888"/>
                <a:gd name="connsiteX8" fmla="*/ 187130 w 301625"/>
                <a:gd name="connsiteY8" fmla="*/ 165113 h 623888"/>
                <a:gd name="connsiteX9" fmla="*/ 209978 w 301625"/>
                <a:gd name="connsiteY9" fmla="*/ 178414 h 623888"/>
                <a:gd name="connsiteX10" fmla="*/ 301625 w 301625"/>
                <a:gd name="connsiteY10" fmla="*/ 311944 h 623888"/>
                <a:gd name="connsiteX11" fmla="*/ 209978 w 301625"/>
                <a:gd name="connsiteY11" fmla="*/ 445795 h 623888"/>
                <a:gd name="connsiteX12" fmla="*/ 187281 w 301625"/>
                <a:gd name="connsiteY12" fmla="*/ 458863 h 623888"/>
                <a:gd name="connsiteX13" fmla="*/ 159651 w 301625"/>
                <a:gd name="connsiteY13" fmla="*/ 442778 h 623888"/>
                <a:gd name="connsiteX14" fmla="*/ 150813 w 301625"/>
                <a:gd name="connsiteY14" fmla="*/ 437717 h 623888"/>
                <a:gd name="connsiteX15" fmla="*/ 187919 w 301625"/>
                <a:gd name="connsiteY15" fmla="*/ 416470 h 623888"/>
                <a:gd name="connsiteX16" fmla="*/ 265134 w 301625"/>
                <a:gd name="connsiteY16" fmla="*/ 311944 h 623888"/>
                <a:gd name="connsiteX17" fmla="*/ 187919 w 301625"/>
                <a:gd name="connsiteY17" fmla="*/ 207418 h 623888"/>
                <a:gd name="connsiteX18" fmla="*/ 150813 w 301625"/>
                <a:gd name="connsiteY18" fmla="*/ 186171 h 623888"/>
                <a:gd name="connsiteX19" fmla="*/ 159651 w 301625"/>
                <a:gd name="connsiteY19" fmla="*/ 181110 h 623888"/>
                <a:gd name="connsiteX20" fmla="*/ 18246 w 301625"/>
                <a:gd name="connsiteY20" fmla="*/ 0 h 623888"/>
                <a:gd name="connsiteX21" fmla="*/ 36492 w 301625"/>
                <a:gd name="connsiteY21" fmla="*/ 18283 h 623888"/>
                <a:gd name="connsiteX22" fmla="*/ 113707 w 301625"/>
                <a:gd name="connsiteY22" fmla="*/ 122808 h 623888"/>
                <a:gd name="connsiteX23" fmla="*/ 150813 w 301625"/>
                <a:gd name="connsiteY23" fmla="*/ 144055 h 623888"/>
                <a:gd name="connsiteX24" fmla="*/ 141975 w 301625"/>
                <a:gd name="connsiteY24" fmla="*/ 149116 h 623888"/>
                <a:gd name="connsiteX25" fmla="*/ 114496 w 301625"/>
                <a:gd name="connsiteY25" fmla="*/ 165113 h 623888"/>
                <a:gd name="connsiteX26" fmla="*/ 91648 w 301625"/>
                <a:gd name="connsiteY26" fmla="*/ 151812 h 623888"/>
                <a:gd name="connsiteX27" fmla="*/ 0 w 301625"/>
                <a:gd name="connsiteY27" fmla="*/ 18283 h 623888"/>
                <a:gd name="connsiteX28" fmla="*/ 18246 w 301625"/>
                <a:gd name="connsiteY28"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1625" h="623888">
                  <a:moveTo>
                    <a:pt x="114344" y="458863"/>
                  </a:moveTo>
                  <a:lnTo>
                    <a:pt x="141975" y="474772"/>
                  </a:lnTo>
                  <a:lnTo>
                    <a:pt x="150813" y="479895"/>
                  </a:lnTo>
                  <a:lnTo>
                    <a:pt x="113707" y="501401"/>
                  </a:lnTo>
                  <a:cubicBezTo>
                    <a:pt x="70168" y="528584"/>
                    <a:pt x="36492" y="558900"/>
                    <a:pt x="36492" y="605606"/>
                  </a:cubicBezTo>
                  <a:cubicBezTo>
                    <a:pt x="36492" y="615890"/>
                    <a:pt x="28509" y="623888"/>
                    <a:pt x="18246" y="623888"/>
                  </a:cubicBezTo>
                  <a:cubicBezTo>
                    <a:pt x="7983" y="623888"/>
                    <a:pt x="0" y="615890"/>
                    <a:pt x="0" y="605606"/>
                  </a:cubicBezTo>
                  <a:cubicBezTo>
                    <a:pt x="0" y="542617"/>
                    <a:pt x="42336" y="503410"/>
                    <a:pt x="91648" y="472076"/>
                  </a:cubicBezTo>
                  <a:close/>
                  <a:moveTo>
                    <a:pt x="187130" y="165113"/>
                  </a:moveTo>
                  <a:lnTo>
                    <a:pt x="209978" y="178414"/>
                  </a:lnTo>
                  <a:cubicBezTo>
                    <a:pt x="259290" y="209748"/>
                    <a:pt x="301625" y="248955"/>
                    <a:pt x="301625" y="311944"/>
                  </a:cubicBezTo>
                  <a:cubicBezTo>
                    <a:pt x="301625" y="375361"/>
                    <a:pt x="259290" y="414676"/>
                    <a:pt x="209978" y="445795"/>
                  </a:cubicBezTo>
                  <a:lnTo>
                    <a:pt x="187281" y="458863"/>
                  </a:lnTo>
                  <a:lnTo>
                    <a:pt x="159651" y="442778"/>
                  </a:lnTo>
                  <a:lnTo>
                    <a:pt x="150813" y="437717"/>
                  </a:lnTo>
                  <a:lnTo>
                    <a:pt x="187919" y="416470"/>
                  </a:lnTo>
                  <a:cubicBezTo>
                    <a:pt x="231457" y="389502"/>
                    <a:pt x="265134" y="359079"/>
                    <a:pt x="265134" y="311944"/>
                  </a:cubicBezTo>
                  <a:cubicBezTo>
                    <a:pt x="265134" y="264810"/>
                    <a:pt x="231457" y="234387"/>
                    <a:pt x="187919" y="207418"/>
                  </a:cubicBezTo>
                  <a:lnTo>
                    <a:pt x="150813" y="186171"/>
                  </a:lnTo>
                  <a:lnTo>
                    <a:pt x="159651" y="181110"/>
                  </a:lnTo>
                  <a:close/>
                  <a:moveTo>
                    <a:pt x="18246" y="0"/>
                  </a:moveTo>
                  <a:cubicBezTo>
                    <a:pt x="28509" y="0"/>
                    <a:pt x="36492" y="7999"/>
                    <a:pt x="36492" y="18283"/>
                  </a:cubicBezTo>
                  <a:cubicBezTo>
                    <a:pt x="36492" y="65417"/>
                    <a:pt x="70168" y="95840"/>
                    <a:pt x="113707" y="122808"/>
                  </a:cubicBezTo>
                  <a:lnTo>
                    <a:pt x="150813" y="144055"/>
                  </a:lnTo>
                  <a:lnTo>
                    <a:pt x="141975" y="149116"/>
                  </a:lnTo>
                  <a:lnTo>
                    <a:pt x="114496" y="165113"/>
                  </a:lnTo>
                  <a:lnTo>
                    <a:pt x="91648" y="151812"/>
                  </a:lnTo>
                  <a:cubicBezTo>
                    <a:pt x="42336" y="120479"/>
                    <a:pt x="0" y="81271"/>
                    <a:pt x="0" y="18283"/>
                  </a:cubicBezTo>
                  <a:cubicBezTo>
                    <a:pt x="0" y="7999"/>
                    <a:pt x="7983" y="0"/>
                    <a:pt x="18246" y="0"/>
                  </a:cubicBez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Rectangle 62">
            <a:extLst>
              <a:ext uri="{FF2B5EF4-FFF2-40B4-BE49-F238E27FC236}">
                <a16:creationId xmlns:a16="http://schemas.microsoft.com/office/drawing/2014/main" id="{9CFFDA4E-B541-433C-AF03-59C4547DC49C}"/>
              </a:ext>
            </a:extLst>
          </p:cNvPr>
          <p:cNvSpPr/>
          <p:nvPr/>
        </p:nvSpPr>
        <p:spPr>
          <a:xfrm>
            <a:off x="5225978" y="1429625"/>
            <a:ext cx="91440" cy="640080"/>
          </a:xfrm>
          <a:prstGeom prst="rect">
            <a:avLst/>
          </a:prstGeom>
          <a:solidFill>
            <a:srgbClr val="0D5274"/>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500" b="1" i="0" u="none" strike="noStrike" kern="1200" cap="none" spc="0" normalizeH="0" baseline="0" noProof="0" err="1">
              <a:ln>
                <a:noFill/>
              </a:ln>
              <a:solidFill>
                <a:prstClr val="white"/>
              </a:solidFill>
              <a:effectLst/>
              <a:uLnTx/>
              <a:uFillTx/>
              <a:latin typeface="Open Sans"/>
              <a:ea typeface="+mn-ea"/>
              <a:cs typeface="+mn-cs"/>
            </a:endParaRPr>
          </a:p>
        </p:txBody>
      </p:sp>
      <p:sp>
        <p:nvSpPr>
          <p:cNvPr id="66" name="Rectangle 65">
            <a:extLst>
              <a:ext uri="{FF2B5EF4-FFF2-40B4-BE49-F238E27FC236}">
                <a16:creationId xmlns:a16="http://schemas.microsoft.com/office/drawing/2014/main" id="{F51DC763-6A56-40E3-A78B-5391D94EB4AB}"/>
              </a:ext>
            </a:extLst>
          </p:cNvPr>
          <p:cNvSpPr/>
          <p:nvPr/>
        </p:nvSpPr>
        <p:spPr>
          <a:xfrm>
            <a:off x="5225978" y="2111197"/>
            <a:ext cx="91440" cy="1188720"/>
          </a:xfrm>
          <a:prstGeom prst="rect">
            <a:avLst/>
          </a:prstGeom>
          <a:solidFill>
            <a:srgbClr val="3B7C9A"/>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500" b="1" i="0" u="none" strike="noStrike" kern="1200" cap="none" spc="0" normalizeH="0" baseline="0" noProof="0" err="1">
              <a:ln>
                <a:noFill/>
              </a:ln>
              <a:solidFill>
                <a:prstClr val="white"/>
              </a:solidFill>
              <a:effectLst/>
              <a:uLnTx/>
              <a:uFillTx/>
              <a:latin typeface="Open Sans"/>
              <a:ea typeface="+mn-ea"/>
              <a:cs typeface="+mn-cs"/>
            </a:endParaRPr>
          </a:p>
        </p:txBody>
      </p:sp>
      <p:sp>
        <p:nvSpPr>
          <p:cNvPr id="72" name="Rectangle 71">
            <a:extLst>
              <a:ext uri="{FF2B5EF4-FFF2-40B4-BE49-F238E27FC236}">
                <a16:creationId xmlns:a16="http://schemas.microsoft.com/office/drawing/2014/main" id="{DD629CFA-905A-40C4-95A9-8407406D0908}"/>
              </a:ext>
            </a:extLst>
          </p:cNvPr>
          <p:cNvSpPr/>
          <p:nvPr/>
        </p:nvSpPr>
        <p:spPr>
          <a:xfrm>
            <a:off x="5225978" y="3341409"/>
            <a:ext cx="91440" cy="640080"/>
          </a:xfrm>
          <a:prstGeom prst="rect">
            <a:avLst/>
          </a:prstGeom>
          <a:solidFill>
            <a:srgbClr val="1F8F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500" b="1" i="0" u="none" strike="noStrike" kern="1200" cap="none" spc="0" normalizeH="0" baseline="0" noProof="0" err="1">
              <a:ln>
                <a:noFill/>
              </a:ln>
              <a:solidFill>
                <a:prstClr val="white"/>
              </a:solidFill>
              <a:effectLst/>
              <a:uLnTx/>
              <a:uFillTx/>
              <a:latin typeface="Open Sans"/>
              <a:ea typeface="+mn-ea"/>
              <a:cs typeface="+mn-cs"/>
            </a:endParaRPr>
          </a:p>
        </p:txBody>
      </p:sp>
      <p:sp>
        <p:nvSpPr>
          <p:cNvPr id="73" name="Rectangle 72">
            <a:extLst>
              <a:ext uri="{FF2B5EF4-FFF2-40B4-BE49-F238E27FC236}">
                <a16:creationId xmlns:a16="http://schemas.microsoft.com/office/drawing/2014/main" id="{7F42781C-B3A3-4743-B993-1495CF0DBA2F}"/>
              </a:ext>
            </a:extLst>
          </p:cNvPr>
          <p:cNvSpPr/>
          <p:nvPr/>
        </p:nvSpPr>
        <p:spPr>
          <a:xfrm>
            <a:off x="5225978" y="4704553"/>
            <a:ext cx="91440" cy="1188720"/>
          </a:xfrm>
          <a:prstGeom prst="rect">
            <a:avLst/>
          </a:prstGeom>
          <a:solidFill>
            <a:srgbClr val="87CADD"/>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500" b="1" i="0" u="none" strike="noStrike" kern="1200" cap="none" spc="0" normalizeH="0" baseline="0" noProof="0" err="1">
              <a:ln>
                <a:noFill/>
              </a:ln>
              <a:solidFill>
                <a:prstClr val="white"/>
              </a:solidFill>
              <a:effectLst/>
              <a:uLnTx/>
              <a:uFillTx/>
              <a:latin typeface="Open Sans"/>
              <a:ea typeface="+mn-ea"/>
              <a:cs typeface="+mn-cs"/>
            </a:endParaRPr>
          </a:p>
        </p:txBody>
      </p:sp>
      <p:sp>
        <p:nvSpPr>
          <p:cNvPr id="74" name="Rectangle 73">
            <a:extLst>
              <a:ext uri="{FF2B5EF4-FFF2-40B4-BE49-F238E27FC236}">
                <a16:creationId xmlns:a16="http://schemas.microsoft.com/office/drawing/2014/main" id="{3CEEF14F-DCF8-4BC9-AF4B-C922267CF133}"/>
              </a:ext>
            </a:extLst>
          </p:cNvPr>
          <p:cNvSpPr/>
          <p:nvPr/>
        </p:nvSpPr>
        <p:spPr>
          <a:xfrm>
            <a:off x="5225978" y="4022981"/>
            <a:ext cx="91440" cy="640080"/>
          </a:xfrm>
          <a:prstGeom prst="rect">
            <a:avLst/>
          </a:prstGeom>
          <a:solidFill>
            <a:srgbClr val="1F8F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457200" rtl="0" eaLnBrk="1" fontAlgn="base" latinLnBrk="0" hangingPunct="1">
              <a:lnSpc>
                <a:spcPct val="90000"/>
              </a:lnSpc>
              <a:spcBef>
                <a:spcPts val="0"/>
              </a:spcBef>
              <a:spcAft>
                <a:spcPct val="0"/>
              </a:spcAft>
              <a:buClr>
                <a:srgbClr val="E29353"/>
              </a:buClr>
              <a:buSzPct val="90000"/>
              <a:buFontTx/>
              <a:buNone/>
              <a:tabLst/>
              <a:defRPr/>
            </a:pPr>
            <a:endParaRPr kumimoji="0" lang="en-US" sz="1500" b="1" i="0" u="none" strike="noStrike" kern="1200" cap="none" spc="0" normalizeH="0" baseline="0" noProof="0" err="1">
              <a:ln>
                <a:noFill/>
              </a:ln>
              <a:solidFill>
                <a:prstClr val="white"/>
              </a:solidFill>
              <a:effectLst/>
              <a:uLnTx/>
              <a:uFillTx/>
              <a:latin typeface="Open Sans"/>
              <a:ea typeface="+mn-ea"/>
              <a:cs typeface="+mn-cs"/>
            </a:endParaRPr>
          </a:p>
        </p:txBody>
      </p:sp>
      <p:pic>
        <p:nvPicPr>
          <p:cNvPr id="78" name="Picture 77">
            <a:extLst>
              <a:ext uri="{FF2B5EF4-FFF2-40B4-BE49-F238E27FC236}">
                <a16:creationId xmlns:a16="http://schemas.microsoft.com/office/drawing/2014/main" id="{8EF3186B-949E-4A8A-99F6-ACC9CA12B120}"/>
              </a:ext>
            </a:extLst>
          </p:cNvPr>
          <p:cNvPicPr>
            <a:picLocks noChangeAspect="1"/>
          </p:cNvPicPr>
          <p:nvPr/>
        </p:nvPicPr>
        <p:blipFill rotWithShape="1">
          <a:blip r:embed="rId3">
            <a:extLst>
              <a:ext uri="{28A0092B-C50C-407E-A947-70E740481C1C}">
                <a14:useLocalDpi xmlns:a14="http://schemas.microsoft.com/office/drawing/2010/main" val="0"/>
              </a:ext>
            </a:extLst>
          </a:blip>
          <a:srcRect r="12335"/>
          <a:stretch/>
        </p:blipFill>
        <p:spPr>
          <a:xfrm>
            <a:off x="7242108" y="2673"/>
            <a:ext cx="498965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9" name="Picture 78">
            <a:extLst>
              <a:ext uri="{FF2B5EF4-FFF2-40B4-BE49-F238E27FC236}">
                <a16:creationId xmlns:a16="http://schemas.microsoft.com/office/drawing/2014/main" id="{0FC32997-C7CC-4CEB-A6B0-968CAE0B4E86}"/>
              </a:ext>
            </a:extLst>
          </p:cNvPr>
          <p:cNvPicPr>
            <a:picLocks noChangeAspect="1"/>
          </p:cNvPicPr>
          <p:nvPr/>
        </p:nvPicPr>
        <p:blipFill rotWithShape="1">
          <a:blip r:embed="rId4">
            <a:extLst>
              <a:ext uri="{28A0092B-C50C-407E-A947-70E740481C1C}">
                <a14:useLocalDpi xmlns:a14="http://schemas.microsoft.com/office/drawing/2010/main" val="0"/>
              </a:ext>
            </a:extLst>
          </a:blip>
          <a:srcRect r="71015"/>
          <a:stretch/>
        </p:blipFill>
        <p:spPr bwMode="auto">
          <a:xfrm>
            <a:off x="11270683" y="193606"/>
            <a:ext cx="736260" cy="822960"/>
          </a:xfrm>
          <a:prstGeom prst="rect">
            <a:avLst/>
          </a:prstGeom>
          <a:noFill/>
          <a:ln>
            <a:noFill/>
          </a:ln>
        </p:spPr>
      </p:pic>
      <p:sp>
        <p:nvSpPr>
          <p:cNvPr id="29" name="TextBox 184">
            <a:extLst>
              <a:ext uri="{FF2B5EF4-FFF2-40B4-BE49-F238E27FC236}">
                <a16:creationId xmlns:a16="http://schemas.microsoft.com/office/drawing/2014/main" id="{F59FEB96-5423-4537-9051-9D8D22746ABE}"/>
              </a:ext>
            </a:extLst>
          </p:cNvPr>
          <p:cNvSpPr txBox="1"/>
          <p:nvPr/>
        </p:nvSpPr>
        <p:spPr>
          <a:xfrm>
            <a:off x="5475145" y="4175599"/>
            <a:ext cx="1486369" cy="230832"/>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effectLst/>
                <a:uLnTx/>
                <a:uFillTx/>
                <a:latin typeface="Open Sans"/>
                <a:ea typeface="+mn-ea"/>
                <a:cs typeface="+mn-cs"/>
              </a:rPr>
              <a:t>Reduced Toxicity</a:t>
            </a:r>
          </a:p>
        </p:txBody>
      </p:sp>
    </p:spTree>
    <p:extLst>
      <p:ext uri="{BB962C8B-B14F-4D97-AF65-F5344CB8AC3E}">
        <p14:creationId xmlns:p14="http://schemas.microsoft.com/office/powerpoint/2010/main" val="23676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arrow_POWER_USER_SEPARATOR_ICONS_direction_POWER_USER_SEPARATOR_ICONS_way_POWER_USER_SEPARATOR_ICONS_movement_POWER_USER_SEPARATOR_ICONS_point_POWER_USER_SEPARATOR_ICONS_sign_POWER_USER_SEPARATOR_ICONS_next_POWER_USER_SEPARATOR_ICONS_up_POWER_USER_SEPARATOR_ICONS_growth"/>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15781F32-81DE-4F34-87AF-C8E5D0B73728&quot;,&quot;SourceFullName&quot;:&quot;\\\\Pmintl.net\\userdata\\PMI-CH-NEU-USERS3\\mpeitsch\\My Documents\\_FDA\\TPSAC Preparation\\Reduced Formation of individual HPHCs.xlsx&quot;,&quot;LastUpdate&quot;:&quot;2021-04-11 12:21 AM&quot;,&quot;UpdatedBy&quot;:&quot;gbaker&quot;,&quot;IsLinked&quot;:false,&quot;IsBrokenLink&quot;:false}"/>
</p:tagLst>
</file>

<file path=ppt/tags/tag14.xml><?xml version="1.0" encoding="utf-8"?>
<p:tagLst xmlns:a="http://schemas.openxmlformats.org/drawingml/2006/main" xmlns:r="http://schemas.openxmlformats.org/officeDocument/2006/relationships" xmlns:p="http://schemas.openxmlformats.org/presentationml/2006/main">
  <p:tag name="POWER_USER_ID_TEMPLATES" val="Horizontal_text_frames_5"/>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POWER_USER_ID_TEMPLATES" val="Circles_1"/>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flame*fire*gas*light*power*environment*energy*burn*hot*"/>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idea*light bulb*electricity*creativity*innovation"/>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think_POWER_USER_SEPARATOR_ICONS_teamwork_POWER_USER_SEPARATOR_ICONS_team_POWER_USER_SEPARATOR_ICONS_smart_POWER_USER_SEPARATOR_ICONS_light-bulb_POWER_USER_SEPARATOR_ICONS_idea_POWER_USER_SEPARATOR_ICONS_group_POWER_USER_SEPARATOR_ICONS_collaborate_POWER_USER_SEPARATOR_ICONS_thinking"/>
</p:tagLst>
</file>

<file path=ppt/theme/theme1.xml><?xml version="1.0" encoding="utf-8"?>
<a:theme xmlns:a="http://schemas.openxmlformats.org/drawingml/2006/main" name="1_Office Theme">
  <a:themeElements>
    <a:clrScheme name="PM Science">
      <a:dk1>
        <a:sysClr val="windowText" lastClr="000000"/>
      </a:dk1>
      <a:lt1>
        <a:sysClr val="window" lastClr="FFFFFF"/>
      </a:lt1>
      <a:dk2>
        <a:srgbClr val="0D5274"/>
      </a:dk2>
      <a:lt2>
        <a:srgbClr val="87CADD"/>
      </a:lt2>
      <a:accent1>
        <a:srgbClr val="B14038"/>
      </a:accent1>
      <a:accent2>
        <a:srgbClr val="E29353"/>
      </a:accent2>
      <a:accent3>
        <a:srgbClr val="97B657"/>
      </a:accent3>
      <a:accent4>
        <a:srgbClr val="0D5274"/>
      </a:accent4>
      <a:accent5>
        <a:srgbClr val="3B7C9A"/>
      </a:accent5>
      <a:accent6>
        <a:srgbClr val="1F8FBB"/>
      </a:accent6>
      <a:hlink>
        <a:srgbClr val="3B7C9A"/>
      </a:hlink>
      <a:folHlink>
        <a:srgbClr val="B14038"/>
      </a:folHlink>
    </a:clrScheme>
    <a:fontScheme name="Custom 6">
      <a:majorFont>
        <a:latin typeface="IQO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err="1">
            <a:solidFill>
              <a:schemeClr val="bg1"/>
            </a:solidFill>
            <a:latin typeface="+mj-lt"/>
          </a:defRPr>
        </a:defPPr>
      </a:lstStyle>
    </a:spDef>
    <a:lnDef>
      <a:spPr>
        <a:noFill/>
        <a:ln w="25400" cap="rnd">
          <a:solidFill>
            <a:schemeClr val="tx2"/>
          </a:solidFill>
          <a:prstDash val="solid"/>
          <a:round/>
          <a:headEnd/>
          <a:tailEnd/>
        </a:ln>
        <a:effectLst/>
      </a:spPr>
      <a:bodyPr/>
      <a:lstStyle/>
    </a:lnDef>
    <a:txDef>
      <a:spPr>
        <a:noFill/>
      </a:spPr>
      <a:bodyPr wrap="none" rtlCol="0">
        <a:noAutofit/>
      </a:bodyPr>
      <a:lstStyle>
        <a:defPPr marL="200025" indent="-200025" algn="l">
          <a:lnSpc>
            <a:spcPct val="90000"/>
          </a:lnSpc>
          <a:spcBef>
            <a:spcPts val="600"/>
          </a:spcBef>
          <a:buClr>
            <a:schemeClr val="accent4">
              <a:lumMod val="60000"/>
              <a:lumOff val="40000"/>
            </a:schemeClr>
          </a:buClr>
          <a:buSzPct val="125000"/>
          <a:buFont typeface="Arial" panose="020B0604020202020204" pitchFamily="34" charset="0"/>
          <a:buChar char="•"/>
          <a:defRPr dirty="0" err="1"/>
        </a:defPPr>
      </a:lstStyle>
    </a:txDef>
  </a:objectDefaults>
  <a:extraClrSchemeLst/>
  <a:extLst>
    <a:ext uri="{05A4C25C-085E-4340-85A3-A5531E510DB2}">
      <thm15:themeFamily xmlns:thm15="http://schemas.microsoft.com/office/thememl/2012/main" name="eSlide 4x3 v1.pptx" id="{5AFE7DF7-519E-4EA0-BE89-1BC4287F0A4A}" vid="{E0AEDC37-EB69-4AD2-AEE3-1F67EE1DC5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MI 2">
    <a:dk1>
      <a:srgbClr val="000000"/>
    </a:dk1>
    <a:lt1>
      <a:srgbClr val="FFFFFF"/>
    </a:lt1>
    <a:dk2>
      <a:srgbClr val="0067B1"/>
    </a:dk2>
    <a:lt2>
      <a:srgbClr val="009CDC"/>
    </a:lt2>
    <a:accent1>
      <a:srgbClr val="8DC63F"/>
    </a:accent1>
    <a:accent2>
      <a:srgbClr val="FF9117"/>
    </a:accent2>
    <a:accent3>
      <a:srgbClr val="745FB1"/>
    </a:accent3>
    <a:accent4>
      <a:srgbClr val="565656"/>
    </a:accent4>
    <a:accent5>
      <a:srgbClr val="C5DFAF"/>
    </a:accent5>
    <a:accent6>
      <a:srgbClr val="A81016"/>
    </a:accent6>
    <a:hlink>
      <a:srgbClr val="538E3F"/>
    </a:hlink>
    <a:folHlink>
      <a:srgbClr val="F99B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gion xmlns="082a927d-36ef-42be-aeec-08ef35a3c6cb" xsi:nil="true"/>
    <Information xmlns="082a927d-36ef-42be-aeec-08ef35a3c6cb" xsi:nil="true"/>
    <Status xmlns="082a927d-36ef-42be-aeec-08ef35a3c6cb" xsi:nil="true"/>
    <Date xmlns="082a927d-36ef-42be-aeec-08ef35a3c6cb" xsi:nil="true"/>
    <TaxCatchAll xmlns="dfb942c6-65d2-43d9-9565-b0167b4362c0"/>
    <Notes xmlns="082a927d-36ef-42be-aeec-08ef35a3c6cb" xsi:nil="true"/>
    <Presenter xmlns="082a927d-36ef-42be-aeec-08ef35a3c6cb">
      <UserInfo>
        <DisplayName/>
        <AccountId xsi:nil="true"/>
        <AccountType/>
      </UserInfo>
    </Presenter>
    <TaxKeywordTaxHTField xmlns="dfb942c6-65d2-43d9-9565-b0167b4362c0">
      <Terms xmlns="http://schemas.microsoft.com/office/infopath/2007/PartnerControls"/>
    </TaxKeywordTaxHTField>
    <Source xmlns="082a927d-36ef-42be-aeec-08ef35a3c6cb" xsi:nil="true"/>
    <Market xmlns="082a927d-36ef-42be-aeec-08ef35a3c6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86654FC47A9E45B3EB69565D30DA96" ma:contentTypeVersion="17" ma:contentTypeDescription="Create a new document." ma:contentTypeScope="" ma:versionID="694a2b81bdf08c7c1b080f13327026ae">
  <xsd:schema xmlns:xsd="http://www.w3.org/2001/XMLSchema" xmlns:xs="http://www.w3.org/2001/XMLSchema" xmlns:p="http://schemas.microsoft.com/office/2006/metadata/properties" xmlns:ns2="082a927d-36ef-42be-aeec-08ef35a3c6cb" xmlns:ns3="dfb942c6-65d2-43d9-9565-b0167b4362c0" targetNamespace="http://schemas.microsoft.com/office/2006/metadata/properties" ma:root="true" ma:fieldsID="1b2193a21266c17f7b75b176cda2c2aa" ns2:_="" ns3:_="">
    <xsd:import namespace="082a927d-36ef-42be-aeec-08ef35a3c6cb"/>
    <xsd:import namespace="dfb942c6-65d2-43d9-9565-b0167b4362c0"/>
    <xsd:element name="properties">
      <xsd:complexType>
        <xsd:sequence>
          <xsd:element name="documentManagement">
            <xsd:complexType>
              <xsd:all>
                <xsd:element ref="ns2:Region" minOccurs="0"/>
                <xsd:element ref="ns2:Source" minOccurs="0"/>
                <xsd:element ref="ns2:Market" minOccurs="0"/>
                <xsd:element ref="ns2:Presenter" minOccurs="0"/>
                <xsd:element ref="ns2:Date" minOccurs="0"/>
                <xsd:element ref="ns2:MediaServiceMetadata" minOccurs="0"/>
                <xsd:element ref="ns2:MediaServiceFastMetadata" minOccurs="0"/>
                <xsd:element ref="ns2:Information" minOccurs="0"/>
                <xsd:element ref="ns2:Notes" minOccurs="0"/>
                <xsd:element ref="ns3:SharedWithUsers" minOccurs="0"/>
                <xsd:element ref="ns3:SharedWithDetails" minOccurs="0"/>
                <xsd:element ref="ns2:Status" minOccurs="0"/>
                <xsd:element ref="ns3:TaxKeywordTaxHTField"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a927d-36ef-42be-aeec-08ef35a3c6cb" elementFormDefault="qualified">
    <xsd:import namespace="http://schemas.microsoft.com/office/2006/documentManagement/types"/>
    <xsd:import namespace="http://schemas.microsoft.com/office/infopath/2007/PartnerControls"/>
    <xsd:element name="Region" ma:index="8" nillable="true" ma:displayName="Region" ma:format="Dropdown" ma:internalName="Region">
      <xsd:simpleType>
        <xsd:restriction base="dms:Choice">
          <xsd:enumeration value="Asia"/>
          <xsd:enumeration value="EE"/>
          <xsd:enumeration value="EU"/>
          <xsd:enumeration value="LA&amp;C"/>
          <xsd:enumeration value="MEA"/>
          <xsd:enumeration value="USA"/>
          <xsd:enumeration value="OC"/>
        </xsd:restriction>
      </xsd:simpleType>
    </xsd:element>
    <xsd:element name="Source" ma:index="9" nillable="true" ma:displayName="Source" ma:format="Dropdown" ma:internalName="Source">
      <xsd:simpleType>
        <xsd:restriction base="dms:Choice">
          <xsd:enumeration value="Market"/>
          <xsd:enumeration value="Life Science"/>
          <xsd:enumeration value="Global Comms"/>
          <xsd:enumeration value="Other"/>
          <xsd:enumeration value="EA"/>
          <xsd:enumeration value="SE"/>
        </xsd:restriction>
      </xsd:simpleType>
    </xsd:element>
    <xsd:element name="Market" ma:index="10" nillable="true" ma:displayName="Market" ma:format="Dropdown" ma:internalName="Market">
      <xsd:simpleType>
        <xsd:restriction base="dms:Text">
          <xsd:maxLength value="3"/>
        </xsd:restriction>
      </xsd:simpleType>
    </xsd:element>
    <xsd:element name="Presenter" ma:index="11" nillable="true" ma:displayName="Presenter(s)" ma:format="Dropdown" ma:list="UserInfo" ma:SharePointGroup="0" ma:internalName="Present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 ma:index="12" nillable="true" ma:displayName="Date" ma:format="DateOnly" ma:internalName="Date">
      <xsd:simpleType>
        <xsd:restriction base="dms:DateTim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Information" ma:index="15" nillable="true" ma:displayName="Information" ma:format="Dropdown" ma:internalName="Information">
      <xsd:simpleType>
        <xsd:restriction base="dms:Text">
          <xsd:maxLength value="255"/>
        </xsd:restriction>
      </xsd:simpleType>
    </xsd:element>
    <xsd:element name="Notes" ma:index="16" nillable="true" ma:displayName="Additional Notes" ma:format="Dropdown" ma:internalName="Notes">
      <xsd:simpleType>
        <xsd:restriction base="dms:Text">
          <xsd:maxLength value="255"/>
        </xsd:restriction>
      </xsd:simpleType>
    </xsd:element>
    <xsd:element name="Status" ma:index="19" nillable="true" ma:displayName="Status" ma:format="Dropdown" ma:internalName="Status">
      <xsd:simpleType>
        <xsd:restriction base="dms:Choice">
          <xsd:enumeration value="Draft"/>
          <xsd:enumeration value="Approved"/>
          <xsd:enumeration value="Presented"/>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b942c6-65d2-43d9-9565-b0167b4362c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4150dd86-af7c-4119-8ddc-903a273d082b"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23ca7e88-cb59-4f10-9c27-62dd890e9a59}" ma:internalName="TaxCatchAll" ma:showField="CatchAllData" ma:web="dfb942c6-65d2-43d9-9565-b0167b4362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D5C33-F7FF-4CC1-AED4-C4489045C559}">
  <ds:schemaRefs>
    <ds:schemaRef ds:uri="082a927d-36ef-42be-aeec-08ef35a3c6cb"/>
    <ds:schemaRef ds:uri="dfb942c6-65d2-43d9-9565-b0167b4362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8D67E3-4EE9-4308-A473-4138A48CC0CA}">
  <ds:schemaRefs>
    <ds:schemaRef ds:uri="082a927d-36ef-42be-aeec-08ef35a3c6cb"/>
    <ds:schemaRef ds:uri="dfb942c6-65d2-43d9-9565-b0167b436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9E9538-6F65-4A7B-BF3D-FC0B94086F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607</TotalTime>
  <Words>2078</Words>
  <Application>Microsoft Office PowerPoint</Application>
  <PresentationFormat>Widescreen</PresentationFormat>
  <Paragraphs>332</Paragraphs>
  <Slides>26</Slides>
  <Notes>26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8" baseType="lpstr">
      <vt:lpstr>Arial</vt:lpstr>
      <vt:lpstr>Arial Narrow</vt:lpstr>
      <vt:lpstr>Bookman Old Style</vt:lpstr>
      <vt:lpstr>Calibri</vt:lpstr>
      <vt:lpstr>Century Gothic</vt:lpstr>
      <vt:lpstr>Corbel</vt:lpstr>
      <vt:lpstr>IQOS</vt:lpstr>
      <vt:lpstr>Open Sans</vt:lpstr>
      <vt:lpstr>Steelfish Rg</vt:lpstr>
      <vt:lpstr>Wingdings</vt:lpstr>
      <vt:lpstr>1_Office Theme</vt:lpstr>
      <vt:lpstr>Prism 7</vt:lpstr>
      <vt:lpstr>SMOKE FREE PRODUCTS: A BETTER ALTERNATIVE TO SMOKING?</vt:lpstr>
      <vt:lpstr>Objective of Harm Reduction</vt:lpstr>
      <vt:lpstr>Population Harm Reduction</vt:lpstr>
      <vt:lpstr>                               Nicotine is not the Primary Cause of Disease</vt:lpstr>
      <vt:lpstr>Understanding Combustion</vt:lpstr>
      <vt:lpstr>PMI’s Smoke-Free Product Portfolio</vt:lpstr>
      <vt:lpstr>Population Harm Reduction</vt:lpstr>
      <vt:lpstr>PRODUCT-SPECIFIC TOBACCO HEATING SYSTEM (THS) SCIENCE</vt:lpstr>
      <vt:lpstr>Totality of Scientific Evidence</vt:lpstr>
      <vt:lpstr>Absence of Combustion in THS</vt:lpstr>
      <vt:lpstr>The Difference Between THS Aerosol &amp; Cigarette Smoke</vt:lpstr>
      <vt:lpstr>Reduced Formation of Toxicants</vt:lpstr>
      <vt:lpstr>Reduced Exposure</vt:lpstr>
      <vt:lpstr>Reduced Exposure</vt:lpstr>
      <vt:lpstr>Exposure Response Study: Biomarkers of Potential Harm (BoPH)</vt:lpstr>
      <vt:lpstr>Exposure Response Study: Change in BoPH (over time)</vt:lpstr>
      <vt:lpstr>Population Harm Reduction</vt:lpstr>
      <vt:lpstr>Do smokers switch to less harmful products?</vt:lpstr>
      <vt:lpstr>Study results | History of Tobacco Nicotine Products (TPN) use (2019)</vt:lpstr>
      <vt:lpstr>PowerPoint Presentation</vt:lpstr>
      <vt:lpstr>Product use in summary</vt:lpstr>
      <vt:lpstr>OTHERS HAVE A ROLE: GOVERNMENTS</vt:lpstr>
      <vt:lpstr>Regulation to support switching</vt:lpstr>
      <vt:lpstr>FDA’S MRTP ORDER FOR IQOS - 7 July 2020 </vt:lpstr>
      <vt:lpstr>Conclusions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Costanzo, Roberta</dc:creator>
  <cp:lastModifiedBy>Catanzaro, Felicetta</cp:lastModifiedBy>
  <cp:revision>15</cp:revision>
  <dcterms:created xsi:type="dcterms:W3CDTF">2021-08-31T09:21:14Z</dcterms:created>
  <dcterms:modified xsi:type="dcterms:W3CDTF">2021-09-14T08:16:57Z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0x010100B886654FC47A9E45B3EB69565D30DA96</vt:lpwstr>
  </property>
  <property fmtid="{D5CDD505-2E9C-101B-9397-08002B2CF9AE}" pid="3" name="TaxKeyword">
    <vt:lpwstr/>
  </property>
</Properties>
</file>