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6"/>
  </p:notesMasterIdLst>
  <p:sldIdLst>
    <p:sldId id="279" r:id="rId5"/>
    <p:sldId id="285" r:id="rId6"/>
    <p:sldId id="262" r:id="rId7"/>
    <p:sldId id="298" r:id="rId8"/>
    <p:sldId id="261" r:id="rId9"/>
    <p:sldId id="296" r:id="rId10"/>
    <p:sldId id="263" r:id="rId11"/>
    <p:sldId id="264" r:id="rId12"/>
    <p:sldId id="256" r:id="rId13"/>
    <p:sldId id="276"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p:cViewPr varScale="1">
        <p:scale>
          <a:sx n="102" d="100"/>
          <a:sy n="102" d="100"/>
        </p:scale>
        <p:origin x="16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Dunne" userId="f596cc71941490e6" providerId="LiveId" clId="{2ECE0054-6717-437A-8A81-5C704DE7D667}"/>
    <pc:docChg chg="modSld">
      <pc:chgData name="John Dunne" userId="f596cc71941490e6" providerId="LiveId" clId="{2ECE0054-6717-437A-8A81-5C704DE7D667}" dt="2021-09-13T10:23:31.829" v="17" actId="20577"/>
      <pc:docMkLst>
        <pc:docMk/>
      </pc:docMkLst>
      <pc:sldChg chg="modSp mod">
        <pc:chgData name="John Dunne" userId="f596cc71941490e6" providerId="LiveId" clId="{2ECE0054-6717-437A-8A81-5C704DE7D667}" dt="2021-09-13T10:23:31.829" v="17" actId="20577"/>
        <pc:sldMkLst>
          <pc:docMk/>
          <pc:sldMk cId="3302462125" sldId="279"/>
        </pc:sldMkLst>
        <pc:spChg chg="mod">
          <ac:chgData name="John Dunne" userId="f596cc71941490e6" providerId="LiveId" clId="{2ECE0054-6717-437A-8A81-5C704DE7D667}" dt="2021-09-13T10:23:31.829" v="17" actId="20577"/>
          <ac:spMkLst>
            <pc:docMk/>
            <pc:sldMk cId="3302462125" sldId="279"/>
            <ac:spMk id="3" creationId="{BB71E4DD-82C5-49EC-B866-EB1441031F7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Market Size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Millions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4216602528862016E-2"/>
                  <c:y val="-0.10156623486947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72-4290-A2E2-9FF5C335717F}"/>
                </c:ext>
              </c:extLst>
            </c:dLbl>
            <c:dLbl>
              <c:idx val="1"/>
              <c:layout>
                <c:manualLayout>
                  <c:x val="-5.4975261132490377E-2"/>
                  <c:y val="-0.129779077888772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72-4290-A2E2-9FF5C335717F}"/>
                </c:ext>
              </c:extLst>
            </c:dLbl>
            <c:dLbl>
              <c:idx val="2"/>
              <c:layout>
                <c:manualLayout>
                  <c:x val="-7.4216602528862113E-2"/>
                  <c:y val="-0.118493940681053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72-4290-A2E2-9FF5C335717F}"/>
                </c:ext>
              </c:extLst>
            </c:dLbl>
            <c:dLbl>
              <c:idx val="3"/>
              <c:layout>
                <c:manualLayout>
                  <c:x val="-6.8719076415612979E-2"/>
                  <c:y val="-0.10156623486947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72-4290-A2E2-9FF5C335717F}"/>
                </c:ext>
              </c:extLst>
            </c:dLbl>
            <c:dLbl>
              <c:idx val="4"/>
              <c:layout>
                <c:manualLayout>
                  <c:x val="-7.6965365585486528E-2"/>
                  <c:y val="-9.0281097661755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72-4290-A2E2-9FF5C335717F}"/>
                </c:ext>
              </c:extLst>
            </c:dLbl>
            <c:dLbl>
              <c:idx val="5"/>
              <c:layout>
                <c:manualLayout>
                  <c:x val="-6.8719076415612868E-2"/>
                  <c:y val="-6.206825464245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72-4290-A2E2-9FF5C335717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"£"#,##0_);[Red]\("£"#,##0\)</c:formatCode>
                <c:ptCount val="6"/>
                <c:pt idx="0">
                  <c:v>750</c:v>
                </c:pt>
                <c:pt idx="1">
                  <c:v>900</c:v>
                </c:pt>
                <c:pt idx="2">
                  <c:v>1000</c:v>
                </c:pt>
                <c:pt idx="3">
                  <c:v>888</c:v>
                </c:pt>
                <c:pt idx="4">
                  <c:v>1070</c:v>
                </c:pt>
                <c:pt idx="5">
                  <c:v>1100</c:v>
                </c:pt>
              </c:numCache>
            </c:numRef>
          </c:val>
          <c:smooth val="0"/>
          <c:extLst>
            <c:ext xmlns:c16="http://schemas.microsoft.com/office/drawing/2014/chart" uri="{C3380CC4-5D6E-409C-BE32-E72D297353CC}">
              <c16:uniqueId val="{00000000-5B72-4290-A2E2-9FF5C335717F}"/>
            </c:ext>
          </c:extLst>
        </c:ser>
        <c:dLbls>
          <c:showLegendKey val="0"/>
          <c:showVal val="0"/>
          <c:showCatName val="0"/>
          <c:showSerName val="0"/>
          <c:showPercent val="0"/>
          <c:showBubbleSize val="0"/>
        </c:dLbls>
        <c:marker val="1"/>
        <c:smooth val="0"/>
        <c:axId val="716493200"/>
        <c:axId val="716495824"/>
      </c:lineChart>
      <c:catAx>
        <c:axId val="71649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6495824"/>
        <c:crosses val="autoZero"/>
        <c:auto val="1"/>
        <c:lblAlgn val="ctr"/>
        <c:lblOffset val="100"/>
        <c:noMultiLvlLbl val="0"/>
      </c:catAx>
      <c:valAx>
        <c:axId val="716495824"/>
        <c:scaling>
          <c:orientation val="minMax"/>
        </c:scaling>
        <c:delete val="1"/>
        <c:axPos val="l"/>
        <c:numFmt formatCode="&quot;£&quot;#,##0_);[Red]\(&quot;£&quot;#,##0\)" sourceLinked="1"/>
        <c:majorTickMark val="none"/>
        <c:minorTickMark val="none"/>
        <c:tickLblPos val="nextTo"/>
        <c:crossAx val="716493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Solus Users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EB-4B47-A377-72FB7CA3EE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8EB-4B47-A377-72FB7CA3EE39}"/>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0-9433-4A98-94F0-2A90EDB6C7E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Daily Users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03-46C4-8578-6A88CF399D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F03-46C4-8578-6A88CF399D2D}"/>
              </c:ext>
            </c:extLst>
          </c:dPt>
          <c:cat>
            <c:strRef>
              <c:f>Sheet1!$A$2:$A$3</c:f>
              <c:strCache>
                <c:ptCount val="2"/>
                <c:pt idx="0">
                  <c:v>1st Qtr</c:v>
                </c:pt>
                <c:pt idx="1">
                  <c:v>2nd Qtr</c:v>
                </c:pt>
              </c:strCache>
            </c:strRef>
          </c:cat>
          <c:val>
            <c:numRef>
              <c:f>Sheet1!$B$2:$B$3</c:f>
              <c:numCache>
                <c:formatCode>General</c:formatCode>
                <c:ptCount val="2"/>
                <c:pt idx="0">
                  <c:v>65</c:v>
                </c:pt>
                <c:pt idx="1">
                  <c:v>35</c:v>
                </c:pt>
              </c:numCache>
            </c:numRef>
          </c:val>
          <c:extLst>
            <c:ext xmlns:c16="http://schemas.microsoft.com/office/drawing/2014/chart" uri="{C3380CC4-5D6E-409C-BE32-E72D297353CC}">
              <c16:uniqueId val="{00000004-7F03-46C4-8578-6A88CF399D2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Form Factor Share of users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Disposable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0%</c:formatCode>
                <c:ptCount val="5"/>
                <c:pt idx="0">
                  <c:v>0.1</c:v>
                </c:pt>
                <c:pt idx="1">
                  <c:v>0.05</c:v>
                </c:pt>
                <c:pt idx="2">
                  <c:v>0.05</c:v>
                </c:pt>
                <c:pt idx="3">
                  <c:v>0.05</c:v>
                </c:pt>
                <c:pt idx="4">
                  <c:v>0.05</c:v>
                </c:pt>
              </c:numCache>
            </c:numRef>
          </c:val>
          <c:extLst>
            <c:ext xmlns:c16="http://schemas.microsoft.com/office/drawing/2014/chart" uri="{C3380CC4-5D6E-409C-BE32-E72D297353CC}">
              <c16:uniqueId val="{00000000-E946-4661-8538-ADB585AF1806}"/>
            </c:ext>
          </c:extLst>
        </c:ser>
        <c:ser>
          <c:idx val="1"/>
          <c:order val="1"/>
          <c:tx>
            <c:strRef>
              <c:f>Sheet1!$C$1</c:f>
              <c:strCache>
                <c:ptCount val="1"/>
                <c:pt idx="0">
                  <c:v>Pre Filled Pod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Sheet1!$C$2:$C$6</c:f>
              <c:numCache>
                <c:formatCode>0%</c:formatCode>
                <c:ptCount val="5"/>
                <c:pt idx="0">
                  <c:v>0.1</c:v>
                </c:pt>
                <c:pt idx="1">
                  <c:v>0.3</c:v>
                </c:pt>
                <c:pt idx="2">
                  <c:v>0.3</c:v>
                </c:pt>
                <c:pt idx="3">
                  <c:v>0.3</c:v>
                </c:pt>
                <c:pt idx="4">
                  <c:v>0.35</c:v>
                </c:pt>
              </c:numCache>
            </c:numRef>
          </c:val>
          <c:extLst>
            <c:ext xmlns:c16="http://schemas.microsoft.com/office/drawing/2014/chart" uri="{C3380CC4-5D6E-409C-BE32-E72D297353CC}">
              <c16:uniqueId val="{00000001-E946-4661-8538-ADB585AF1806}"/>
            </c:ext>
          </c:extLst>
        </c:ser>
        <c:ser>
          <c:idx val="2"/>
          <c:order val="2"/>
          <c:tx>
            <c:strRef>
              <c:f>Sheet1!$D$1</c:f>
              <c:strCache>
                <c:ptCount val="1"/>
                <c:pt idx="0">
                  <c:v>Basic Open System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Sheet1!$D$2:$D$6</c:f>
              <c:numCache>
                <c:formatCode>0%</c:formatCode>
                <c:ptCount val="5"/>
                <c:pt idx="0">
                  <c:v>0.45</c:v>
                </c:pt>
                <c:pt idx="1">
                  <c:v>0.4</c:v>
                </c:pt>
                <c:pt idx="2">
                  <c:v>0.4</c:v>
                </c:pt>
                <c:pt idx="3">
                  <c:v>0.45</c:v>
                </c:pt>
                <c:pt idx="4">
                  <c:v>0.4</c:v>
                </c:pt>
              </c:numCache>
            </c:numRef>
          </c:val>
          <c:extLst>
            <c:ext xmlns:c16="http://schemas.microsoft.com/office/drawing/2014/chart" uri="{C3380CC4-5D6E-409C-BE32-E72D297353CC}">
              <c16:uniqueId val="{00000002-E946-4661-8538-ADB585AF1806}"/>
            </c:ext>
          </c:extLst>
        </c:ser>
        <c:ser>
          <c:idx val="3"/>
          <c:order val="3"/>
          <c:tx>
            <c:strRef>
              <c:f>Sheet1!$E$1</c:f>
              <c:strCache>
                <c:ptCount val="1"/>
                <c:pt idx="0">
                  <c:v>Advanced Open System</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Sheet1!$E$2:$E$6</c:f>
              <c:numCache>
                <c:formatCode>0%</c:formatCode>
                <c:ptCount val="5"/>
                <c:pt idx="0">
                  <c:v>0.3</c:v>
                </c:pt>
                <c:pt idx="1">
                  <c:v>0.25</c:v>
                </c:pt>
                <c:pt idx="2">
                  <c:v>0.25</c:v>
                </c:pt>
                <c:pt idx="3">
                  <c:v>0.2</c:v>
                </c:pt>
                <c:pt idx="4">
                  <c:v>0.2</c:v>
                </c:pt>
              </c:numCache>
            </c:numRef>
          </c:val>
          <c:extLst>
            <c:ext xmlns:c16="http://schemas.microsoft.com/office/drawing/2014/chart" uri="{C3380CC4-5D6E-409C-BE32-E72D297353CC}">
              <c16:uniqueId val="{00000004-E946-4661-8538-ADB585AF1806}"/>
            </c:ext>
          </c:extLst>
        </c:ser>
        <c:dLbls>
          <c:showLegendKey val="0"/>
          <c:showVal val="0"/>
          <c:showCatName val="0"/>
          <c:showSerName val="0"/>
          <c:showPercent val="0"/>
          <c:showBubbleSize val="0"/>
        </c:dLbls>
        <c:gapWidth val="150"/>
        <c:overlap val="100"/>
        <c:axId val="749539280"/>
        <c:axId val="749543216"/>
      </c:barChart>
      <c:catAx>
        <c:axId val="74953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9543216"/>
        <c:crosses val="autoZero"/>
        <c:auto val="1"/>
        <c:lblAlgn val="ctr"/>
        <c:lblOffset val="100"/>
        <c:noMultiLvlLbl val="0"/>
      </c:catAx>
      <c:valAx>
        <c:axId val="749543216"/>
        <c:scaling>
          <c:orientation val="minMax"/>
        </c:scaling>
        <c:delete val="1"/>
        <c:axPos val="l"/>
        <c:numFmt formatCode="0%" sourceLinked="1"/>
        <c:majorTickMark val="none"/>
        <c:minorTickMark val="none"/>
        <c:tickLblPos val="nextTo"/>
        <c:crossAx val="7495392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Retail channels , share of users</a:t>
            </a:r>
          </a:p>
        </c:rich>
      </c:tx>
      <c:layout>
        <c:manualLayout>
          <c:xMode val="edge"/>
          <c:yMode val="edge"/>
          <c:x val="0.26151054660920842"/>
          <c:y val="3.40793033439041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4D9E-4357-A731-26835121A6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4D9E-4357-A731-26835121A6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4D9E-4357-A731-26835121A6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8A6-45E2-AB1B-60E348E0F8B0}"/>
              </c:ext>
            </c:extLst>
          </c:dPt>
          <c:dLbls>
            <c:dLbl>
              <c:idx val="0"/>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D9E-4357-A731-26835121A680}"/>
                </c:ext>
              </c:extLst>
            </c:dLbl>
            <c:dLbl>
              <c:idx val="1"/>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4D9E-4357-A731-26835121A680}"/>
                </c:ext>
              </c:extLst>
            </c:dLbl>
            <c:dLbl>
              <c:idx val="2"/>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D9E-4357-A731-26835121A68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3"/>
                <c:pt idx="0">
                  <c:v>Online</c:v>
                </c:pt>
                <c:pt idx="1">
                  <c:v>Vape store</c:v>
                </c:pt>
                <c:pt idx="2">
                  <c:v>Traditional Retail</c:v>
                </c:pt>
              </c:strCache>
            </c:strRef>
          </c:cat>
          <c:val>
            <c:numRef>
              <c:f>Sheet1!$B$2:$B$5</c:f>
              <c:numCache>
                <c:formatCode>0%</c:formatCode>
                <c:ptCount val="4"/>
                <c:pt idx="0">
                  <c:v>0.3</c:v>
                </c:pt>
                <c:pt idx="1">
                  <c:v>0.35</c:v>
                </c:pt>
                <c:pt idx="2">
                  <c:v>0.35</c:v>
                </c:pt>
              </c:numCache>
            </c:numRef>
          </c:val>
          <c:extLst>
            <c:ext xmlns:c16="http://schemas.microsoft.com/office/drawing/2014/chart" uri="{C3380CC4-5D6E-409C-BE32-E72D297353CC}">
              <c16:uniqueId val="{00000000-4D9E-4357-A731-26835121A68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419E6-3E61-4B13-9163-B2E5C1C8D972}" type="datetimeFigureOut">
              <a:rPr lang="en-GB" smtClean="0"/>
              <a:t>13/09/2021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B4AE8-9E18-43DB-BE70-651186276BFA}" type="slidenum">
              <a:rPr lang="en-GB" smtClean="0"/>
              <a:t>‹#›</a:t>
            </a:fld>
            <a:endParaRPr lang="en-GB"/>
          </a:p>
        </p:txBody>
      </p:sp>
    </p:spTree>
    <p:extLst>
      <p:ext uri="{BB962C8B-B14F-4D97-AF65-F5344CB8AC3E}">
        <p14:creationId xmlns:p14="http://schemas.microsoft.com/office/powerpoint/2010/main" val="272587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6B886B-1B5C-4D1B-8AC8-097D10E3AEF8}" type="slidenum">
              <a:rPr lang="en-GB" smtClean="0"/>
              <a:t>10</a:t>
            </a:fld>
            <a:endParaRPr lang="en-GB"/>
          </a:p>
        </p:txBody>
      </p:sp>
    </p:spTree>
    <p:extLst>
      <p:ext uri="{BB962C8B-B14F-4D97-AF65-F5344CB8AC3E}">
        <p14:creationId xmlns:p14="http://schemas.microsoft.com/office/powerpoint/2010/main" val="4176651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22C6-CC77-45CE-9211-301635929F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A2BF10-2445-465A-A697-53E99285C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95853C-3F52-4FD5-81FB-354F7361183D}"/>
              </a:ext>
            </a:extLst>
          </p:cNvPr>
          <p:cNvSpPr>
            <a:spLocks noGrp="1"/>
          </p:cNvSpPr>
          <p:nvPr>
            <p:ph type="dt" sz="half" idx="10"/>
          </p:nvPr>
        </p:nvSpPr>
        <p:spPr/>
        <p:txBody>
          <a:bodyPr/>
          <a:lstStyle/>
          <a:p>
            <a:fld id="{4D66936B-0AD5-4DEE-8FC0-A815CC47B882}" type="datetimeFigureOut">
              <a:rPr lang="en-GB" smtClean="0"/>
              <a:t>13/09/2021</a:t>
            </a:fld>
            <a:endParaRPr lang="en-GB"/>
          </a:p>
        </p:txBody>
      </p:sp>
      <p:sp>
        <p:nvSpPr>
          <p:cNvPr id="5" name="Footer Placeholder 4">
            <a:extLst>
              <a:ext uri="{FF2B5EF4-FFF2-40B4-BE49-F238E27FC236}">
                <a16:creationId xmlns:a16="http://schemas.microsoft.com/office/drawing/2014/main" id="{57E92E6E-9BC6-41E9-9029-C3525BC7A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38127-DC4E-46AA-A20E-443023248247}"/>
              </a:ext>
            </a:extLst>
          </p:cNvPr>
          <p:cNvSpPr>
            <a:spLocks noGrp="1"/>
          </p:cNvSpPr>
          <p:nvPr>
            <p:ph type="sldNum" sz="quarter" idx="12"/>
          </p:nvPr>
        </p:nvSpPr>
        <p:spPr/>
        <p:txBody>
          <a:bodyPr/>
          <a:lstStyle/>
          <a:p>
            <a:fld id="{E45130EE-98BA-48D3-A6BD-315F58919BB6}" type="slidenum">
              <a:rPr lang="en-GB" smtClean="0"/>
              <a:t>‹#›</a:t>
            </a:fld>
            <a:endParaRPr lang="en-GB"/>
          </a:p>
        </p:txBody>
      </p:sp>
    </p:spTree>
    <p:extLst>
      <p:ext uri="{BB962C8B-B14F-4D97-AF65-F5344CB8AC3E}">
        <p14:creationId xmlns:p14="http://schemas.microsoft.com/office/powerpoint/2010/main" val="314126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CE53-2CF2-4BBA-BB77-5DD9FB3E9C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CE85DF-1A6F-408E-838A-E8EFB3BB59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967D07-1BE0-4BB5-A836-73E8D42376E7}"/>
              </a:ext>
            </a:extLst>
          </p:cNvPr>
          <p:cNvSpPr>
            <a:spLocks noGrp="1"/>
          </p:cNvSpPr>
          <p:nvPr>
            <p:ph type="dt" sz="half" idx="10"/>
          </p:nvPr>
        </p:nvSpPr>
        <p:spPr/>
        <p:txBody>
          <a:bodyPr/>
          <a:lstStyle/>
          <a:p>
            <a:fld id="{4D66936B-0AD5-4DEE-8FC0-A815CC47B882}" type="datetimeFigureOut">
              <a:rPr lang="en-GB" smtClean="0"/>
              <a:t>13/09/2021</a:t>
            </a:fld>
            <a:endParaRPr lang="en-GB"/>
          </a:p>
        </p:txBody>
      </p:sp>
      <p:sp>
        <p:nvSpPr>
          <p:cNvPr id="5" name="Footer Placeholder 4">
            <a:extLst>
              <a:ext uri="{FF2B5EF4-FFF2-40B4-BE49-F238E27FC236}">
                <a16:creationId xmlns:a16="http://schemas.microsoft.com/office/drawing/2014/main" id="{4A478479-1C54-4D81-9B6C-8C33DEBAA4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3B15A7-F42D-4FD8-877C-F142D1C2EFD1}"/>
              </a:ext>
            </a:extLst>
          </p:cNvPr>
          <p:cNvSpPr>
            <a:spLocks noGrp="1"/>
          </p:cNvSpPr>
          <p:nvPr>
            <p:ph type="sldNum" sz="quarter" idx="12"/>
          </p:nvPr>
        </p:nvSpPr>
        <p:spPr/>
        <p:txBody>
          <a:bodyPr/>
          <a:lstStyle/>
          <a:p>
            <a:fld id="{E45130EE-98BA-48D3-A6BD-315F58919BB6}" type="slidenum">
              <a:rPr lang="en-GB" smtClean="0"/>
              <a:t>‹#›</a:t>
            </a:fld>
            <a:endParaRPr lang="en-GB"/>
          </a:p>
        </p:txBody>
      </p:sp>
    </p:spTree>
    <p:extLst>
      <p:ext uri="{BB962C8B-B14F-4D97-AF65-F5344CB8AC3E}">
        <p14:creationId xmlns:p14="http://schemas.microsoft.com/office/powerpoint/2010/main" val="218491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440EE9-578B-4366-BBC2-749FB5CBCA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83806A-1534-4A09-B737-9EA41B671C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F524C0-FE1E-4D23-B5B6-FF8D7A3CC8F2}"/>
              </a:ext>
            </a:extLst>
          </p:cNvPr>
          <p:cNvSpPr>
            <a:spLocks noGrp="1"/>
          </p:cNvSpPr>
          <p:nvPr>
            <p:ph type="dt" sz="half" idx="10"/>
          </p:nvPr>
        </p:nvSpPr>
        <p:spPr/>
        <p:txBody>
          <a:bodyPr/>
          <a:lstStyle/>
          <a:p>
            <a:fld id="{4D66936B-0AD5-4DEE-8FC0-A815CC47B882}" type="datetimeFigureOut">
              <a:rPr lang="en-GB" smtClean="0"/>
              <a:t>13/09/2021</a:t>
            </a:fld>
            <a:endParaRPr lang="en-GB"/>
          </a:p>
        </p:txBody>
      </p:sp>
      <p:sp>
        <p:nvSpPr>
          <p:cNvPr id="5" name="Footer Placeholder 4">
            <a:extLst>
              <a:ext uri="{FF2B5EF4-FFF2-40B4-BE49-F238E27FC236}">
                <a16:creationId xmlns:a16="http://schemas.microsoft.com/office/drawing/2014/main" id="{1F5A22F9-FA0F-4385-926F-4D8768CA79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2A4B19-966F-471A-A643-FC71FCCD7C07}"/>
              </a:ext>
            </a:extLst>
          </p:cNvPr>
          <p:cNvSpPr>
            <a:spLocks noGrp="1"/>
          </p:cNvSpPr>
          <p:nvPr>
            <p:ph type="sldNum" sz="quarter" idx="12"/>
          </p:nvPr>
        </p:nvSpPr>
        <p:spPr/>
        <p:txBody>
          <a:bodyPr/>
          <a:lstStyle/>
          <a:p>
            <a:fld id="{E45130EE-98BA-48D3-A6BD-315F58919BB6}" type="slidenum">
              <a:rPr lang="en-GB" smtClean="0"/>
              <a:t>‹#›</a:t>
            </a:fld>
            <a:endParaRPr lang="en-GB"/>
          </a:p>
        </p:txBody>
      </p:sp>
    </p:spTree>
    <p:extLst>
      <p:ext uri="{BB962C8B-B14F-4D97-AF65-F5344CB8AC3E}">
        <p14:creationId xmlns:p14="http://schemas.microsoft.com/office/powerpoint/2010/main" val="187846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9158026-9586-4046-8667-232CE9F2C9F1}"/>
              </a:ext>
            </a:extLst>
          </p:cNvPr>
          <p:cNvPicPr>
            <a:picLocks noChangeAspect="1"/>
          </p:cNvPicPr>
          <p:nvPr userDrawn="1"/>
        </p:nvPicPr>
        <p:blipFill>
          <a:blip r:embed="rId2"/>
          <a:stretch>
            <a:fillRect/>
          </a:stretch>
        </p:blipFill>
        <p:spPr>
          <a:xfrm>
            <a:off x="-146957" y="-61042"/>
            <a:ext cx="12338957" cy="6919042"/>
          </a:xfrm>
          <a:prstGeom prst="rect">
            <a:avLst/>
          </a:prstGeom>
        </p:spPr>
      </p:pic>
      <p:pic>
        <p:nvPicPr>
          <p:cNvPr id="13" name="Picture 12">
            <a:extLst>
              <a:ext uri="{FF2B5EF4-FFF2-40B4-BE49-F238E27FC236}">
                <a16:creationId xmlns:a16="http://schemas.microsoft.com/office/drawing/2014/main" id="{FC2EF068-CCB3-9347-9864-D4A7D2DF41DA}"/>
              </a:ext>
            </a:extLst>
          </p:cNvPr>
          <p:cNvPicPr>
            <a:picLocks noChangeAspect="1"/>
          </p:cNvPicPr>
          <p:nvPr userDrawn="1"/>
        </p:nvPicPr>
        <p:blipFill rotWithShape="1">
          <a:blip r:embed="rId3"/>
          <a:srcRect t="27834" b="30153"/>
          <a:stretch/>
        </p:blipFill>
        <p:spPr>
          <a:xfrm>
            <a:off x="2079659" y="1487369"/>
            <a:ext cx="7864441" cy="2017148"/>
          </a:xfrm>
          <a:prstGeom prst="rect">
            <a:avLst/>
          </a:prstGeom>
        </p:spPr>
      </p:pic>
      <p:sp>
        <p:nvSpPr>
          <p:cNvPr id="2" name="Title 1">
            <a:extLst>
              <a:ext uri="{FF2B5EF4-FFF2-40B4-BE49-F238E27FC236}">
                <a16:creationId xmlns:a16="http://schemas.microsoft.com/office/drawing/2014/main" id="{C14E2C49-B44E-C14F-BB1F-D5AE7892671F}"/>
              </a:ext>
            </a:extLst>
          </p:cNvPr>
          <p:cNvSpPr>
            <a:spLocks noGrp="1"/>
          </p:cNvSpPr>
          <p:nvPr>
            <p:ph type="ctrTitle"/>
          </p:nvPr>
        </p:nvSpPr>
        <p:spPr>
          <a:xfrm>
            <a:off x="1523999" y="4263427"/>
            <a:ext cx="9144000" cy="1204085"/>
          </a:xfrm>
          <a:prstGeom prst="rect">
            <a:avLst/>
          </a:prstGeom>
        </p:spPr>
        <p:txBody>
          <a:bodyPr anchor="b">
            <a:normAutofit/>
          </a:bodyPr>
          <a:lstStyle>
            <a:lvl1pPr algn="ctr">
              <a:defRPr sz="4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C33F6050-A728-4143-8EF4-43863FAB699C}"/>
              </a:ext>
            </a:extLst>
          </p:cNvPr>
          <p:cNvSpPr>
            <a:spLocks noGrp="1"/>
          </p:cNvSpPr>
          <p:nvPr>
            <p:ph type="dt" sz="half" idx="10"/>
          </p:nvPr>
        </p:nvSpPr>
        <p:spPr/>
        <p:txBody>
          <a:bodyPr/>
          <a:lstStyle/>
          <a:p>
            <a:fld id="{9D32917B-58B0-3041-A24A-994778B3FF77}" type="datetimeFigureOut">
              <a:rPr lang="en-US" smtClean="0"/>
              <a:t>9/13/2021</a:t>
            </a:fld>
            <a:endParaRPr lang="en-US" dirty="0"/>
          </a:p>
        </p:txBody>
      </p:sp>
      <p:sp>
        <p:nvSpPr>
          <p:cNvPr id="5" name="Footer Placeholder 4">
            <a:extLst>
              <a:ext uri="{FF2B5EF4-FFF2-40B4-BE49-F238E27FC236}">
                <a16:creationId xmlns:a16="http://schemas.microsoft.com/office/drawing/2014/main" id="{A51123C7-0E08-8B4C-A447-0306B433A743}"/>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2FFA6493-E126-A14D-A32A-55470D1BC32E}"/>
              </a:ext>
            </a:extLst>
          </p:cNvPr>
          <p:cNvSpPr>
            <a:spLocks noGrp="1"/>
          </p:cNvSpPr>
          <p:nvPr>
            <p:ph type="sldNum" sz="quarter" idx="12"/>
          </p:nvPr>
        </p:nvSpPr>
        <p:spPr/>
        <p:txBody>
          <a:bodyPr/>
          <a:lstStyle/>
          <a:p>
            <a:fld id="{87E38A2C-BF37-504D-A5EE-64BBC29F3E16}" type="slidenum">
              <a:rPr lang="en-US" smtClean="0"/>
              <a:t>‹#›</a:t>
            </a:fld>
            <a:endParaRPr lang="en-US" dirty="0"/>
          </a:p>
        </p:txBody>
      </p:sp>
      <p:sp>
        <p:nvSpPr>
          <p:cNvPr id="14" name="TextBox 13">
            <a:extLst>
              <a:ext uri="{FF2B5EF4-FFF2-40B4-BE49-F238E27FC236}">
                <a16:creationId xmlns:a16="http://schemas.microsoft.com/office/drawing/2014/main" id="{C0EC1CC8-7B89-204C-8477-92D463DE22F4}"/>
              </a:ext>
            </a:extLst>
          </p:cNvPr>
          <p:cNvSpPr txBox="1"/>
          <p:nvPr userDrawn="1"/>
        </p:nvSpPr>
        <p:spPr>
          <a:xfrm>
            <a:off x="3456594" y="3450364"/>
            <a:ext cx="5278811" cy="600164"/>
          </a:xfrm>
          <a:prstGeom prst="rect">
            <a:avLst/>
          </a:prstGeom>
          <a:noFill/>
        </p:spPr>
        <p:txBody>
          <a:bodyPr wrap="square" rtlCol="0">
            <a:spAutoFit/>
          </a:bodyPr>
          <a:lstStyle/>
          <a:p>
            <a:pPr algn="ctr"/>
            <a:r>
              <a:rPr lang="en-US" sz="3300" b="0" dirty="0"/>
              <a:t>Vaping Industry Forum 2018</a:t>
            </a:r>
          </a:p>
        </p:txBody>
      </p:sp>
    </p:spTree>
    <p:extLst>
      <p:ext uri="{BB962C8B-B14F-4D97-AF65-F5344CB8AC3E}">
        <p14:creationId xmlns:p14="http://schemas.microsoft.com/office/powerpoint/2010/main" val="280922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924E-639D-4EE8-8619-0D16884DBE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67237F-E994-48A2-BBAA-F7F51C4501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FD10F-BFA3-4C4E-8E24-FF4EBA9C2802}"/>
              </a:ext>
            </a:extLst>
          </p:cNvPr>
          <p:cNvSpPr>
            <a:spLocks noGrp="1"/>
          </p:cNvSpPr>
          <p:nvPr>
            <p:ph type="dt" sz="half" idx="10"/>
          </p:nvPr>
        </p:nvSpPr>
        <p:spPr/>
        <p:txBody>
          <a:bodyPr/>
          <a:lstStyle/>
          <a:p>
            <a:fld id="{4D66936B-0AD5-4DEE-8FC0-A815CC47B882}" type="datetimeFigureOut">
              <a:rPr lang="en-GB" smtClean="0"/>
              <a:t>13/09/2021</a:t>
            </a:fld>
            <a:endParaRPr lang="en-GB"/>
          </a:p>
        </p:txBody>
      </p:sp>
      <p:sp>
        <p:nvSpPr>
          <p:cNvPr id="5" name="Footer Placeholder 4">
            <a:extLst>
              <a:ext uri="{FF2B5EF4-FFF2-40B4-BE49-F238E27FC236}">
                <a16:creationId xmlns:a16="http://schemas.microsoft.com/office/drawing/2014/main" id="{5EDF3EE2-353F-465F-BF7E-AFD8E58A81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2E8FF8-15A5-491D-B9F7-75341F9B380C}"/>
              </a:ext>
            </a:extLst>
          </p:cNvPr>
          <p:cNvSpPr>
            <a:spLocks noGrp="1"/>
          </p:cNvSpPr>
          <p:nvPr>
            <p:ph type="sldNum" sz="quarter" idx="12"/>
          </p:nvPr>
        </p:nvSpPr>
        <p:spPr/>
        <p:txBody>
          <a:bodyPr/>
          <a:lstStyle/>
          <a:p>
            <a:fld id="{E45130EE-98BA-48D3-A6BD-315F58919BB6}" type="slidenum">
              <a:rPr lang="en-GB" smtClean="0"/>
              <a:t>‹#›</a:t>
            </a:fld>
            <a:endParaRPr lang="en-GB"/>
          </a:p>
        </p:txBody>
      </p:sp>
    </p:spTree>
    <p:extLst>
      <p:ext uri="{BB962C8B-B14F-4D97-AF65-F5344CB8AC3E}">
        <p14:creationId xmlns:p14="http://schemas.microsoft.com/office/powerpoint/2010/main" val="160414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EDA9-DFC7-4007-AF1F-AC436854FF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ACE80A-B3BC-492E-AFF7-13D3012362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4FBAB6-1429-49E7-85F6-9AD5BF9D0018}"/>
              </a:ext>
            </a:extLst>
          </p:cNvPr>
          <p:cNvSpPr>
            <a:spLocks noGrp="1"/>
          </p:cNvSpPr>
          <p:nvPr>
            <p:ph type="dt" sz="half" idx="10"/>
          </p:nvPr>
        </p:nvSpPr>
        <p:spPr/>
        <p:txBody>
          <a:bodyPr/>
          <a:lstStyle/>
          <a:p>
            <a:fld id="{4D66936B-0AD5-4DEE-8FC0-A815CC47B882}" type="datetimeFigureOut">
              <a:rPr lang="en-GB" smtClean="0"/>
              <a:t>13/09/2021</a:t>
            </a:fld>
            <a:endParaRPr lang="en-GB"/>
          </a:p>
        </p:txBody>
      </p:sp>
      <p:sp>
        <p:nvSpPr>
          <p:cNvPr id="5" name="Footer Placeholder 4">
            <a:extLst>
              <a:ext uri="{FF2B5EF4-FFF2-40B4-BE49-F238E27FC236}">
                <a16:creationId xmlns:a16="http://schemas.microsoft.com/office/drawing/2014/main" id="{2EA0170D-6B59-4A18-9D83-4BDE61658A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1B1489-5FA0-4575-9B08-4C318F56D1C4}"/>
              </a:ext>
            </a:extLst>
          </p:cNvPr>
          <p:cNvSpPr>
            <a:spLocks noGrp="1"/>
          </p:cNvSpPr>
          <p:nvPr>
            <p:ph type="sldNum" sz="quarter" idx="12"/>
          </p:nvPr>
        </p:nvSpPr>
        <p:spPr/>
        <p:txBody>
          <a:bodyPr/>
          <a:lstStyle/>
          <a:p>
            <a:fld id="{E45130EE-98BA-48D3-A6BD-315F58919BB6}" type="slidenum">
              <a:rPr lang="en-GB" smtClean="0"/>
              <a:t>‹#›</a:t>
            </a:fld>
            <a:endParaRPr lang="en-GB"/>
          </a:p>
        </p:txBody>
      </p:sp>
    </p:spTree>
    <p:extLst>
      <p:ext uri="{BB962C8B-B14F-4D97-AF65-F5344CB8AC3E}">
        <p14:creationId xmlns:p14="http://schemas.microsoft.com/office/powerpoint/2010/main" val="300913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32F76-7F40-4021-A5CF-7E90F8CE81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B0BC78-84A1-4872-BD79-3CAF6843FA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4A78F3-1DAD-42BF-ABAE-12D9F1AED5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1019B7-478F-4642-86F2-301A904D9058}"/>
              </a:ext>
            </a:extLst>
          </p:cNvPr>
          <p:cNvSpPr>
            <a:spLocks noGrp="1"/>
          </p:cNvSpPr>
          <p:nvPr>
            <p:ph type="dt" sz="half" idx="10"/>
          </p:nvPr>
        </p:nvSpPr>
        <p:spPr/>
        <p:txBody>
          <a:bodyPr/>
          <a:lstStyle/>
          <a:p>
            <a:fld id="{4D66936B-0AD5-4DEE-8FC0-A815CC47B882}" type="datetimeFigureOut">
              <a:rPr lang="en-GB" smtClean="0"/>
              <a:t>13/09/2021</a:t>
            </a:fld>
            <a:endParaRPr lang="en-GB"/>
          </a:p>
        </p:txBody>
      </p:sp>
      <p:sp>
        <p:nvSpPr>
          <p:cNvPr id="6" name="Footer Placeholder 5">
            <a:extLst>
              <a:ext uri="{FF2B5EF4-FFF2-40B4-BE49-F238E27FC236}">
                <a16:creationId xmlns:a16="http://schemas.microsoft.com/office/drawing/2014/main" id="{8EEFA943-2237-4D9F-9B91-BF30F84822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29DF68-B72D-4151-8E2A-0F7F301E82C7}"/>
              </a:ext>
            </a:extLst>
          </p:cNvPr>
          <p:cNvSpPr>
            <a:spLocks noGrp="1"/>
          </p:cNvSpPr>
          <p:nvPr>
            <p:ph type="sldNum" sz="quarter" idx="12"/>
          </p:nvPr>
        </p:nvSpPr>
        <p:spPr/>
        <p:txBody>
          <a:bodyPr/>
          <a:lstStyle/>
          <a:p>
            <a:fld id="{E45130EE-98BA-48D3-A6BD-315F58919BB6}" type="slidenum">
              <a:rPr lang="en-GB" smtClean="0"/>
              <a:t>‹#›</a:t>
            </a:fld>
            <a:endParaRPr lang="en-GB"/>
          </a:p>
        </p:txBody>
      </p:sp>
    </p:spTree>
    <p:extLst>
      <p:ext uri="{BB962C8B-B14F-4D97-AF65-F5344CB8AC3E}">
        <p14:creationId xmlns:p14="http://schemas.microsoft.com/office/powerpoint/2010/main" val="419683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61CB-4A7B-49B1-BC90-3D2AE2475D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BC11DC-7AD5-40FA-9715-45B3109D3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B725F9-A7C7-4DDD-A334-EA0A3B9F3C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38B85E-CAC6-4A82-AAD0-D441AE03C9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D71AFD-41D2-4D30-8380-91A0665B79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F37659-91DC-49AB-BCED-EFD75978AEDB}"/>
              </a:ext>
            </a:extLst>
          </p:cNvPr>
          <p:cNvSpPr>
            <a:spLocks noGrp="1"/>
          </p:cNvSpPr>
          <p:nvPr>
            <p:ph type="dt" sz="half" idx="10"/>
          </p:nvPr>
        </p:nvSpPr>
        <p:spPr/>
        <p:txBody>
          <a:bodyPr/>
          <a:lstStyle/>
          <a:p>
            <a:fld id="{4D66936B-0AD5-4DEE-8FC0-A815CC47B882}" type="datetimeFigureOut">
              <a:rPr lang="en-GB" smtClean="0"/>
              <a:t>13/09/2021</a:t>
            </a:fld>
            <a:endParaRPr lang="en-GB"/>
          </a:p>
        </p:txBody>
      </p:sp>
      <p:sp>
        <p:nvSpPr>
          <p:cNvPr id="8" name="Footer Placeholder 7">
            <a:extLst>
              <a:ext uri="{FF2B5EF4-FFF2-40B4-BE49-F238E27FC236}">
                <a16:creationId xmlns:a16="http://schemas.microsoft.com/office/drawing/2014/main" id="{DECDE2E4-B8F1-4EF1-A4A4-F73B3849E3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E4CEEA-FB51-410A-99BD-8D2850271624}"/>
              </a:ext>
            </a:extLst>
          </p:cNvPr>
          <p:cNvSpPr>
            <a:spLocks noGrp="1"/>
          </p:cNvSpPr>
          <p:nvPr>
            <p:ph type="sldNum" sz="quarter" idx="12"/>
          </p:nvPr>
        </p:nvSpPr>
        <p:spPr/>
        <p:txBody>
          <a:bodyPr/>
          <a:lstStyle/>
          <a:p>
            <a:fld id="{E45130EE-98BA-48D3-A6BD-315F58919BB6}" type="slidenum">
              <a:rPr lang="en-GB" smtClean="0"/>
              <a:t>‹#›</a:t>
            </a:fld>
            <a:endParaRPr lang="en-GB"/>
          </a:p>
        </p:txBody>
      </p:sp>
    </p:spTree>
    <p:extLst>
      <p:ext uri="{BB962C8B-B14F-4D97-AF65-F5344CB8AC3E}">
        <p14:creationId xmlns:p14="http://schemas.microsoft.com/office/powerpoint/2010/main" val="1066665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F60D-C701-452D-83F1-5F2C01611B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9D9524E-C35F-4636-8B47-C2F4656B5215}"/>
              </a:ext>
            </a:extLst>
          </p:cNvPr>
          <p:cNvSpPr>
            <a:spLocks noGrp="1"/>
          </p:cNvSpPr>
          <p:nvPr>
            <p:ph type="dt" sz="half" idx="10"/>
          </p:nvPr>
        </p:nvSpPr>
        <p:spPr/>
        <p:txBody>
          <a:bodyPr/>
          <a:lstStyle/>
          <a:p>
            <a:fld id="{4D66936B-0AD5-4DEE-8FC0-A815CC47B882}" type="datetimeFigureOut">
              <a:rPr lang="en-GB" smtClean="0"/>
              <a:t>13/09/2021</a:t>
            </a:fld>
            <a:endParaRPr lang="en-GB"/>
          </a:p>
        </p:txBody>
      </p:sp>
      <p:sp>
        <p:nvSpPr>
          <p:cNvPr id="4" name="Footer Placeholder 3">
            <a:extLst>
              <a:ext uri="{FF2B5EF4-FFF2-40B4-BE49-F238E27FC236}">
                <a16:creationId xmlns:a16="http://schemas.microsoft.com/office/drawing/2014/main" id="{17A60260-E8EC-4475-B223-EE6BB12481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3F444D-8938-4D2D-9A1D-5D24D0CC22F9}"/>
              </a:ext>
            </a:extLst>
          </p:cNvPr>
          <p:cNvSpPr>
            <a:spLocks noGrp="1"/>
          </p:cNvSpPr>
          <p:nvPr>
            <p:ph type="sldNum" sz="quarter" idx="12"/>
          </p:nvPr>
        </p:nvSpPr>
        <p:spPr/>
        <p:txBody>
          <a:bodyPr/>
          <a:lstStyle/>
          <a:p>
            <a:fld id="{E45130EE-98BA-48D3-A6BD-315F58919BB6}" type="slidenum">
              <a:rPr lang="en-GB" smtClean="0"/>
              <a:t>‹#›</a:t>
            </a:fld>
            <a:endParaRPr lang="en-GB"/>
          </a:p>
        </p:txBody>
      </p:sp>
    </p:spTree>
    <p:extLst>
      <p:ext uri="{BB962C8B-B14F-4D97-AF65-F5344CB8AC3E}">
        <p14:creationId xmlns:p14="http://schemas.microsoft.com/office/powerpoint/2010/main" val="75606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E195CC-06DA-4CF3-B313-F41441B34781}"/>
              </a:ext>
            </a:extLst>
          </p:cNvPr>
          <p:cNvSpPr>
            <a:spLocks noGrp="1"/>
          </p:cNvSpPr>
          <p:nvPr>
            <p:ph type="dt" sz="half" idx="10"/>
          </p:nvPr>
        </p:nvSpPr>
        <p:spPr/>
        <p:txBody>
          <a:bodyPr/>
          <a:lstStyle/>
          <a:p>
            <a:fld id="{4D66936B-0AD5-4DEE-8FC0-A815CC47B882}" type="datetimeFigureOut">
              <a:rPr lang="en-GB" smtClean="0"/>
              <a:t>13/09/2021</a:t>
            </a:fld>
            <a:endParaRPr lang="en-GB"/>
          </a:p>
        </p:txBody>
      </p:sp>
      <p:sp>
        <p:nvSpPr>
          <p:cNvPr id="3" name="Footer Placeholder 2">
            <a:extLst>
              <a:ext uri="{FF2B5EF4-FFF2-40B4-BE49-F238E27FC236}">
                <a16:creationId xmlns:a16="http://schemas.microsoft.com/office/drawing/2014/main" id="{74E643F3-473C-4C0E-ABA3-63DF7C9C5B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7C34A4-4689-460C-932B-DCDCA70891CC}"/>
              </a:ext>
            </a:extLst>
          </p:cNvPr>
          <p:cNvSpPr>
            <a:spLocks noGrp="1"/>
          </p:cNvSpPr>
          <p:nvPr>
            <p:ph type="sldNum" sz="quarter" idx="12"/>
          </p:nvPr>
        </p:nvSpPr>
        <p:spPr/>
        <p:txBody>
          <a:bodyPr/>
          <a:lstStyle/>
          <a:p>
            <a:fld id="{E45130EE-98BA-48D3-A6BD-315F58919BB6}" type="slidenum">
              <a:rPr lang="en-GB" smtClean="0"/>
              <a:t>‹#›</a:t>
            </a:fld>
            <a:endParaRPr lang="en-GB"/>
          </a:p>
        </p:txBody>
      </p:sp>
    </p:spTree>
    <p:extLst>
      <p:ext uri="{BB962C8B-B14F-4D97-AF65-F5344CB8AC3E}">
        <p14:creationId xmlns:p14="http://schemas.microsoft.com/office/powerpoint/2010/main" val="420171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2C9A-6D95-45FF-82F1-CA24923A7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D98B83-76C2-4378-AC26-857296135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426986-B4DB-4F0A-8A4D-289205E9E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C5E7AD-F43A-41E3-A699-89811A0AB6C8}"/>
              </a:ext>
            </a:extLst>
          </p:cNvPr>
          <p:cNvSpPr>
            <a:spLocks noGrp="1"/>
          </p:cNvSpPr>
          <p:nvPr>
            <p:ph type="dt" sz="half" idx="10"/>
          </p:nvPr>
        </p:nvSpPr>
        <p:spPr/>
        <p:txBody>
          <a:bodyPr/>
          <a:lstStyle/>
          <a:p>
            <a:fld id="{4D66936B-0AD5-4DEE-8FC0-A815CC47B882}" type="datetimeFigureOut">
              <a:rPr lang="en-GB" smtClean="0"/>
              <a:t>13/09/2021</a:t>
            </a:fld>
            <a:endParaRPr lang="en-GB"/>
          </a:p>
        </p:txBody>
      </p:sp>
      <p:sp>
        <p:nvSpPr>
          <p:cNvPr id="6" name="Footer Placeholder 5">
            <a:extLst>
              <a:ext uri="{FF2B5EF4-FFF2-40B4-BE49-F238E27FC236}">
                <a16:creationId xmlns:a16="http://schemas.microsoft.com/office/drawing/2014/main" id="{8248C41C-F8F4-47AF-BB6C-262CBB0FD3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DAF6B9-34C5-41F6-9204-EA2DA06C5518}"/>
              </a:ext>
            </a:extLst>
          </p:cNvPr>
          <p:cNvSpPr>
            <a:spLocks noGrp="1"/>
          </p:cNvSpPr>
          <p:nvPr>
            <p:ph type="sldNum" sz="quarter" idx="12"/>
          </p:nvPr>
        </p:nvSpPr>
        <p:spPr/>
        <p:txBody>
          <a:bodyPr/>
          <a:lstStyle/>
          <a:p>
            <a:fld id="{E45130EE-98BA-48D3-A6BD-315F58919BB6}" type="slidenum">
              <a:rPr lang="en-GB" smtClean="0"/>
              <a:t>‹#›</a:t>
            </a:fld>
            <a:endParaRPr lang="en-GB"/>
          </a:p>
        </p:txBody>
      </p:sp>
    </p:spTree>
    <p:extLst>
      <p:ext uri="{BB962C8B-B14F-4D97-AF65-F5344CB8AC3E}">
        <p14:creationId xmlns:p14="http://schemas.microsoft.com/office/powerpoint/2010/main" val="157267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5B5E-A623-4A97-83F3-5C5C5472F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08A45C1-332E-45B1-92EF-F904FED03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212CDA-F497-4B1A-85B7-CE3659CBF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25D0F7-8D92-408E-B683-D15B7E527D84}"/>
              </a:ext>
            </a:extLst>
          </p:cNvPr>
          <p:cNvSpPr>
            <a:spLocks noGrp="1"/>
          </p:cNvSpPr>
          <p:nvPr>
            <p:ph type="dt" sz="half" idx="10"/>
          </p:nvPr>
        </p:nvSpPr>
        <p:spPr/>
        <p:txBody>
          <a:bodyPr/>
          <a:lstStyle/>
          <a:p>
            <a:fld id="{4D66936B-0AD5-4DEE-8FC0-A815CC47B882}" type="datetimeFigureOut">
              <a:rPr lang="en-GB" smtClean="0"/>
              <a:t>13/09/2021</a:t>
            </a:fld>
            <a:endParaRPr lang="en-GB"/>
          </a:p>
        </p:txBody>
      </p:sp>
      <p:sp>
        <p:nvSpPr>
          <p:cNvPr id="6" name="Footer Placeholder 5">
            <a:extLst>
              <a:ext uri="{FF2B5EF4-FFF2-40B4-BE49-F238E27FC236}">
                <a16:creationId xmlns:a16="http://schemas.microsoft.com/office/drawing/2014/main" id="{02CBA6CF-EEFB-4A1F-BE27-118251AAFE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420589-305C-4A1B-B902-817B6AA731F6}"/>
              </a:ext>
            </a:extLst>
          </p:cNvPr>
          <p:cNvSpPr>
            <a:spLocks noGrp="1"/>
          </p:cNvSpPr>
          <p:nvPr>
            <p:ph type="sldNum" sz="quarter" idx="12"/>
          </p:nvPr>
        </p:nvSpPr>
        <p:spPr/>
        <p:txBody>
          <a:bodyPr/>
          <a:lstStyle/>
          <a:p>
            <a:fld id="{E45130EE-98BA-48D3-A6BD-315F58919BB6}" type="slidenum">
              <a:rPr lang="en-GB" smtClean="0"/>
              <a:t>‹#›</a:t>
            </a:fld>
            <a:endParaRPr lang="en-GB"/>
          </a:p>
        </p:txBody>
      </p:sp>
    </p:spTree>
    <p:extLst>
      <p:ext uri="{BB962C8B-B14F-4D97-AF65-F5344CB8AC3E}">
        <p14:creationId xmlns:p14="http://schemas.microsoft.com/office/powerpoint/2010/main" val="299421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34EEF5-F757-4A0D-BD2C-32DB0B7B28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4341C1-AEA0-41BF-8BCA-A322A7D05C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A551A5-B74E-4ED6-B904-CA9A05D3F7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6936B-0AD5-4DEE-8FC0-A815CC47B882}" type="datetimeFigureOut">
              <a:rPr lang="en-GB" smtClean="0"/>
              <a:t>13/09/2021</a:t>
            </a:fld>
            <a:endParaRPr lang="en-GB"/>
          </a:p>
        </p:txBody>
      </p:sp>
      <p:sp>
        <p:nvSpPr>
          <p:cNvPr id="5" name="Footer Placeholder 4">
            <a:extLst>
              <a:ext uri="{FF2B5EF4-FFF2-40B4-BE49-F238E27FC236}">
                <a16:creationId xmlns:a16="http://schemas.microsoft.com/office/drawing/2014/main" id="{ACF004E2-FDFA-45CE-B081-F3B683B4E3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0F94AB-0AB4-4B9B-8B6A-C13CE02C96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30EE-98BA-48D3-A6BD-315F58919BB6}" type="slidenum">
              <a:rPr lang="en-GB" smtClean="0"/>
              <a:t>‹#›</a:t>
            </a:fld>
            <a:endParaRPr lang="en-GB"/>
          </a:p>
        </p:txBody>
      </p:sp>
    </p:spTree>
    <p:extLst>
      <p:ext uri="{BB962C8B-B14F-4D97-AF65-F5344CB8AC3E}">
        <p14:creationId xmlns:p14="http://schemas.microsoft.com/office/powerpoint/2010/main" val="86494546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kvia.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208F6B-8AC4-4934-A2F3-17C0AC7AA959}"/>
              </a:ext>
            </a:extLst>
          </p:cNvPr>
          <p:cNvSpPr txBox="1"/>
          <p:nvPr/>
        </p:nvSpPr>
        <p:spPr>
          <a:xfrm>
            <a:off x="3325090" y="3420094"/>
            <a:ext cx="5415148" cy="961901"/>
          </a:xfrm>
          <a:prstGeom prst="rect">
            <a:avLst/>
          </a:prstGeom>
          <a:solidFill>
            <a:schemeClr val="bg1"/>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BB71E4DD-82C5-49EC-B866-EB1441031F77}"/>
              </a:ext>
            </a:extLst>
          </p:cNvPr>
          <p:cNvSpPr txBox="1"/>
          <p:nvPr/>
        </p:nvSpPr>
        <p:spPr>
          <a:xfrm>
            <a:off x="2933204" y="3901044"/>
            <a:ext cx="6198919" cy="2831544"/>
          </a:xfrm>
          <a:prstGeom prst="rect">
            <a:avLst/>
          </a:prstGeom>
          <a:noFill/>
        </p:spPr>
        <p:txBody>
          <a:bodyPr wrap="square" rtlCol="0">
            <a:spAutoFit/>
          </a:bodyPr>
          <a:lstStyle/>
          <a:p>
            <a:pPr algn="ctr"/>
            <a:r>
              <a:rPr lang="en-GB" sz="3200" b="1" dirty="0">
                <a:solidFill>
                  <a:schemeClr val="bg2">
                    <a:lumMod val="25000"/>
                  </a:schemeClr>
                </a:solidFill>
                <a:latin typeface="+mj-lt"/>
              </a:rPr>
              <a:t>UK Vaping Industry Association</a:t>
            </a:r>
          </a:p>
          <a:p>
            <a:pPr algn="ctr"/>
            <a:endParaRPr lang="en-GB" sz="3200" b="1" dirty="0">
              <a:solidFill>
                <a:schemeClr val="bg2">
                  <a:lumMod val="25000"/>
                </a:schemeClr>
              </a:solidFill>
              <a:latin typeface="+mj-lt"/>
            </a:endParaRPr>
          </a:p>
          <a:p>
            <a:pPr algn="ctr"/>
            <a:r>
              <a:rPr lang="en-GB" sz="3200" b="1" dirty="0">
                <a:solidFill>
                  <a:schemeClr val="bg2">
                    <a:lumMod val="25000"/>
                  </a:schemeClr>
                </a:solidFill>
                <a:latin typeface="+mj-lt"/>
              </a:rPr>
              <a:t>The UK’s largest trade body for the vaping sector</a:t>
            </a:r>
          </a:p>
          <a:p>
            <a:pPr algn="ctr"/>
            <a:r>
              <a:rPr lang="en-GB" sz="3200" b="1" dirty="0">
                <a:solidFill>
                  <a:schemeClr val="bg2">
                    <a:lumMod val="25000"/>
                  </a:schemeClr>
                </a:solidFill>
                <a:latin typeface="+mj-lt"/>
              </a:rPr>
              <a:t>UK Overview 2021</a:t>
            </a:r>
            <a:endParaRPr lang="en-GB" b="1" dirty="0">
              <a:solidFill>
                <a:schemeClr val="bg2">
                  <a:lumMod val="25000"/>
                </a:schemeClr>
              </a:solidFill>
              <a:latin typeface="+mj-lt"/>
            </a:endParaRPr>
          </a:p>
          <a:p>
            <a:pPr algn="ctr"/>
            <a:endParaRPr lang="en-GB" dirty="0"/>
          </a:p>
        </p:txBody>
      </p:sp>
    </p:spTree>
    <p:extLst>
      <p:ext uri="{BB962C8B-B14F-4D97-AF65-F5344CB8AC3E}">
        <p14:creationId xmlns:p14="http://schemas.microsoft.com/office/powerpoint/2010/main" val="330246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CD8D-FC0A-F24B-AF29-F0D8671C4E5E}"/>
              </a:ext>
            </a:extLst>
          </p:cNvPr>
          <p:cNvSpPr>
            <a:spLocks noGrp="1"/>
          </p:cNvSpPr>
          <p:nvPr>
            <p:ph type="title"/>
          </p:nvPr>
        </p:nvSpPr>
        <p:spPr>
          <a:xfrm>
            <a:off x="310150" y="722542"/>
            <a:ext cx="10515600" cy="1510328"/>
          </a:xfrm>
        </p:spPr>
        <p:txBody>
          <a:bodyPr/>
          <a:lstStyle/>
          <a:p>
            <a:r>
              <a:rPr lang="en-GB" dirty="0">
                <a:solidFill>
                  <a:schemeClr val="bg2">
                    <a:lumMod val="25000"/>
                  </a:schemeClr>
                </a:solidFill>
              </a:rPr>
              <a:t>What is </a:t>
            </a:r>
            <a:r>
              <a:rPr lang="en-GB" dirty="0"/>
              <a:t>			</a:t>
            </a:r>
            <a:r>
              <a:rPr lang="en-GB" dirty="0">
                <a:solidFill>
                  <a:schemeClr val="bg2">
                    <a:lumMod val="25000"/>
                  </a:schemeClr>
                </a:solidFill>
              </a:rPr>
              <a:t>all about?</a:t>
            </a:r>
            <a:br>
              <a:rPr lang="en-GB" dirty="0">
                <a:solidFill>
                  <a:schemeClr val="bg2">
                    <a:lumMod val="50000"/>
                  </a:schemeClr>
                </a:solidFill>
              </a:rPr>
            </a:br>
            <a:endParaRPr lang="en-US" dirty="0">
              <a:solidFill>
                <a:schemeClr val="bg2">
                  <a:lumMod val="50000"/>
                </a:schemeClr>
              </a:solidFill>
            </a:endParaRPr>
          </a:p>
        </p:txBody>
      </p:sp>
      <p:sp>
        <p:nvSpPr>
          <p:cNvPr id="3" name="Title 1">
            <a:extLst>
              <a:ext uri="{FF2B5EF4-FFF2-40B4-BE49-F238E27FC236}">
                <a16:creationId xmlns:a16="http://schemas.microsoft.com/office/drawing/2014/main" id="{6FEF16AA-E89B-453A-AD32-667833F8D493}"/>
              </a:ext>
            </a:extLst>
          </p:cNvPr>
          <p:cNvSpPr txBox="1">
            <a:spLocks/>
          </p:cNvSpPr>
          <p:nvPr/>
        </p:nvSpPr>
        <p:spPr>
          <a:xfrm>
            <a:off x="548951" y="2383647"/>
            <a:ext cx="10515600" cy="15103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D10B11"/>
                </a:solidFill>
                <a:latin typeface="Arial" panose="020B0604020202020204" pitchFamily="34" charset="0"/>
                <a:ea typeface="+mj-ea"/>
                <a:cs typeface="Arial" panose="020B0604020202020204" pitchFamily="34" charset="0"/>
              </a:defRPr>
            </a:lvl1pPr>
          </a:lstStyle>
          <a:p>
            <a:br>
              <a:rPr lang="en-GB" dirty="0"/>
            </a:br>
            <a:endParaRPr lang="en-US" dirty="0"/>
          </a:p>
        </p:txBody>
      </p:sp>
      <p:sp>
        <p:nvSpPr>
          <p:cNvPr id="4" name="Title 1">
            <a:extLst>
              <a:ext uri="{FF2B5EF4-FFF2-40B4-BE49-F238E27FC236}">
                <a16:creationId xmlns:a16="http://schemas.microsoft.com/office/drawing/2014/main" id="{68B458F0-82AD-4ED7-8154-A084F6D9B9F4}"/>
              </a:ext>
            </a:extLst>
          </p:cNvPr>
          <p:cNvSpPr txBox="1">
            <a:spLocks/>
          </p:cNvSpPr>
          <p:nvPr/>
        </p:nvSpPr>
        <p:spPr>
          <a:xfrm>
            <a:off x="139433" y="2159596"/>
            <a:ext cx="8268478" cy="5309118"/>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rgbClr val="D10B11"/>
                </a:solidFill>
                <a:latin typeface="Arial" panose="020B0604020202020204" pitchFamily="34" charset="0"/>
                <a:ea typeface="+mj-ea"/>
                <a:cs typeface="Arial" panose="020B0604020202020204" pitchFamily="34" charset="0"/>
              </a:defRPr>
            </a:lvl1pPr>
          </a:lstStyle>
          <a:p>
            <a:pPr marL="571500" lvl="0" indent="-571500">
              <a:buFont typeface="Arial" panose="020B0604020202020204" pitchFamily="34" charset="0"/>
              <a:buChar char="•"/>
            </a:pPr>
            <a:r>
              <a:rPr lang="en-GB" sz="5100" dirty="0">
                <a:solidFill>
                  <a:schemeClr val="bg2">
                    <a:lumMod val="25000"/>
                  </a:schemeClr>
                </a:solidFill>
                <a:latin typeface="+mj-lt"/>
              </a:rPr>
              <a:t>Launched in 2018; the vaping sector’s only dedicated education and awareness campaign to encourage smokers to make the transition from conventional to vaping</a:t>
            </a:r>
          </a:p>
          <a:p>
            <a:pPr lvl="0"/>
            <a:endParaRPr lang="en-GB" sz="5100" dirty="0">
              <a:solidFill>
                <a:schemeClr val="bg2">
                  <a:lumMod val="25000"/>
                </a:schemeClr>
              </a:solidFill>
              <a:latin typeface="+mj-lt"/>
            </a:endParaRPr>
          </a:p>
          <a:p>
            <a:pPr marL="571500" lvl="0" indent="-571500">
              <a:buFont typeface="Arial" panose="020B0604020202020204" pitchFamily="34" charset="0"/>
              <a:buChar char="•"/>
            </a:pPr>
            <a:r>
              <a:rPr lang="en-GB" sz="5100" dirty="0">
                <a:solidFill>
                  <a:schemeClr val="bg2">
                    <a:lumMod val="25000"/>
                  </a:schemeClr>
                </a:solidFill>
                <a:latin typeface="+mj-lt"/>
              </a:rPr>
              <a:t>Despite lockdowns VApril 2019 &amp; 2020 were a great success; reaching out to millions of people globally via mainstream and social media and support from our international partners around the globe. </a:t>
            </a:r>
          </a:p>
          <a:p>
            <a:pPr algn="just"/>
            <a:br>
              <a:rPr lang="en-GB" dirty="0"/>
            </a:br>
            <a:endParaRPr lang="en-US" dirty="0"/>
          </a:p>
        </p:txBody>
      </p:sp>
      <p:pic>
        <p:nvPicPr>
          <p:cNvPr id="6" name="Picture 5">
            <a:extLst>
              <a:ext uri="{FF2B5EF4-FFF2-40B4-BE49-F238E27FC236}">
                <a16:creationId xmlns:a16="http://schemas.microsoft.com/office/drawing/2014/main" id="{07482E69-A65A-49EC-88E6-EBFA1EF43C5B}"/>
              </a:ext>
            </a:extLst>
          </p:cNvPr>
          <p:cNvPicPr>
            <a:picLocks noChangeAspect="1"/>
          </p:cNvPicPr>
          <p:nvPr/>
        </p:nvPicPr>
        <p:blipFill>
          <a:blip r:embed="rId3"/>
          <a:stretch>
            <a:fillRect/>
          </a:stretch>
        </p:blipFill>
        <p:spPr>
          <a:xfrm>
            <a:off x="9283782" y="2383647"/>
            <a:ext cx="2190287" cy="2190287"/>
          </a:xfrm>
          <a:prstGeom prst="rect">
            <a:avLst/>
          </a:prstGeom>
        </p:spPr>
      </p:pic>
      <p:pic>
        <p:nvPicPr>
          <p:cNvPr id="7" name="Picture 6">
            <a:extLst>
              <a:ext uri="{FF2B5EF4-FFF2-40B4-BE49-F238E27FC236}">
                <a16:creationId xmlns:a16="http://schemas.microsoft.com/office/drawing/2014/main" id="{70148FE2-BD78-429B-BD93-DE8FF9242236}"/>
              </a:ext>
            </a:extLst>
          </p:cNvPr>
          <p:cNvPicPr>
            <a:picLocks noChangeAspect="1"/>
          </p:cNvPicPr>
          <p:nvPr/>
        </p:nvPicPr>
        <p:blipFill>
          <a:blip r:embed="rId4"/>
          <a:stretch>
            <a:fillRect/>
          </a:stretch>
        </p:blipFill>
        <p:spPr>
          <a:xfrm flipH="1">
            <a:off x="8407911" y="4576767"/>
            <a:ext cx="2365311" cy="2010514"/>
          </a:xfrm>
          <a:prstGeom prst="rect">
            <a:avLst/>
          </a:prstGeom>
        </p:spPr>
      </p:pic>
      <p:pic>
        <p:nvPicPr>
          <p:cNvPr id="5" name="Picture 4">
            <a:extLst>
              <a:ext uri="{FF2B5EF4-FFF2-40B4-BE49-F238E27FC236}">
                <a16:creationId xmlns:a16="http://schemas.microsoft.com/office/drawing/2014/main" id="{E2795180-058E-4726-8CDF-B13AE1FFEEEB}"/>
              </a:ext>
            </a:extLst>
          </p:cNvPr>
          <p:cNvPicPr>
            <a:picLocks noChangeAspect="1"/>
          </p:cNvPicPr>
          <p:nvPr/>
        </p:nvPicPr>
        <p:blipFill>
          <a:blip r:embed="rId5"/>
          <a:stretch>
            <a:fillRect/>
          </a:stretch>
        </p:blipFill>
        <p:spPr>
          <a:xfrm>
            <a:off x="2147789" y="773492"/>
            <a:ext cx="1891105" cy="704214"/>
          </a:xfrm>
          <a:prstGeom prst="rect">
            <a:avLst/>
          </a:prstGeom>
        </p:spPr>
      </p:pic>
      <p:pic>
        <p:nvPicPr>
          <p:cNvPr id="9" name="Picture 8" descr="A group of people in a room&#10;&#10;Description automatically generated">
            <a:extLst>
              <a:ext uri="{FF2B5EF4-FFF2-40B4-BE49-F238E27FC236}">
                <a16:creationId xmlns:a16="http://schemas.microsoft.com/office/drawing/2014/main" id="{9A27635D-140D-9145-AAE6-775D5EC42A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8617" y="325413"/>
            <a:ext cx="5441429" cy="1982846"/>
          </a:xfrm>
          <a:prstGeom prst="rect">
            <a:avLst/>
          </a:prstGeom>
        </p:spPr>
      </p:pic>
    </p:spTree>
    <p:extLst>
      <p:ext uri="{BB962C8B-B14F-4D97-AF65-F5344CB8AC3E}">
        <p14:creationId xmlns:p14="http://schemas.microsoft.com/office/powerpoint/2010/main" val="1865212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DD26-9352-9D46-84F8-81E31876BEF2}"/>
              </a:ext>
            </a:extLst>
          </p:cNvPr>
          <p:cNvSpPr>
            <a:spLocks noGrp="1"/>
          </p:cNvSpPr>
          <p:nvPr>
            <p:ph type="title"/>
          </p:nvPr>
        </p:nvSpPr>
        <p:spPr>
          <a:xfrm>
            <a:off x="4637987" y="4147534"/>
            <a:ext cx="3289954" cy="1325563"/>
          </a:xfrm>
        </p:spPr>
        <p:txBody>
          <a:bodyPr>
            <a:normAutofit fontScale="90000"/>
          </a:bodyPr>
          <a:lstStyle/>
          <a:p>
            <a:r>
              <a:rPr lang="en-US" sz="2000" dirty="0"/>
              <a:t>Contact information</a:t>
            </a:r>
            <a:br>
              <a:rPr lang="en-US" sz="2000" dirty="0"/>
            </a:br>
            <a:r>
              <a:rPr lang="en-US" sz="2000" dirty="0"/>
              <a:t>Website : </a:t>
            </a:r>
            <a:r>
              <a:rPr lang="en-US" sz="2000" dirty="0">
                <a:hlinkClick r:id="rId2"/>
              </a:rPr>
              <a:t>www.ukvia.co.uk</a:t>
            </a:r>
            <a:br>
              <a:rPr lang="en-US" sz="2000" dirty="0"/>
            </a:br>
            <a:r>
              <a:rPr lang="en-US" sz="2000" dirty="0"/>
              <a:t>John Dunne – Director UKVIA</a:t>
            </a:r>
            <a:br>
              <a:rPr lang="en-US" sz="2000" dirty="0"/>
            </a:br>
            <a:r>
              <a:rPr lang="en-US" sz="2000" dirty="0"/>
              <a:t>John@ukvia.co.uk</a:t>
            </a:r>
            <a:br>
              <a:rPr lang="en-US" sz="2000" dirty="0"/>
            </a:br>
            <a:endParaRPr lang="en-US" sz="2000" dirty="0"/>
          </a:p>
        </p:txBody>
      </p:sp>
      <p:pic>
        <p:nvPicPr>
          <p:cNvPr id="4" name="Picture 2" descr="Image result for UKVIA logo">
            <a:extLst>
              <a:ext uri="{FF2B5EF4-FFF2-40B4-BE49-F238E27FC236}">
                <a16:creationId xmlns:a16="http://schemas.microsoft.com/office/drawing/2014/main" id="{EEF2428F-0116-1B4B-83FC-462A5E36F5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2830" y="463977"/>
            <a:ext cx="4346339" cy="43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66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94FF-943E-4C98-ABB3-0D8FEA214E0F}"/>
              </a:ext>
            </a:extLst>
          </p:cNvPr>
          <p:cNvSpPr>
            <a:spLocks noGrp="1"/>
          </p:cNvSpPr>
          <p:nvPr>
            <p:ph type="title"/>
          </p:nvPr>
        </p:nvSpPr>
        <p:spPr/>
        <p:txBody>
          <a:bodyPr/>
          <a:lstStyle/>
          <a:p>
            <a:r>
              <a:rPr lang="en-GB" dirty="0">
                <a:solidFill>
                  <a:schemeClr val="bg2">
                    <a:lumMod val="25000"/>
                  </a:schemeClr>
                </a:solidFill>
              </a:rPr>
              <a:t>Who are the UKVIA?</a:t>
            </a:r>
          </a:p>
        </p:txBody>
      </p:sp>
      <p:sp>
        <p:nvSpPr>
          <p:cNvPr id="3" name="Content Placeholder 2">
            <a:extLst>
              <a:ext uri="{FF2B5EF4-FFF2-40B4-BE49-F238E27FC236}">
                <a16:creationId xmlns:a16="http://schemas.microsoft.com/office/drawing/2014/main" id="{EDE63062-8199-487F-9DDD-85B02D03F6A2}"/>
              </a:ext>
            </a:extLst>
          </p:cNvPr>
          <p:cNvSpPr>
            <a:spLocks noGrp="1"/>
          </p:cNvSpPr>
          <p:nvPr>
            <p:ph idx="1"/>
          </p:nvPr>
        </p:nvSpPr>
        <p:spPr>
          <a:xfrm>
            <a:off x="838200" y="1664494"/>
            <a:ext cx="10515600" cy="4828375"/>
          </a:xfrm>
        </p:spPr>
        <p:txBody>
          <a:bodyPr vert="horz" lIns="91440" tIns="45720" rIns="91440" bIns="45720" rtlCol="0" anchor="t">
            <a:noAutofit/>
          </a:bodyPr>
          <a:lstStyle/>
          <a:p>
            <a:pPr marL="0" indent="0" algn="just">
              <a:buNone/>
            </a:pPr>
            <a:endParaRPr lang="en-GB" b="1" dirty="0">
              <a:latin typeface="Calibri Light" panose="020F0302020204030204" pitchFamily="34" charset="0"/>
            </a:endParaRPr>
          </a:p>
          <a:p>
            <a:pPr lvl="0"/>
            <a:r>
              <a:rPr lang="en-GB" sz="2200" dirty="0">
                <a:solidFill>
                  <a:schemeClr val="bg2">
                    <a:lumMod val="25000"/>
                  </a:schemeClr>
                </a:solidFill>
                <a:latin typeface="+mj-lt"/>
              </a:rPr>
              <a:t>The UK Vaping Industry Association is the leading trade association for the vaping industry. </a:t>
            </a:r>
          </a:p>
          <a:p>
            <a:pPr lvl="0"/>
            <a:r>
              <a:rPr lang="en-GB" sz="2200" dirty="0">
                <a:solidFill>
                  <a:schemeClr val="bg2">
                    <a:lumMod val="25000"/>
                  </a:schemeClr>
                </a:solidFill>
                <a:latin typeface="+mj-lt"/>
              </a:rPr>
              <a:t>We formed in September 2016 and represent the whole breadth of the vaping industry; including manufacturers, retailers, wholesalers, distributers and compliance specialists. </a:t>
            </a:r>
          </a:p>
          <a:p>
            <a:pPr lvl="0"/>
            <a:r>
              <a:rPr lang="en-GB" sz="2200" dirty="0">
                <a:solidFill>
                  <a:schemeClr val="bg2">
                    <a:lumMod val="25000"/>
                  </a:schemeClr>
                </a:solidFill>
                <a:latin typeface="+mj-lt"/>
              </a:rPr>
              <a:t>Our 64-strong membership includes representatives from independent stores and brands to more established corporate brands (including tobacco and pharmaceutical company owned brands). We represent roughly 70% of the UK market by volume. </a:t>
            </a:r>
          </a:p>
          <a:p>
            <a:pPr lvl="0"/>
            <a:r>
              <a:rPr lang="en-GB" sz="2200" dirty="0">
                <a:solidFill>
                  <a:schemeClr val="bg2">
                    <a:lumMod val="25000"/>
                  </a:schemeClr>
                </a:solidFill>
                <a:latin typeface="+mj-lt"/>
              </a:rPr>
              <a:t>We provide an important interface between the industry and government, regulators, the media and public at large.</a:t>
            </a:r>
          </a:p>
          <a:p>
            <a:r>
              <a:rPr lang="en-GB" sz="2200" dirty="0">
                <a:solidFill>
                  <a:schemeClr val="bg2">
                    <a:lumMod val="25000"/>
                  </a:schemeClr>
                </a:solidFill>
                <a:latin typeface="+mj-lt"/>
              </a:rPr>
              <a:t>We are an open, democratic organisation working to represent the interests of the whole vaping industry. We aim to convince the remaining 7m smokers in the UK to consider switching to vaping. </a:t>
            </a:r>
          </a:p>
          <a:p>
            <a:pPr algn="just"/>
            <a:endParaRPr lang="en-GB" sz="2400" dirty="0">
              <a:latin typeface="Calibri Light" panose="020F0302020204030204" pitchFamily="34" charset="0"/>
            </a:endParaRPr>
          </a:p>
          <a:p>
            <a:pPr marL="0" indent="0" algn="just">
              <a:buNone/>
            </a:pPr>
            <a:r>
              <a:rPr lang="en-GB" sz="2400" dirty="0">
                <a:latin typeface="Calibri Light" panose="020F0302020204030204" pitchFamily="34" charset="0"/>
              </a:rPr>
              <a:t> </a:t>
            </a:r>
          </a:p>
        </p:txBody>
      </p:sp>
      <p:pic>
        <p:nvPicPr>
          <p:cNvPr id="4" name="Picture 2" descr="Image result for UKVIA logo">
            <a:extLst>
              <a:ext uri="{FF2B5EF4-FFF2-40B4-BE49-F238E27FC236}">
                <a16:creationId xmlns:a16="http://schemas.microsoft.com/office/drawing/2014/main" id="{A2FC0730-7A52-4A99-A0F5-C0CFEE072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1" y="-725715"/>
            <a:ext cx="3240315" cy="324031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A0D5BEC-9AEE-449C-AB7E-D54B7839BA6F}"/>
              </a:ext>
            </a:extLst>
          </p:cNvPr>
          <p:cNvCxnSpPr/>
          <p:nvPr/>
        </p:nvCxnSpPr>
        <p:spPr>
          <a:xfrm>
            <a:off x="0" y="1690688"/>
            <a:ext cx="12192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306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E63062-8199-487F-9DDD-85B02D03F6A2}"/>
              </a:ext>
            </a:extLst>
          </p:cNvPr>
          <p:cNvSpPr>
            <a:spLocks noGrp="1"/>
          </p:cNvSpPr>
          <p:nvPr>
            <p:ph idx="1"/>
          </p:nvPr>
        </p:nvSpPr>
        <p:spPr>
          <a:xfrm>
            <a:off x="474290" y="1690688"/>
            <a:ext cx="4713082" cy="4915877"/>
          </a:xfrm>
        </p:spPr>
        <p:txBody>
          <a:bodyPr vert="horz" lIns="91440" tIns="45720" rIns="91440" bIns="45720" rtlCol="0" anchor="t">
            <a:noAutofit/>
          </a:bodyPr>
          <a:lstStyle/>
          <a:p>
            <a:pPr marL="0" indent="0" algn="ctr">
              <a:buNone/>
            </a:pPr>
            <a:r>
              <a:rPr lang="en-GB" sz="2000" dirty="0">
                <a:solidFill>
                  <a:schemeClr val="bg2">
                    <a:lumMod val="50000"/>
                  </a:schemeClr>
                </a:solidFill>
                <a:latin typeface="Calibri Light" panose="020F0302020204030204" pitchFamily="34" charset="0"/>
              </a:rPr>
              <a:t>Overview</a:t>
            </a:r>
          </a:p>
          <a:p>
            <a:r>
              <a:rPr lang="en-GB" sz="2000" dirty="0">
                <a:solidFill>
                  <a:schemeClr val="bg2">
                    <a:lumMod val="25000"/>
                  </a:schemeClr>
                </a:solidFill>
                <a:latin typeface="+mj-lt"/>
              </a:rPr>
              <a:t>The UK is Europe's largest vaping </a:t>
            </a:r>
            <a:r>
              <a:rPr lang="en-GB" sz="2000" dirty="0" err="1">
                <a:solidFill>
                  <a:schemeClr val="bg2">
                    <a:lumMod val="25000"/>
                  </a:schemeClr>
                </a:solidFill>
                <a:latin typeface="+mj-lt"/>
              </a:rPr>
              <a:t>market;light</a:t>
            </a:r>
            <a:r>
              <a:rPr lang="en-GB" sz="2000" dirty="0">
                <a:solidFill>
                  <a:schemeClr val="bg2">
                    <a:lumMod val="25000"/>
                  </a:schemeClr>
                </a:solidFill>
                <a:latin typeface="+mj-lt"/>
              </a:rPr>
              <a:t> touch regulation developed by the UK government encouraged growth.</a:t>
            </a:r>
          </a:p>
          <a:p>
            <a:r>
              <a:rPr lang="en-GB" sz="2000" dirty="0">
                <a:solidFill>
                  <a:schemeClr val="bg2">
                    <a:lumMod val="25000"/>
                  </a:schemeClr>
                </a:solidFill>
                <a:latin typeface="+mj-lt"/>
              </a:rPr>
              <a:t>No tax is applied to vaping</a:t>
            </a:r>
          </a:p>
          <a:p>
            <a:r>
              <a:rPr lang="en-GB" sz="2000" dirty="0">
                <a:solidFill>
                  <a:schemeClr val="bg2">
                    <a:lumMod val="25000"/>
                  </a:schemeClr>
                </a:solidFill>
                <a:latin typeface="+mj-lt"/>
              </a:rPr>
              <a:t>Vape shops have been greatly affected by lockdown which closed them to the public causing some to close. </a:t>
            </a:r>
          </a:p>
          <a:p>
            <a:r>
              <a:rPr lang="en-GB" sz="2000" dirty="0">
                <a:solidFill>
                  <a:schemeClr val="bg2">
                    <a:lumMod val="25000"/>
                  </a:schemeClr>
                </a:solidFill>
                <a:latin typeface="+mj-lt"/>
              </a:rPr>
              <a:t>Pre-filled pod products have become more popular and there is an increasing number of disposable brands entering the market in 2021.</a:t>
            </a:r>
          </a:p>
          <a:p>
            <a:r>
              <a:rPr lang="en-GB" sz="2000" dirty="0" err="1">
                <a:solidFill>
                  <a:schemeClr val="bg2">
                    <a:lumMod val="25000"/>
                  </a:schemeClr>
                </a:solidFill>
                <a:latin typeface="+mj-lt"/>
              </a:rPr>
              <a:t>Iqos</a:t>
            </a:r>
            <a:r>
              <a:rPr lang="en-GB" sz="2000" dirty="0">
                <a:solidFill>
                  <a:schemeClr val="bg2">
                    <a:lumMod val="25000"/>
                  </a:schemeClr>
                </a:solidFill>
                <a:latin typeface="+mj-lt"/>
              </a:rPr>
              <a:t> and </a:t>
            </a:r>
            <a:r>
              <a:rPr lang="en-GB" sz="2000" dirty="0" err="1">
                <a:solidFill>
                  <a:schemeClr val="bg2">
                    <a:lumMod val="25000"/>
                  </a:schemeClr>
                </a:solidFill>
                <a:latin typeface="+mj-lt"/>
              </a:rPr>
              <a:t>ploom</a:t>
            </a:r>
            <a:r>
              <a:rPr lang="en-GB" sz="2000" dirty="0">
                <a:solidFill>
                  <a:schemeClr val="bg2">
                    <a:lumMod val="25000"/>
                  </a:schemeClr>
                </a:solidFill>
                <a:latin typeface="+mj-lt"/>
              </a:rPr>
              <a:t> are available but have limited uptake accounting for 2.2% of the tobacco market. </a:t>
            </a:r>
          </a:p>
        </p:txBody>
      </p:sp>
      <p:pic>
        <p:nvPicPr>
          <p:cNvPr id="4" name="Picture 2" descr="Image result for UKVIA logo">
            <a:extLst>
              <a:ext uri="{FF2B5EF4-FFF2-40B4-BE49-F238E27FC236}">
                <a16:creationId xmlns:a16="http://schemas.microsoft.com/office/drawing/2014/main" id="{A2FC0730-7A52-4A99-A0F5-C0CFEE072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1" y="-725715"/>
            <a:ext cx="3240315" cy="324031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A0D5BEC-9AEE-449C-AB7E-D54B7839BA6F}"/>
              </a:ext>
            </a:extLst>
          </p:cNvPr>
          <p:cNvCxnSpPr/>
          <p:nvPr/>
        </p:nvCxnSpPr>
        <p:spPr>
          <a:xfrm>
            <a:off x="0" y="1690688"/>
            <a:ext cx="12192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7EAB0CB1-B0B5-4C73-BBD6-9ABBDA1E0960}"/>
              </a:ext>
            </a:extLst>
          </p:cNvPr>
          <p:cNvSpPr>
            <a:spLocks noGrp="1"/>
          </p:cNvSpPr>
          <p:nvPr>
            <p:ph type="title"/>
          </p:nvPr>
        </p:nvSpPr>
        <p:spPr>
          <a:xfrm>
            <a:off x="838200" y="365125"/>
            <a:ext cx="10515600" cy="1325563"/>
          </a:xfrm>
        </p:spPr>
        <p:txBody>
          <a:bodyPr>
            <a:normAutofit/>
          </a:bodyPr>
          <a:lstStyle/>
          <a:p>
            <a:r>
              <a:rPr lang="en-GB" sz="3600" dirty="0">
                <a:solidFill>
                  <a:schemeClr val="bg2">
                    <a:lumMod val="25000"/>
                  </a:schemeClr>
                </a:solidFill>
              </a:rPr>
              <a:t>Market Snapshot 2021 </a:t>
            </a:r>
          </a:p>
        </p:txBody>
      </p:sp>
      <p:graphicFrame>
        <p:nvGraphicFramePr>
          <p:cNvPr id="12" name="Chart 11">
            <a:extLst>
              <a:ext uri="{FF2B5EF4-FFF2-40B4-BE49-F238E27FC236}">
                <a16:creationId xmlns:a16="http://schemas.microsoft.com/office/drawing/2014/main" id="{D21CE845-4EB0-4467-982C-FEA4DEA5AE7B}"/>
              </a:ext>
            </a:extLst>
          </p:cNvPr>
          <p:cNvGraphicFramePr/>
          <p:nvPr>
            <p:extLst>
              <p:ext uri="{D42A27DB-BD31-4B8C-83A1-F6EECF244321}">
                <p14:modId xmlns:p14="http://schemas.microsoft.com/office/powerpoint/2010/main" val="1042315288"/>
              </p:ext>
            </p:extLst>
          </p:nvPr>
        </p:nvGraphicFramePr>
        <p:xfrm>
          <a:off x="6670907" y="2064007"/>
          <a:ext cx="4620260" cy="225074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6A65D6F7-A046-4D0D-98B9-2D1F6BBD64D6}"/>
              </a:ext>
            </a:extLst>
          </p:cNvPr>
          <p:cNvSpPr txBox="1"/>
          <p:nvPr/>
        </p:nvSpPr>
        <p:spPr>
          <a:xfrm>
            <a:off x="7037937" y="4272745"/>
            <a:ext cx="3886200" cy="923330"/>
          </a:xfrm>
          <a:prstGeom prst="rect">
            <a:avLst/>
          </a:prstGeom>
          <a:noFill/>
        </p:spPr>
        <p:txBody>
          <a:bodyPr wrap="square" rtlCol="0">
            <a:spAutoFit/>
          </a:bodyPr>
          <a:lstStyle/>
          <a:p>
            <a:pPr algn="ctr"/>
            <a:r>
              <a:rPr lang="en-GB" dirty="0">
                <a:solidFill>
                  <a:schemeClr val="bg2">
                    <a:lumMod val="50000"/>
                  </a:schemeClr>
                </a:solidFill>
                <a:latin typeface="+mj-lt"/>
              </a:rPr>
              <a:t>Adult vaping population </a:t>
            </a:r>
          </a:p>
          <a:p>
            <a:pPr algn="ctr"/>
            <a:r>
              <a:rPr lang="en-GB" dirty="0">
                <a:solidFill>
                  <a:schemeClr val="bg2">
                    <a:lumMod val="50000"/>
                  </a:schemeClr>
                </a:solidFill>
                <a:latin typeface="+mj-lt"/>
              </a:rPr>
              <a:t>3,500,000</a:t>
            </a:r>
          </a:p>
          <a:p>
            <a:pPr algn="ctr"/>
            <a:r>
              <a:rPr lang="en-GB" dirty="0">
                <a:solidFill>
                  <a:schemeClr val="bg2">
                    <a:lumMod val="50000"/>
                  </a:schemeClr>
                </a:solidFill>
                <a:latin typeface="+mj-lt"/>
              </a:rPr>
              <a:t>(7% of 18+ pop</a:t>
            </a:r>
          </a:p>
        </p:txBody>
      </p:sp>
      <p:graphicFrame>
        <p:nvGraphicFramePr>
          <p:cNvPr id="16" name="Chart 15">
            <a:extLst>
              <a:ext uri="{FF2B5EF4-FFF2-40B4-BE49-F238E27FC236}">
                <a16:creationId xmlns:a16="http://schemas.microsoft.com/office/drawing/2014/main" id="{ECD99448-C7B0-45CC-85A9-49CB0B64A873}"/>
              </a:ext>
            </a:extLst>
          </p:cNvPr>
          <p:cNvGraphicFramePr/>
          <p:nvPr>
            <p:extLst>
              <p:ext uri="{D42A27DB-BD31-4B8C-83A1-F6EECF244321}">
                <p14:modId xmlns:p14="http://schemas.microsoft.com/office/powerpoint/2010/main" val="2746855300"/>
              </p:ext>
            </p:extLst>
          </p:nvPr>
        </p:nvGraphicFramePr>
        <p:xfrm>
          <a:off x="8811665" y="5154080"/>
          <a:ext cx="1941830" cy="17034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B75469B1-D404-49F6-BDEE-3474E38998BC}"/>
              </a:ext>
            </a:extLst>
          </p:cNvPr>
          <p:cNvGraphicFramePr/>
          <p:nvPr>
            <p:extLst>
              <p:ext uri="{D42A27DB-BD31-4B8C-83A1-F6EECF244321}">
                <p14:modId xmlns:p14="http://schemas.microsoft.com/office/powerpoint/2010/main" val="443359146"/>
              </p:ext>
            </p:extLst>
          </p:nvPr>
        </p:nvGraphicFramePr>
        <p:xfrm>
          <a:off x="7136131" y="5154505"/>
          <a:ext cx="1941830" cy="1703493"/>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3EA8B37B-BF92-4069-AA2D-9F3C1F30AFAF}"/>
              </a:ext>
            </a:extLst>
          </p:cNvPr>
          <p:cNvSpPr txBox="1"/>
          <p:nvPr/>
        </p:nvSpPr>
        <p:spPr>
          <a:xfrm>
            <a:off x="7815139" y="6005826"/>
            <a:ext cx="583814" cy="369332"/>
          </a:xfrm>
          <a:prstGeom prst="rect">
            <a:avLst/>
          </a:prstGeom>
          <a:noFill/>
        </p:spPr>
        <p:txBody>
          <a:bodyPr wrap="none" rtlCol="0">
            <a:spAutoFit/>
          </a:bodyPr>
          <a:lstStyle/>
          <a:p>
            <a:r>
              <a:rPr lang="en-GB" dirty="0"/>
              <a:t>65%</a:t>
            </a:r>
          </a:p>
        </p:txBody>
      </p:sp>
      <p:sp>
        <p:nvSpPr>
          <p:cNvPr id="19" name="TextBox 18">
            <a:extLst>
              <a:ext uri="{FF2B5EF4-FFF2-40B4-BE49-F238E27FC236}">
                <a16:creationId xmlns:a16="http://schemas.microsoft.com/office/drawing/2014/main" id="{B04B94FD-FEA2-4B10-BC92-BA61CE2354CB}"/>
              </a:ext>
            </a:extLst>
          </p:cNvPr>
          <p:cNvSpPr txBox="1"/>
          <p:nvPr/>
        </p:nvSpPr>
        <p:spPr>
          <a:xfrm>
            <a:off x="9490673" y="6005826"/>
            <a:ext cx="583814" cy="369332"/>
          </a:xfrm>
          <a:prstGeom prst="rect">
            <a:avLst/>
          </a:prstGeom>
          <a:noFill/>
        </p:spPr>
        <p:txBody>
          <a:bodyPr wrap="none" rtlCol="0">
            <a:spAutoFit/>
          </a:bodyPr>
          <a:lstStyle/>
          <a:p>
            <a:r>
              <a:rPr lang="en-GB" dirty="0"/>
              <a:t>55%</a:t>
            </a:r>
          </a:p>
        </p:txBody>
      </p:sp>
    </p:spTree>
    <p:extLst>
      <p:ext uri="{BB962C8B-B14F-4D97-AF65-F5344CB8AC3E}">
        <p14:creationId xmlns:p14="http://schemas.microsoft.com/office/powerpoint/2010/main" val="387413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UKVIA logo">
            <a:extLst>
              <a:ext uri="{FF2B5EF4-FFF2-40B4-BE49-F238E27FC236}">
                <a16:creationId xmlns:a16="http://schemas.microsoft.com/office/drawing/2014/main" id="{A2FC0730-7A52-4A99-A0F5-C0CFEE072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1" y="-725715"/>
            <a:ext cx="3240315" cy="324031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A0D5BEC-9AEE-449C-AB7E-D54B7839BA6F}"/>
              </a:ext>
            </a:extLst>
          </p:cNvPr>
          <p:cNvCxnSpPr/>
          <p:nvPr/>
        </p:nvCxnSpPr>
        <p:spPr>
          <a:xfrm>
            <a:off x="0" y="1690688"/>
            <a:ext cx="12192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7EAB0CB1-B0B5-4C73-BBD6-9ABBDA1E0960}"/>
              </a:ext>
            </a:extLst>
          </p:cNvPr>
          <p:cNvSpPr>
            <a:spLocks noGrp="1"/>
          </p:cNvSpPr>
          <p:nvPr>
            <p:ph type="title"/>
          </p:nvPr>
        </p:nvSpPr>
        <p:spPr>
          <a:xfrm>
            <a:off x="838200" y="365125"/>
            <a:ext cx="10515600" cy="1325563"/>
          </a:xfrm>
        </p:spPr>
        <p:txBody>
          <a:bodyPr>
            <a:normAutofit/>
          </a:bodyPr>
          <a:lstStyle/>
          <a:p>
            <a:r>
              <a:rPr lang="en-GB" sz="3600" dirty="0">
                <a:solidFill>
                  <a:schemeClr val="bg2">
                    <a:lumMod val="25000"/>
                  </a:schemeClr>
                </a:solidFill>
              </a:rPr>
              <a:t>Market Snapshot 2021 </a:t>
            </a:r>
          </a:p>
        </p:txBody>
      </p:sp>
      <p:graphicFrame>
        <p:nvGraphicFramePr>
          <p:cNvPr id="11" name="Content Placeholder 10">
            <a:extLst>
              <a:ext uri="{FF2B5EF4-FFF2-40B4-BE49-F238E27FC236}">
                <a16:creationId xmlns:a16="http://schemas.microsoft.com/office/drawing/2014/main" id="{1A4A55E1-202E-472C-9FBE-A1CE8B69633D}"/>
              </a:ext>
            </a:extLst>
          </p:cNvPr>
          <p:cNvGraphicFramePr>
            <a:graphicFrameLocks noGrp="1"/>
          </p:cNvGraphicFramePr>
          <p:nvPr>
            <p:ph idx="1"/>
            <p:extLst>
              <p:ext uri="{D42A27DB-BD31-4B8C-83A1-F6EECF244321}">
                <p14:modId xmlns:p14="http://schemas.microsoft.com/office/powerpoint/2010/main" val="3089748272"/>
              </p:ext>
            </p:extLst>
          </p:nvPr>
        </p:nvGraphicFramePr>
        <p:xfrm>
          <a:off x="125730" y="2137412"/>
          <a:ext cx="5970270" cy="4355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00B9AF26-2035-4683-84FD-14ABBACA9BE0}"/>
              </a:ext>
            </a:extLst>
          </p:cNvPr>
          <p:cNvGraphicFramePr/>
          <p:nvPr>
            <p:extLst>
              <p:ext uri="{D42A27DB-BD31-4B8C-83A1-F6EECF244321}">
                <p14:modId xmlns:p14="http://schemas.microsoft.com/office/powerpoint/2010/main" val="2415940348"/>
              </p:ext>
            </p:extLst>
          </p:nvPr>
        </p:nvGraphicFramePr>
        <p:xfrm>
          <a:off x="5897880" y="2137411"/>
          <a:ext cx="5759450" cy="435545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A2EF0A6F-1E4E-4A2E-B3AB-3C403359C812}"/>
              </a:ext>
            </a:extLst>
          </p:cNvPr>
          <p:cNvSpPr txBox="1"/>
          <p:nvPr/>
        </p:nvSpPr>
        <p:spPr>
          <a:xfrm>
            <a:off x="5383530" y="6337769"/>
            <a:ext cx="6880860" cy="369332"/>
          </a:xfrm>
          <a:prstGeom prst="rect">
            <a:avLst/>
          </a:prstGeom>
          <a:noFill/>
        </p:spPr>
        <p:txBody>
          <a:bodyPr wrap="square" rtlCol="0">
            <a:spAutoFit/>
          </a:bodyPr>
          <a:lstStyle/>
          <a:p>
            <a:r>
              <a:rPr lang="en-GB" dirty="0">
                <a:solidFill>
                  <a:schemeClr val="bg2">
                    <a:lumMod val="50000"/>
                  </a:schemeClr>
                </a:solidFill>
              </a:rPr>
              <a:t>There are around 2,800 – 3,000 vape shops in the UK (E-500 since 2019</a:t>
            </a:r>
          </a:p>
        </p:txBody>
      </p:sp>
    </p:spTree>
    <p:extLst>
      <p:ext uri="{BB962C8B-B14F-4D97-AF65-F5344CB8AC3E}">
        <p14:creationId xmlns:p14="http://schemas.microsoft.com/office/powerpoint/2010/main" val="794793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94FF-943E-4C98-ABB3-0D8FEA214E0F}"/>
              </a:ext>
            </a:extLst>
          </p:cNvPr>
          <p:cNvSpPr>
            <a:spLocks noGrp="1"/>
          </p:cNvSpPr>
          <p:nvPr>
            <p:ph type="title"/>
          </p:nvPr>
        </p:nvSpPr>
        <p:spPr/>
        <p:txBody>
          <a:bodyPr>
            <a:normAutofit/>
          </a:bodyPr>
          <a:lstStyle/>
          <a:p>
            <a:r>
              <a:rPr lang="en-GB" sz="3600" dirty="0">
                <a:solidFill>
                  <a:schemeClr val="bg2">
                    <a:lumMod val="25000"/>
                  </a:schemeClr>
                </a:solidFill>
              </a:rPr>
              <a:t>Perception of the industry in 2021</a:t>
            </a:r>
          </a:p>
        </p:txBody>
      </p:sp>
      <p:sp>
        <p:nvSpPr>
          <p:cNvPr id="3" name="Content Placeholder 2">
            <a:extLst>
              <a:ext uri="{FF2B5EF4-FFF2-40B4-BE49-F238E27FC236}">
                <a16:creationId xmlns:a16="http://schemas.microsoft.com/office/drawing/2014/main" id="{EDE63062-8199-487F-9DDD-85B02D03F6A2}"/>
              </a:ext>
            </a:extLst>
          </p:cNvPr>
          <p:cNvSpPr>
            <a:spLocks noGrp="1"/>
          </p:cNvSpPr>
          <p:nvPr>
            <p:ph idx="1"/>
          </p:nvPr>
        </p:nvSpPr>
        <p:spPr>
          <a:xfrm>
            <a:off x="531432" y="1819831"/>
            <a:ext cx="7949428" cy="4798135"/>
          </a:xfrm>
        </p:spPr>
        <p:txBody>
          <a:bodyPr vert="horz" lIns="91440" tIns="45720" rIns="91440" bIns="45720" rtlCol="0" anchor="t">
            <a:noAutofit/>
          </a:bodyPr>
          <a:lstStyle/>
          <a:p>
            <a:pPr marL="0" indent="0" algn="just">
              <a:buNone/>
            </a:pPr>
            <a:r>
              <a:rPr lang="en-GB" sz="2400" b="1" dirty="0">
                <a:solidFill>
                  <a:schemeClr val="bg2">
                    <a:lumMod val="25000"/>
                  </a:schemeClr>
                </a:solidFill>
                <a:latin typeface="Calibri Light" panose="020F0302020204030204" pitchFamily="34" charset="0"/>
              </a:rPr>
              <a:t>The bad news </a:t>
            </a:r>
          </a:p>
          <a:p>
            <a:pPr marL="0" indent="0" algn="just">
              <a:buNone/>
            </a:pPr>
            <a:r>
              <a:rPr lang="en-GB" sz="1800" dirty="0">
                <a:solidFill>
                  <a:schemeClr val="bg2">
                    <a:lumMod val="25000"/>
                  </a:schemeClr>
                </a:solidFill>
                <a:latin typeface="Calibri Light" panose="020F0302020204030204" pitchFamily="34" charset="0"/>
              </a:rPr>
              <a:t>Vaping still has an ongoing perception problem – aggravated by flavour bans in a number of key markets, scare stories around Covid and illegal THC/Vit E Acetate usage in the US.</a:t>
            </a:r>
          </a:p>
          <a:p>
            <a:pPr algn="just"/>
            <a:r>
              <a:rPr lang="en-GB" sz="1800" dirty="0">
                <a:solidFill>
                  <a:schemeClr val="bg2">
                    <a:lumMod val="25000"/>
                  </a:schemeClr>
                </a:solidFill>
                <a:latin typeface="Calibri Light" panose="020F0302020204030204" pitchFamily="34" charset="0"/>
              </a:rPr>
              <a:t>According to the latest ASH figures, there are some 3.5m vapers in the UK, but 7m people are still smoking.</a:t>
            </a:r>
          </a:p>
          <a:p>
            <a:pPr algn="just"/>
            <a:r>
              <a:rPr lang="en-GB" sz="1800" dirty="0">
                <a:solidFill>
                  <a:schemeClr val="bg2">
                    <a:lumMod val="25000"/>
                  </a:schemeClr>
                </a:solidFill>
                <a:latin typeface="Calibri Light" panose="020F0302020204030204" pitchFamily="34" charset="0"/>
              </a:rPr>
              <a:t>Perceptions of the harm caused by vaping compared with smoking are increasingly out of line with the evidence and rising. The STS survey found that:</a:t>
            </a:r>
          </a:p>
          <a:p>
            <a:pPr lvl="1" algn="just"/>
            <a:r>
              <a:rPr lang="en-GB" sz="1600" dirty="0">
                <a:solidFill>
                  <a:schemeClr val="bg2">
                    <a:lumMod val="25000"/>
                  </a:schemeClr>
                </a:solidFill>
                <a:latin typeface="Calibri Light" panose="020F0302020204030204" pitchFamily="34" charset="0"/>
              </a:rPr>
              <a:t>29% of current smokers believed vaping was </a:t>
            </a:r>
            <a:r>
              <a:rPr lang="en-GB" sz="1600" b="1" dirty="0">
                <a:solidFill>
                  <a:schemeClr val="bg2">
                    <a:lumMod val="25000"/>
                  </a:schemeClr>
                </a:solidFill>
                <a:latin typeface="Calibri Light" panose="020F0302020204030204" pitchFamily="34" charset="0"/>
              </a:rPr>
              <a:t>less harmful than smoking</a:t>
            </a:r>
          </a:p>
          <a:p>
            <a:pPr lvl="1" algn="just"/>
            <a:r>
              <a:rPr lang="en-GB" sz="1600" dirty="0">
                <a:solidFill>
                  <a:schemeClr val="bg2">
                    <a:lumMod val="25000"/>
                  </a:schemeClr>
                </a:solidFill>
                <a:latin typeface="Calibri Light" panose="020F0302020204030204" pitchFamily="34" charset="0"/>
              </a:rPr>
              <a:t>38% believed vaping was </a:t>
            </a:r>
            <a:r>
              <a:rPr lang="en-GB" sz="1600" b="1" dirty="0">
                <a:solidFill>
                  <a:schemeClr val="bg2">
                    <a:lumMod val="25000"/>
                  </a:schemeClr>
                </a:solidFill>
                <a:latin typeface="Calibri Light" panose="020F0302020204030204" pitchFamily="34" charset="0"/>
              </a:rPr>
              <a:t>as harmful as smoking</a:t>
            </a:r>
          </a:p>
          <a:p>
            <a:pPr lvl="1" algn="just"/>
            <a:r>
              <a:rPr lang="en-GB" sz="1600" dirty="0">
                <a:solidFill>
                  <a:schemeClr val="bg2">
                    <a:lumMod val="25000"/>
                  </a:schemeClr>
                </a:solidFill>
                <a:latin typeface="Calibri Light" panose="020F0302020204030204" pitchFamily="34" charset="0"/>
              </a:rPr>
              <a:t>18% </a:t>
            </a:r>
            <a:r>
              <a:rPr lang="en-GB" sz="1600" b="1" dirty="0">
                <a:solidFill>
                  <a:schemeClr val="bg2">
                    <a:lumMod val="25000"/>
                  </a:schemeClr>
                </a:solidFill>
                <a:latin typeface="Calibri Light" panose="020F0302020204030204" pitchFamily="34" charset="0"/>
              </a:rPr>
              <a:t>did not know </a:t>
            </a:r>
            <a:r>
              <a:rPr lang="en-GB" sz="1600" dirty="0">
                <a:solidFill>
                  <a:schemeClr val="bg2">
                    <a:lumMod val="25000"/>
                  </a:schemeClr>
                </a:solidFill>
                <a:latin typeface="Calibri Light" panose="020F0302020204030204" pitchFamily="34" charset="0"/>
              </a:rPr>
              <a:t>whether vaping or smoking was more harmful</a:t>
            </a:r>
          </a:p>
          <a:p>
            <a:pPr lvl="1" algn="just"/>
            <a:r>
              <a:rPr lang="en-GB" sz="1600" dirty="0">
                <a:solidFill>
                  <a:schemeClr val="bg2">
                    <a:lumMod val="25000"/>
                  </a:schemeClr>
                </a:solidFill>
                <a:latin typeface="Calibri Light" panose="020F0302020204030204" pitchFamily="34" charset="0"/>
              </a:rPr>
              <a:t>15% of smokers believed vaping was </a:t>
            </a:r>
            <a:r>
              <a:rPr lang="en-GB" sz="1600" b="1" dirty="0">
                <a:solidFill>
                  <a:schemeClr val="bg2">
                    <a:lumMod val="25000"/>
                  </a:schemeClr>
                </a:solidFill>
                <a:latin typeface="Calibri Light" panose="020F0302020204030204" pitchFamily="34" charset="0"/>
              </a:rPr>
              <a:t>more harmful </a:t>
            </a:r>
            <a:r>
              <a:rPr lang="en-GB" sz="1600" dirty="0">
                <a:solidFill>
                  <a:schemeClr val="bg2">
                    <a:lumMod val="25000"/>
                  </a:schemeClr>
                </a:solidFill>
                <a:latin typeface="Calibri Light" panose="020F0302020204030204" pitchFamily="34" charset="0"/>
              </a:rPr>
              <a:t>than smoking</a:t>
            </a:r>
          </a:p>
          <a:p>
            <a:pPr algn="just"/>
            <a:r>
              <a:rPr lang="en-US" sz="1800" dirty="0">
                <a:solidFill>
                  <a:schemeClr val="bg2">
                    <a:lumMod val="25000"/>
                  </a:schemeClr>
                </a:solidFill>
                <a:latin typeface="Calibri Light" panose="020F0302020204030204" pitchFamily="34" charset="0"/>
              </a:rPr>
              <a:t>There is </a:t>
            </a:r>
            <a:r>
              <a:rPr lang="en-US" sz="1800" b="1" dirty="0">
                <a:solidFill>
                  <a:schemeClr val="bg2">
                    <a:lumMod val="25000"/>
                  </a:schemeClr>
                </a:solidFill>
                <a:latin typeface="Calibri Light" panose="020F0302020204030204" pitchFamily="34" charset="0"/>
              </a:rPr>
              <a:t>continuing alarm </a:t>
            </a:r>
            <a:r>
              <a:rPr lang="en-US" sz="1800" dirty="0">
                <a:solidFill>
                  <a:schemeClr val="bg2">
                    <a:lumMod val="25000"/>
                  </a:schemeClr>
                </a:solidFill>
                <a:latin typeface="Calibri Light" panose="020F0302020204030204" pitchFamily="34" charset="0"/>
              </a:rPr>
              <a:t>in the media and public mind that young people may take up vaping despite very low youth uptake of vaping in the UK. Some new non-compliant disposable brands using inappropriate marketing may </a:t>
            </a:r>
            <a:r>
              <a:rPr lang="en-US" sz="1800">
                <a:solidFill>
                  <a:schemeClr val="bg2">
                    <a:lumMod val="25000"/>
                  </a:schemeClr>
                </a:solidFill>
                <a:latin typeface="Calibri Light" panose="020F0302020204030204" pitchFamily="34" charset="0"/>
              </a:rPr>
              <a:t>be adding to </a:t>
            </a:r>
            <a:r>
              <a:rPr lang="en-US" sz="1800" dirty="0">
                <a:solidFill>
                  <a:schemeClr val="bg2">
                    <a:lumMod val="25000"/>
                  </a:schemeClr>
                </a:solidFill>
                <a:latin typeface="Calibri Light" panose="020F0302020204030204" pitchFamily="34" charset="0"/>
              </a:rPr>
              <a:t>this issue.</a:t>
            </a:r>
            <a:endParaRPr lang="en-GB" sz="1800" dirty="0">
              <a:solidFill>
                <a:schemeClr val="bg2">
                  <a:lumMod val="25000"/>
                </a:schemeClr>
              </a:solidFill>
              <a:latin typeface="Calibri Light" panose="020F0302020204030204" pitchFamily="34" charset="0"/>
            </a:endParaRPr>
          </a:p>
          <a:p>
            <a:pPr algn="just"/>
            <a:endParaRPr lang="en-GB" sz="2400" b="1" dirty="0">
              <a:latin typeface="Calibri Light" panose="020F0302020204030204" pitchFamily="34" charset="0"/>
            </a:endParaRPr>
          </a:p>
          <a:p>
            <a:pPr algn="just"/>
            <a:endParaRPr lang="en-GB" sz="2400" dirty="0">
              <a:latin typeface="Calibri Light" panose="020F0302020204030204" pitchFamily="34" charset="0"/>
            </a:endParaRPr>
          </a:p>
          <a:p>
            <a:pPr marL="0" indent="0" algn="just">
              <a:buNone/>
            </a:pPr>
            <a:endParaRPr lang="en-GB" sz="2400" dirty="0">
              <a:latin typeface="Calibri Light" panose="020F0302020204030204" pitchFamily="34" charset="0"/>
            </a:endParaRPr>
          </a:p>
          <a:p>
            <a:pPr marL="0" indent="0" algn="just">
              <a:buNone/>
            </a:pPr>
            <a:endParaRPr lang="en-GB" sz="2400" b="1" dirty="0">
              <a:latin typeface="Calibri Light" panose="020F0302020204030204" pitchFamily="34" charset="0"/>
            </a:endParaRPr>
          </a:p>
        </p:txBody>
      </p:sp>
      <p:pic>
        <p:nvPicPr>
          <p:cNvPr id="4" name="Picture 2" descr="Image result for UKVIA logo">
            <a:extLst>
              <a:ext uri="{FF2B5EF4-FFF2-40B4-BE49-F238E27FC236}">
                <a16:creationId xmlns:a16="http://schemas.microsoft.com/office/drawing/2014/main" id="{A2FC0730-7A52-4A99-A0F5-C0CFEE072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1" y="-725715"/>
            <a:ext cx="3240315" cy="324031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A0D5BEC-9AEE-449C-AB7E-D54B7839BA6F}"/>
              </a:ext>
            </a:extLst>
          </p:cNvPr>
          <p:cNvCxnSpPr/>
          <p:nvPr/>
        </p:nvCxnSpPr>
        <p:spPr>
          <a:xfrm>
            <a:off x="0" y="1690688"/>
            <a:ext cx="12192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6">
            <a:extLst>
              <a:ext uri="{FF2B5EF4-FFF2-40B4-BE49-F238E27FC236}">
                <a16:creationId xmlns:a16="http://schemas.microsoft.com/office/drawing/2014/main" id="{3F6A09E2-0C45-4B00-A356-0519C72B7EFC}"/>
              </a:ext>
            </a:extLst>
          </p:cNvPr>
          <p:cNvPicPr>
            <a:picLocks noChangeAspect="1"/>
          </p:cNvPicPr>
          <p:nvPr/>
        </p:nvPicPr>
        <p:blipFill>
          <a:blip r:embed="rId3"/>
          <a:stretch>
            <a:fillRect/>
          </a:stretch>
        </p:blipFill>
        <p:spPr>
          <a:xfrm>
            <a:off x="8917369" y="2352675"/>
            <a:ext cx="2743200" cy="2062886"/>
          </a:xfrm>
          <a:prstGeom prst="rect">
            <a:avLst/>
          </a:prstGeom>
        </p:spPr>
      </p:pic>
      <p:pic>
        <p:nvPicPr>
          <p:cNvPr id="8" name="Picture 8">
            <a:extLst>
              <a:ext uri="{FF2B5EF4-FFF2-40B4-BE49-F238E27FC236}">
                <a16:creationId xmlns:a16="http://schemas.microsoft.com/office/drawing/2014/main" id="{1D2EDB81-D631-4DFF-9589-0F9250ED7A08}"/>
              </a:ext>
            </a:extLst>
          </p:cNvPr>
          <p:cNvPicPr>
            <a:picLocks noChangeAspect="1"/>
          </p:cNvPicPr>
          <p:nvPr/>
        </p:nvPicPr>
        <p:blipFill>
          <a:blip r:embed="rId4"/>
          <a:stretch>
            <a:fillRect/>
          </a:stretch>
        </p:blipFill>
        <p:spPr>
          <a:xfrm>
            <a:off x="9126966" y="4412953"/>
            <a:ext cx="2403861" cy="1501248"/>
          </a:xfrm>
          <a:prstGeom prst="rect">
            <a:avLst/>
          </a:prstGeom>
        </p:spPr>
      </p:pic>
    </p:spTree>
    <p:extLst>
      <p:ext uri="{BB962C8B-B14F-4D97-AF65-F5344CB8AC3E}">
        <p14:creationId xmlns:p14="http://schemas.microsoft.com/office/powerpoint/2010/main" val="3775692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E63062-8199-487F-9DDD-85B02D03F6A2}"/>
              </a:ext>
            </a:extLst>
          </p:cNvPr>
          <p:cNvSpPr>
            <a:spLocks noGrp="1"/>
          </p:cNvSpPr>
          <p:nvPr>
            <p:ph idx="1"/>
          </p:nvPr>
        </p:nvSpPr>
        <p:spPr>
          <a:xfrm>
            <a:off x="509368" y="1744158"/>
            <a:ext cx="9158792" cy="4725865"/>
          </a:xfrm>
        </p:spPr>
        <p:txBody>
          <a:bodyPr vert="horz" lIns="91440" tIns="45720" rIns="91440" bIns="45720" rtlCol="0" anchor="t">
            <a:noAutofit/>
          </a:bodyPr>
          <a:lstStyle/>
          <a:p>
            <a:pPr marL="0" indent="0" algn="just">
              <a:buNone/>
            </a:pPr>
            <a:r>
              <a:rPr lang="en-GB" sz="2400" b="1" dirty="0">
                <a:solidFill>
                  <a:schemeClr val="bg2">
                    <a:lumMod val="25000"/>
                  </a:schemeClr>
                </a:solidFill>
                <a:latin typeface="Calibri Light" panose="020F0302020204030204" pitchFamily="34" charset="0"/>
              </a:rPr>
              <a:t>The bad news – regulation:</a:t>
            </a:r>
          </a:p>
          <a:p>
            <a:pPr algn="just"/>
            <a:r>
              <a:rPr lang="en-GB" sz="2000" dirty="0">
                <a:solidFill>
                  <a:schemeClr val="bg2">
                    <a:lumMod val="25000"/>
                  </a:schemeClr>
                </a:solidFill>
                <a:latin typeface="Calibri Light" panose="020F0302020204030204" pitchFamily="34" charset="0"/>
              </a:rPr>
              <a:t>The current regulatory framework fails to reflect the public health potential of vaping</a:t>
            </a:r>
          </a:p>
          <a:p>
            <a:pPr algn="just"/>
            <a:endParaRPr lang="en-GB" sz="2000" dirty="0">
              <a:solidFill>
                <a:schemeClr val="bg2">
                  <a:lumMod val="25000"/>
                </a:schemeClr>
              </a:solidFill>
              <a:latin typeface="Calibri Light" panose="020F0302020204030204" pitchFamily="34" charset="0"/>
            </a:endParaRPr>
          </a:p>
          <a:p>
            <a:pPr algn="just"/>
            <a:r>
              <a:rPr lang="en-GB" sz="2000" dirty="0">
                <a:solidFill>
                  <a:schemeClr val="bg2">
                    <a:lumMod val="25000"/>
                  </a:schemeClr>
                </a:solidFill>
                <a:latin typeface="Calibri Light" panose="020F0302020204030204" pitchFamily="34" charset="0"/>
              </a:rPr>
              <a:t>Thanks to Article 20 of the Tobacco Products Directive:</a:t>
            </a:r>
          </a:p>
          <a:p>
            <a:pPr lvl="1" algn="just"/>
            <a:r>
              <a:rPr lang="en-GB" sz="1600" dirty="0">
                <a:solidFill>
                  <a:schemeClr val="bg2">
                    <a:lumMod val="25000"/>
                  </a:schemeClr>
                </a:solidFill>
                <a:latin typeface="Calibri Light" panose="020F0302020204030204" pitchFamily="34" charset="0"/>
              </a:rPr>
              <a:t>Packaging restrictions on vaping products are more stringent than those for many hazardous products, including bleach.</a:t>
            </a:r>
          </a:p>
          <a:p>
            <a:pPr lvl="1" algn="just"/>
            <a:r>
              <a:rPr lang="en-GB" sz="1600" dirty="0">
                <a:solidFill>
                  <a:schemeClr val="bg2">
                    <a:lumMod val="25000"/>
                  </a:schemeClr>
                </a:solidFill>
                <a:latin typeface="Calibri Light" panose="020F0302020204030204" pitchFamily="34" charset="0"/>
              </a:rPr>
              <a:t>There are arbitrary, non-evidence based restrictions on bottle sizes and nicotine strengths.</a:t>
            </a:r>
          </a:p>
          <a:p>
            <a:pPr lvl="1" algn="just"/>
            <a:r>
              <a:rPr lang="en-GB" sz="1600" dirty="0">
                <a:solidFill>
                  <a:schemeClr val="bg2">
                    <a:lumMod val="25000"/>
                  </a:schemeClr>
                </a:solidFill>
                <a:latin typeface="Calibri Light" panose="020F0302020204030204" pitchFamily="34" charset="0"/>
              </a:rPr>
              <a:t>An unregulated market for ‘short-fills’ has been created.</a:t>
            </a:r>
          </a:p>
          <a:p>
            <a:pPr marL="457200" lvl="1" indent="0" algn="just">
              <a:buNone/>
            </a:pPr>
            <a:endParaRPr lang="en-GB" sz="2000" b="1" dirty="0">
              <a:solidFill>
                <a:schemeClr val="bg2">
                  <a:lumMod val="25000"/>
                </a:schemeClr>
              </a:solidFill>
              <a:latin typeface="Calibri Light" panose="020F0302020204030204" pitchFamily="34" charset="0"/>
            </a:endParaRPr>
          </a:p>
          <a:p>
            <a:pPr algn="just"/>
            <a:r>
              <a:rPr lang="en-GB" sz="2000" dirty="0">
                <a:solidFill>
                  <a:schemeClr val="bg2">
                    <a:lumMod val="25000"/>
                  </a:schemeClr>
                </a:solidFill>
                <a:latin typeface="Calibri Light" panose="020F0302020204030204" pitchFamily="34" charset="0"/>
              </a:rPr>
              <a:t>Advertising regulations continue to create confusion and prevent the industry communicating the public health potential of vaping to consumers. </a:t>
            </a:r>
          </a:p>
          <a:p>
            <a:pPr algn="just"/>
            <a:r>
              <a:rPr lang="en-GB" sz="2000" dirty="0">
                <a:solidFill>
                  <a:schemeClr val="bg2">
                    <a:lumMod val="25000"/>
                  </a:schemeClr>
                </a:solidFill>
                <a:latin typeface="Calibri Light" panose="020F0302020204030204" pitchFamily="34" charset="0"/>
              </a:rPr>
              <a:t>WHO ignoring the science and taking a prohibitionist like stance on vaping. </a:t>
            </a:r>
          </a:p>
          <a:p>
            <a:pPr marL="0" indent="0" algn="just">
              <a:buNone/>
            </a:pPr>
            <a:endParaRPr lang="en-GB" sz="2000" dirty="0">
              <a:latin typeface="Calibri Light" panose="020F0302020204030204" pitchFamily="34" charset="0"/>
            </a:endParaRPr>
          </a:p>
        </p:txBody>
      </p:sp>
      <p:pic>
        <p:nvPicPr>
          <p:cNvPr id="4" name="Picture 2" descr="Image result for UKVIA logo">
            <a:extLst>
              <a:ext uri="{FF2B5EF4-FFF2-40B4-BE49-F238E27FC236}">
                <a16:creationId xmlns:a16="http://schemas.microsoft.com/office/drawing/2014/main" id="{A2FC0730-7A52-4A99-A0F5-C0CFEE072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1" y="-725715"/>
            <a:ext cx="3240315" cy="324031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A0D5BEC-9AEE-449C-AB7E-D54B7839BA6F}"/>
              </a:ext>
            </a:extLst>
          </p:cNvPr>
          <p:cNvCxnSpPr/>
          <p:nvPr/>
        </p:nvCxnSpPr>
        <p:spPr>
          <a:xfrm>
            <a:off x="0" y="1690688"/>
            <a:ext cx="12192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7EAB0CB1-B0B5-4C73-BBD6-9ABBDA1E0960}"/>
              </a:ext>
            </a:extLst>
          </p:cNvPr>
          <p:cNvSpPr>
            <a:spLocks noGrp="1"/>
          </p:cNvSpPr>
          <p:nvPr>
            <p:ph type="title"/>
          </p:nvPr>
        </p:nvSpPr>
        <p:spPr>
          <a:xfrm>
            <a:off x="838200" y="365125"/>
            <a:ext cx="10515600" cy="1325563"/>
          </a:xfrm>
        </p:spPr>
        <p:txBody>
          <a:bodyPr>
            <a:normAutofit/>
          </a:bodyPr>
          <a:lstStyle/>
          <a:p>
            <a:r>
              <a:rPr lang="en-GB" sz="3600" dirty="0">
                <a:solidFill>
                  <a:schemeClr val="bg2">
                    <a:lumMod val="25000"/>
                  </a:schemeClr>
                </a:solidFill>
              </a:rPr>
              <a:t>Where is the industry in 2021? </a:t>
            </a:r>
          </a:p>
        </p:txBody>
      </p:sp>
      <p:pic>
        <p:nvPicPr>
          <p:cNvPr id="2" name="Picture 4">
            <a:extLst>
              <a:ext uri="{FF2B5EF4-FFF2-40B4-BE49-F238E27FC236}">
                <a16:creationId xmlns:a16="http://schemas.microsoft.com/office/drawing/2014/main" id="{DB3006E5-5C69-4335-90F9-CD5581BD31FD}"/>
              </a:ext>
            </a:extLst>
          </p:cNvPr>
          <p:cNvPicPr>
            <a:picLocks noChangeAspect="1"/>
          </p:cNvPicPr>
          <p:nvPr/>
        </p:nvPicPr>
        <p:blipFill>
          <a:blip r:embed="rId3"/>
          <a:stretch>
            <a:fillRect/>
          </a:stretch>
        </p:blipFill>
        <p:spPr>
          <a:xfrm>
            <a:off x="9834873" y="3098989"/>
            <a:ext cx="2016043" cy="2016204"/>
          </a:xfrm>
          <a:prstGeom prst="rect">
            <a:avLst/>
          </a:prstGeom>
        </p:spPr>
      </p:pic>
    </p:spTree>
    <p:extLst>
      <p:ext uri="{BB962C8B-B14F-4D97-AF65-F5344CB8AC3E}">
        <p14:creationId xmlns:p14="http://schemas.microsoft.com/office/powerpoint/2010/main" val="239608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E63062-8199-487F-9DDD-85B02D03F6A2}"/>
              </a:ext>
            </a:extLst>
          </p:cNvPr>
          <p:cNvSpPr>
            <a:spLocks noGrp="1"/>
          </p:cNvSpPr>
          <p:nvPr>
            <p:ph idx="1"/>
          </p:nvPr>
        </p:nvSpPr>
        <p:spPr>
          <a:xfrm>
            <a:off x="238884" y="1880112"/>
            <a:ext cx="8971033" cy="4926578"/>
          </a:xfrm>
        </p:spPr>
        <p:txBody>
          <a:bodyPr vert="horz" lIns="91440" tIns="45720" rIns="91440" bIns="45720" rtlCol="0" anchor="t">
            <a:noAutofit/>
          </a:bodyPr>
          <a:lstStyle/>
          <a:p>
            <a:pPr marL="0" indent="0" algn="just">
              <a:buNone/>
            </a:pPr>
            <a:r>
              <a:rPr lang="en-GB" sz="2400" b="1" dirty="0">
                <a:solidFill>
                  <a:schemeClr val="bg2">
                    <a:lumMod val="25000"/>
                  </a:schemeClr>
                </a:solidFill>
                <a:latin typeface="Calibri Light" panose="020F0302020204030204" pitchFamily="34" charset="0"/>
              </a:rPr>
              <a:t>Reasons to be cheerful – government &amp; public health community</a:t>
            </a:r>
          </a:p>
          <a:p>
            <a:pPr algn="just"/>
            <a:r>
              <a:rPr lang="en-GB" sz="1800" dirty="0">
                <a:solidFill>
                  <a:schemeClr val="bg2">
                    <a:lumMod val="25000"/>
                  </a:schemeClr>
                </a:solidFill>
                <a:latin typeface="Calibri Light" panose="020F0302020204030204" pitchFamily="34" charset="0"/>
              </a:rPr>
              <a:t>We have arguably the most supportive public health community in the world – not only through research but through advocacy – </a:t>
            </a:r>
            <a:r>
              <a:rPr lang="en-GB" sz="1800" b="1" dirty="0">
                <a:solidFill>
                  <a:schemeClr val="bg2">
                    <a:lumMod val="25000"/>
                  </a:schemeClr>
                </a:solidFill>
                <a:latin typeface="Calibri Light" panose="020F0302020204030204" pitchFamily="34" charset="0"/>
              </a:rPr>
              <a:t>Public Health England, Cancer Research UK, Royal Society of Public Health, Action on Smoking and Health, British Society of Psychology </a:t>
            </a:r>
            <a:r>
              <a:rPr lang="en-GB" sz="1800" dirty="0">
                <a:solidFill>
                  <a:schemeClr val="bg2">
                    <a:lumMod val="25000"/>
                  </a:schemeClr>
                </a:solidFill>
                <a:latin typeface="Calibri Light" panose="020F0302020204030204" pitchFamily="34" charset="0"/>
              </a:rPr>
              <a:t>to name but a few</a:t>
            </a:r>
          </a:p>
          <a:p>
            <a:pPr algn="just"/>
            <a:endParaRPr lang="en-GB" sz="1800" dirty="0">
              <a:solidFill>
                <a:schemeClr val="bg2">
                  <a:lumMod val="25000"/>
                </a:schemeClr>
              </a:solidFill>
              <a:latin typeface="Calibri Light" panose="020F0302020204030204" pitchFamily="34" charset="0"/>
            </a:endParaRPr>
          </a:p>
          <a:p>
            <a:pPr algn="just"/>
            <a:r>
              <a:rPr lang="en-GB" sz="1800" dirty="0">
                <a:solidFill>
                  <a:schemeClr val="bg2">
                    <a:lumMod val="25000"/>
                  </a:schemeClr>
                </a:solidFill>
                <a:latin typeface="Calibri Light" panose="020F0302020204030204" pitchFamily="34" charset="0"/>
              </a:rPr>
              <a:t>Public Health England endorsed vaping starting in its 2018 Stoptober campaign, leading to a substantial boost in trade as reported by our Members</a:t>
            </a:r>
          </a:p>
          <a:p>
            <a:pPr algn="just"/>
            <a:endParaRPr lang="en-GB" sz="1800" dirty="0">
              <a:solidFill>
                <a:schemeClr val="bg2">
                  <a:lumMod val="25000"/>
                </a:schemeClr>
              </a:solidFill>
              <a:latin typeface="Calibri Light" panose="020F0302020204030204" pitchFamily="34" charset="0"/>
            </a:endParaRPr>
          </a:p>
          <a:p>
            <a:pPr algn="just"/>
            <a:r>
              <a:rPr lang="en-US" sz="1800" dirty="0">
                <a:solidFill>
                  <a:schemeClr val="bg2">
                    <a:lumMod val="25000"/>
                  </a:schemeClr>
                </a:solidFill>
                <a:latin typeface="Calibri Light" panose="020F0302020204030204" pitchFamily="34" charset="0"/>
              </a:rPr>
              <a:t>A</a:t>
            </a:r>
            <a:r>
              <a:rPr lang="en-GB" sz="1800" dirty="0">
                <a:solidFill>
                  <a:schemeClr val="bg2">
                    <a:lumMod val="25000"/>
                  </a:schemeClr>
                </a:solidFill>
                <a:latin typeface="Calibri Light" panose="020F0302020204030204" pitchFamily="34" charset="0"/>
              </a:rPr>
              <a:t> seminal detailed report on vaping from the Science &amp; Technology Committee made a powerful case for the wider support of vaping and a roadmap to more sensible policy. Which lead us to creating our </a:t>
            </a:r>
            <a:r>
              <a:rPr lang="en-GB" sz="1800" b="1" dirty="0">
                <a:solidFill>
                  <a:schemeClr val="bg2">
                    <a:lumMod val="25000"/>
                  </a:schemeClr>
                </a:solidFill>
                <a:latin typeface="Calibri Light" panose="020F0302020204030204" pitchFamily="34" charset="0"/>
              </a:rPr>
              <a:t>Blueprint for Better Regulations</a:t>
            </a:r>
            <a:r>
              <a:rPr lang="en-GB" sz="1800" dirty="0">
                <a:solidFill>
                  <a:schemeClr val="bg2">
                    <a:lumMod val="25000"/>
                  </a:schemeClr>
                </a:solidFill>
                <a:latin typeface="Calibri Light" panose="020F0302020204030204" pitchFamily="34" charset="0"/>
              </a:rPr>
              <a:t>. </a:t>
            </a:r>
          </a:p>
          <a:p>
            <a:pPr algn="just"/>
            <a:endParaRPr lang="en-GB" sz="1800" dirty="0">
              <a:solidFill>
                <a:schemeClr val="bg2">
                  <a:lumMod val="25000"/>
                </a:schemeClr>
              </a:solidFill>
              <a:latin typeface="Calibri Light" panose="020F0302020204030204" pitchFamily="34" charset="0"/>
            </a:endParaRPr>
          </a:p>
          <a:p>
            <a:pPr algn="just"/>
            <a:r>
              <a:rPr lang="en-GB" sz="1800" dirty="0">
                <a:solidFill>
                  <a:schemeClr val="bg2">
                    <a:lumMod val="25000"/>
                  </a:schemeClr>
                </a:solidFill>
                <a:latin typeface="Calibri Light" panose="020F0302020204030204" pitchFamily="34" charset="0"/>
              </a:rPr>
              <a:t>We also work closely with the All Party Parliamentary Group on Vaping and its Secretariat. The APPG is solely focused on vaping policy and evidence and is chaired by Mark </a:t>
            </a:r>
            <a:r>
              <a:rPr lang="en-GB" sz="1800" dirty="0" err="1">
                <a:solidFill>
                  <a:schemeClr val="bg2">
                    <a:lumMod val="25000"/>
                  </a:schemeClr>
                </a:solidFill>
                <a:latin typeface="Calibri Light" panose="020F0302020204030204" pitchFamily="34" charset="0"/>
              </a:rPr>
              <a:t>Pawsey</a:t>
            </a:r>
            <a:r>
              <a:rPr lang="en-GB" sz="1800" dirty="0">
                <a:solidFill>
                  <a:schemeClr val="bg2">
                    <a:lumMod val="25000"/>
                  </a:schemeClr>
                </a:solidFill>
                <a:latin typeface="Calibri Light" panose="020F0302020204030204" pitchFamily="34" charset="0"/>
              </a:rPr>
              <a:t>, MP.</a:t>
            </a:r>
          </a:p>
          <a:p>
            <a:pPr algn="just"/>
            <a:endParaRPr lang="en-GB" sz="2400" dirty="0">
              <a:latin typeface="Calibri Light" panose="020F0302020204030204" pitchFamily="34" charset="0"/>
            </a:endParaRPr>
          </a:p>
        </p:txBody>
      </p:sp>
      <p:pic>
        <p:nvPicPr>
          <p:cNvPr id="4" name="Picture 2" descr="Image result for UKVIA logo">
            <a:extLst>
              <a:ext uri="{FF2B5EF4-FFF2-40B4-BE49-F238E27FC236}">
                <a16:creationId xmlns:a16="http://schemas.microsoft.com/office/drawing/2014/main" id="{A2FC0730-7A52-4A99-A0F5-C0CFEE072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1" y="-725715"/>
            <a:ext cx="3240315" cy="324031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A0D5BEC-9AEE-449C-AB7E-D54B7839BA6F}"/>
              </a:ext>
            </a:extLst>
          </p:cNvPr>
          <p:cNvCxnSpPr/>
          <p:nvPr/>
        </p:nvCxnSpPr>
        <p:spPr>
          <a:xfrm>
            <a:off x="0" y="1690688"/>
            <a:ext cx="12192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E23942F-6875-4F00-89EB-68D8C12013F7}"/>
              </a:ext>
            </a:extLst>
          </p:cNvPr>
          <p:cNvSpPr>
            <a:spLocks noGrp="1"/>
          </p:cNvSpPr>
          <p:nvPr>
            <p:ph type="title"/>
          </p:nvPr>
        </p:nvSpPr>
        <p:spPr>
          <a:xfrm>
            <a:off x="838200" y="365125"/>
            <a:ext cx="10515600" cy="1325563"/>
          </a:xfrm>
        </p:spPr>
        <p:txBody>
          <a:bodyPr>
            <a:normAutofit/>
          </a:bodyPr>
          <a:lstStyle/>
          <a:p>
            <a:r>
              <a:rPr lang="en-GB" sz="3600" dirty="0">
                <a:solidFill>
                  <a:schemeClr val="bg2">
                    <a:lumMod val="25000"/>
                  </a:schemeClr>
                </a:solidFill>
              </a:rPr>
              <a:t>Where is the industry in 2021? </a:t>
            </a:r>
          </a:p>
        </p:txBody>
      </p:sp>
      <p:pic>
        <p:nvPicPr>
          <p:cNvPr id="2" name="Picture 4">
            <a:extLst>
              <a:ext uri="{FF2B5EF4-FFF2-40B4-BE49-F238E27FC236}">
                <a16:creationId xmlns:a16="http://schemas.microsoft.com/office/drawing/2014/main" id="{369AC788-649B-4321-AF61-06078C5C32B2}"/>
              </a:ext>
            </a:extLst>
          </p:cNvPr>
          <p:cNvPicPr>
            <a:picLocks noChangeAspect="1"/>
          </p:cNvPicPr>
          <p:nvPr/>
        </p:nvPicPr>
        <p:blipFill>
          <a:blip r:embed="rId3"/>
          <a:stretch>
            <a:fillRect/>
          </a:stretch>
        </p:blipFill>
        <p:spPr>
          <a:xfrm>
            <a:off x="10079676" y="2943225"/>
            <a:ext cx="1479066" cy="1533032"/>
          </a:xfrm>
          <a:prstGeom prst="rect">
            <a:avLst/>
          </a:prstGeom>
        </p:spPr>
      </p:pic>
      <p:pic>
        <p:nvPicPr>
          <p:cNvPr id="12" name="Picture 12">
            <a:extLst>
              <a:ext uri="{FF2B5EF4-FFF2-40B4-BE49-F238E27FC236}">
                <a16:creationId xmlns:a16="http://schemas.microsoft.com/office/drawing/2014/main" id="{55E67ADB-C29F-4D7B-9C33-74E3B4586A78}"/>
              </a:ext>
            </a:extLst>
          </p:cNvPr>
          <p:cNvPicPr>
            <a:picLocks noChangeAspect="1"/>
          </p:cNvPicPr>
          <p:nvPr/>
        </p:nvPicPr>
        <p:blipFill>
          <a:blip r:embed="rId4"/>
          <a:stretch>
            <a:fillRect/>
          </a:stretch>
        </p:blipFill>
        <p:spPr>
          <a:xfrm>
            <a:off x="9895531" y="4772025"/>
            <a:ext cx="1946836" cy="1316308"/>
          </a:xfrm>
          <a:prstGeom prst="rect">
            <a:avLst/>
          </a:prstGeom>
        </p:spPr>
      </p:pic>
    </p:spTree>
    <p:extLst>
      <p:ext uri="{BB962C8B-B14F-4D97-AF65-F5344CB8AC3E}">
        <p14:creationId xmlns:p14="http://schemas.microsoft.com/office/powerpoint/2010/main" val="464491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E63062-8199-487F-9DDD-85B02D03F6A2}"/>
              </a:ext>
            </a:extLst>
          </p:cNvPr>
          <p:cNvSpPr>
            <a:spLocks noGrp="1"/>
          </p:cNvSpPr>
          <p:nvPr>
            <p:ph idx="1"/>
          </p:nvPr>
        </p:nvSpPr>
        <p:spPr>
          <a:xfrm>
            <a:off x="341084" y="2362260"/>
            <a:ext cx="5704415" cy="5065787"/>
          </a:xfrm>
        </p:spPr>
        <p:txBody>
          <a:bodyPr vert="horz" lIns="91440" tIns="45720" rIns="91440" bIns="45720" rtlCol="0" anchor="t">
            <a:noAutofit/>
          </a:bodyPr>
          <a:lstStyle/>
          <a:p>
            <a:pPr marL="0" indent="0" algn="just">
              <a:buNone/>
            </a:pPr>
            <a:r>
              <a:rPr lang="en-GB" sz="2400" b="1" dirty="0">
                <a:solidFill>
                  <a:schemeClr val="bg2">
                    <a:lumMod val="25000"/>
                  </a:schemeClr>
                </a:solidFill>
                <a:latin typeface="Calibri Light" panose="020F0302020204030204" pitchFamily="34" charset="0"/>
              </a:rPr>
              <a:t>Reasons to be cheerful – the industry</a:t>
            </a:r>
          </a:p>
          <a:p>
            <a:pPr algn="just"/>
            <a:r>
              <a:rPr lang="en-GB" sz="2000" dirty="0">
                <a:solidFill>
                  <a:schemeClr val="bg2">
                    <a:lumMod val="25000"/>
                  </a:schemeClr>
                </a:solidFill>
                <a:latin typeface="Calibri Light" panose="020F0302020204030204" pitchFamily="34" charset="0"/>
              </a:rPr>
              <a:t>Despite of the pandemic we have a strong industry - the vaping sector now has an estimated </a:t>
            </a:r>
            <a:r>
              <a:rPr lang="en-GB" sz="2000" b="1" dirty="0">
                <a:solidFill>
                  <a:schemeClr val="bg2">
                    <a:lumMod val="25000"/>
                  </a:schemeClr>
                </a:solidFill>
                <a:latin typeface="Calibri Light" panose="020F0302020204030204" pitchFamily="34" charset="0"/>
              </a:rPr>
              <a:t>up to 3,000 </a:t>
            </a:r>
            <a:r>
              <a:rPr lang="en-GB" sz="2000" dirty="0">
                <a:solidFill>
                  <a:schemeClr val="bg2">
                    <a:lumMod val="25000"/>
                  </a:schemeClr>
                </a:solidFill>
                <a:latin typeface="Calibri Light" panose="020F0302020204030204" pitchFamily="34" charset="0"/>
              </a:rPr>
              <a:t>stores, with more opening every week. </a:t>
            </a:r>
          </a:p>
          <a:p>
            <a:pPr algn="just"/>
            <a:r>
              <a:rPr lang="en-GB" sz="2000" dirty="0">
                <a:solidFill>
                  <a:schemeClr val="bg2">
                    <a:lumMod val="25000"/>
                  </a:schemeClr>
                </a:solidFill>
                <a:latin typeface="Calibri Light" panose="020F0302020204030204" pitchFamily="34" charset="0"/>
              </a:rPr>
              <a:t>Beige Market Intelligence suggests that the UK vaping market could be worth more than a </a:t>
            </a:r>
            <a:r>
              <a:rPr lang="en-GB" sz="2000" b="1" dirty="0">
                <a:solidFill>
                  <a:schemeClr val="bg2">
                    <a:lumMod val="25000"/>
                  </a:schemeClr>
                </a:solidFill>
                <a:latin typeface="Calibri Light" panose="020F0302020204030204" pitchFamily="34" charset="0"/>
              </a:rPr>
              <a:t>billion pounds</a:t>
            </a:r>
            <a:r>
              <a:rPr lang="en-GB" sz="2000" dirty="0">
                <a:solidFill>
                  <a:schemeClr val="bg2">
                    <a:lumMod val="25000"/>
                  </a:schemeClr>
                </a:solidFill>
                <a:latin typeface="Calibri Light" panose="020F0302020204030204" pitchFamily="34" charset="0"/>
              </a:rPr>
              <a:t> in the next few years</a:t>
            </a:r>
            <a:endParaRPr lang="en-GB" sz="2000" dirty="0">
              <a:solidFill>
                <a:schemeClr val="bg2">
                  <a:lumMod val="25000"/>
                </a:schemeClr>
              </a:solidFill>
            </a:endParaRPr>
          </a:p>
          <a:p>
            <a:pPr algn="just"/>
            <a:r>
              <a:rPr lang="en-GB" sz="2000" dirty="0">
                <a:solidFill>
                  <a:schemeClr val="bg2">
                    <a:lumMod val="25000"/>
                  </a:schemeClr>
                </a:solidFill>
                <a:latin typeface="Calibri Light" panose="020F0302020204030204" pitchFamily="34" charset="0"/>
              </a:rPr>
              <a:t>Brexit will allow the UK the opportunity to create its own regulations which could see the easing of some of the elements of the TPD/TRPR. A review is currently underway. </a:t>
            </a:r>
          </a:p>
          <a:p>
            <a:pPr algn="just"/>
            <a:endParaRPr lang="en-GB" sz="2000" dirty="0">
              <a:latin typeface="Calibri Light" panose="020F0302020204030204" pitchFamily="34" charset="0"/>
            </a:endParaRPr>
          </a:p>
          <a:p>
            <a:pPr algn="just"/>
            <a:endParaRPr lang="en-GB" sz="2400" dirty="0">
              <a:latin typeface="Calibri Light" panose="020F0302020204030204" pitchFamily="34" charset="0"/>
            </a:endParaRPr>
          </a:p>
          <a:p>
            <a:pPr algn="just"/>
            <a:endParaRPr lang="en-GB" sz="2400" dirty="0">
              <a:latin typeface="Calibri Light" panose="020F0302020204030204" pitchFamily="34" charset="0"/>
            </a:endParaRPr>
          </a:p>
        </p:txBody>
      </p:sp>
      <p:pic>
        <p:nvPicPr>
          <p:cNvPr id="4" name="Picture 2" descr="Image result for UKVIA logo">
            <a:extLst>
              <a:ext uri="{FF2B5EF4-FFF2-40B4-BE49-F238E27FC236}">
                <a16:creationId xmlns:a16="http://schemas.microsoft.com/office/drawing/2014/main" id="{A2FC0730-7A52-4A99-A0F5-C0CFEE072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1" y="-725715"/>
            <a:ext cx="3240315" cy="324031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A0D5BEC-9AEE-449C-AB7E-D54B7839BA6F}"/>
              </a:ext>
            </a:extLst>
          </p:cNvPr>
          <p:cNvCxnSpPr/>
          <p:nvPr/>
        </p:nvCxnSpPr>
        <p:spPr>
          <a:xfrm>
            <a:off x="0" y="1690688"/>
            <a:ext cx="12192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E23942F-6875-4F00-89EB-68D8C12013F7}"/>
              </a:ext>
            </a:extLst>
          </p:cNvPr>
          <p:cNvSpPr>
            <a:spLocks noGrp="1"/>
          </p:cNvSpPr>
          <p:nvPr>
            <p:ph type="title"/>
          </p:nvPr>
        </p:nvSpPr>
        <p:spPr>
          <a:xfrm>
            <a:off x="838200" y="365125"/>
            <a:ext cx="10515600" cy="1325563"/>
          </a:xfrm>
        </p:spPr>
        <p:txBody>
          <a:bodyPr>
            <a:normAutofit/>
          </a:bodyPr>
          <a:lstStyle/>
          <a:p>
            <a:r>
              <a:rPr lang="en-GB" sz="3600" dirty="0">
                <a:solidFill>
                  <a:schemeClr val="bg2">
                    <a:lumMod val="25000"/>
                  </a:schemeClr>
                </a:solidFill>
              </a:rPr>
              <a:t>Where is the industry in 2021? </a:t>
            </a:r>
          </a:p>
        </p:txBody>
      </p:sp>
      <p:pic>
        <p:nvPicPr>
          <p:cNvPr id="2" name="Picture 4">
            <a:extLst>
              <a:ext uri="{FF2B5EF4-FFF2-40B4-BE49-F238E27FC236}">
                <a16:creationId xmlns:a16="http://schemas.microsoft.com/office/drawing/2014/main" id="{797CEDD7-19EC-46D8-ACC1-8331D9449329}"/>
              </a:ext>
            </a:extLst>
          </p:cNvPr>
          <p:cNvPicPr>
            <a:picLocks noChangeAspect="1"/>
          </p:cNvPicPr>
          <p:nvPr/>
        </p:nvPicPr>
        <p:blipFill>
          <a:blip r:embed="rId3"/>
          <a:stretch>
            <a:fillRect/>
          </a:stretch>
        </p:blipFill>
        <p:spPr>
          <a:xfrm>
            <a:off x="7802698" y="2362260"/>
            <a:ext cx="2892258" cy="1876519"/>
          </a:xfrm>
          <a:prstGeom prst="rect">
            <a:avLst/>
          </a:prstGeom>
        </p:spPr>
      </p:pic>
      <p:pic>
        <p:nvPicPr>
          <p:cNvPr id="7" name="Picture 8">
            <a:extLst>
              <a:ext uri="{FF2B5EF4-FFF2-40B4-BE49-F238E27FC236}">
                <a16:creationId xmlns:a16="http://schemas.microsoft.com/office/drawing/2014/main" id="{AF8945E4-2CE6-41DD-B272-23DF81942545}"/>
              </a:ext>
            </a:extLst>
          </p:cNvPr>
          <p:cNvPicPr>
            <a:picLocks noChangeAspect="1"/>
          </p:cNvPicPr>
          <p:nvPr/>
        </p:nvPicPr>
        <p:blipFill>
          <a:blip r:embed="rId4"/>
          <a:stretch>
            <a:fillRect/>
          </a:stretch>
        </p:blipFill>
        <p:spPr>
          <a:xfrm>
            <a:off x="6935732" y="4562475"/>
            <a:ext cx="5000671" cy="1265564"/>
          </a:xfrm>
          <a:prstGeom prst="rect">
            <a:avLst/>
          </a:prstGeom>
        </p:spPr>
      </p:pic>
    </p:spTree>
    <p:extLst>
      <p:ext uri="{BB962C8B-B14F-4D97-AF65-F5344CB8AC3E}">
        <p14:creationId xmlns:p14="http://schemas.microsoft.com/office/powerpoint/2010/main" val="169915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904351-339B-544F-89AF-43F86F65C6E0}"/>
              </a:ext>
            </a:extLst>
          </p:cNvPr>
          <p:cNvSpPr>
            <a:spLocks noGrp="1"/>
          </p:cNvSpPr>
          <p:nvPr>
            <p:ph type="ctrTitle"/>
          </p:nvPr>
        </p:nvSpPr>
        <p:spPr>
          <a:xfrm>
            <a:off x="1427205" y="0"/>
            <a:ext cx="9144000" cy="2387600"/>
          </a:xfrm>
        </p:spPr>
        <p:txBody>
          <a:bodyPr/>
          <a:lstStyle/>
          <a:p>
            <a:r>
              <a:rPr lang="en-US" dirty="0">
                <a:solidFill>
                  <a:schemeClr val="bg2">
                    <a:lumMod val="25000"/>
                  </a:schemeClr>
                </a:solidFill>
              </a:rPr>
              <a:t>#</a:t>
            </a:r>
            <a:r>
              <a:rPr lang="en-US" dirty="0" err="1">
                <a:solidFill>
                  <a:schemeClr val="bg2">
                    <a:lumMod val="25000"/>
                  </a:schemeClr>
                </a:solidFill>
              </a:rPr>
              <a:t>VapingMatters</a:t>
            </a:r>
            <a:r>
              <a:rPr lang="en-US" dirty="0">
                <a:solidFill>
                  <a:schemeClr val="bg2">
                    <a:lumMod val="25000"/>
                  </a:schemeClr>
                </a:solidFill>
              </a:rPr>
              <a:t> Campaign</a:t>
            </a:r>
          </a:p>
        </p:txBody>
      </p:sp>
      <p:sp>
        <p:nvSpPr>
          <p:cNvPr id="9" name="Subtitle 8">
            <a:extLst>
              <a:ext uri="{FF2B5EF4-FFF2-40B4-BE49-F238E27FC236}">
                <a16:creationId xmlns:a16="http://schemas.microsoft.com/office/drawing/2014/main" id="{6A69358D-7486-3F43-A54A-3F53F9D46AE8}"/>
              </a:ext>
            </a:extLst>
          </p:cNvPr>
          <p:cNvSpPr>
            <a:spLocks noGrp="1"/>
          </p:cNvSpPr>
          <p:nvPr>
            <p:ph type="subTitle" idx="1"/>
          </p:nvPr>
        </p:nvSpPr>
        <p:spPr>
          <a:xfrm>
            <a:off x="1523999" y="2367124"/>
            <a:ext cx="8950411" cy="456556"/>
          </a:xfrm>
        </p:spPr>
        <p:txBody>
          <a:bodyPr/>
          <a:lstStyle/>
          <a:p>
            <a:r>
              <a:rPr lang="en-US" dirty="0">
                <a:solidFill>
                  <a:schemeClr val="bg2">
                    <a:lumMod val="25000"/>
                  </a:schemeClr>
                </a:solidFill>
              </a:rPr>
              <a:t>October 2019 – April 2020</a:t>
            </a:r>
          </a:p>
        </p:txBody>
      </p:sp>
      <p:pic>
        <p:nvPicPr>
          <p:cNvPr id="3" name="Picture 2" descr="A screenshot of a cell phone&#10;&#10;Description automatically generated">
            <a:extLst>
              <a:ext uri="{FF2B5EF4-FFF2-40B4-BE49-F238E27FC236}">
                <a16:creationId xmlns:a16="http://schemas.microsoft.com/office/drawing/2014/main" id="{14A8DE2B-D511-9D4A-B9D7-AC111537D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04" y="2891771"/>
            <a:ext cx="7075758" cy="3480808"/>
          </a:xfrm>
          <a:prstGeom prst="rect">
            <a:avLst/>
          </a:prstGeom>
        </p:spPr>
      </p:pic>
      <p:pic>
        <p:nvPicPr>
          <p:cNvPr id="6" name="Picture 2" descr="Image result for UKVIA logo">
            <a:extLst>
              <a:ext uri="{FF2B5EF4-FFF2-40B4-BE49-F238E27FC236}">
                <a16:creationId xmlns:a16="http://schemas.microsoft.com/office/drawing/2014/main" id="{7BA47CAB-0429-8F40-BCF9-AE85A2901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098" y="-762463"/>
            <a:ext cx="3240315" cy="324031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E3B598B2-FCE1-4F14-B4C4-E3E9C6C8ACD6}"/>
              </a:ext>
            </a:extLst>
          </p:cNvPr>
          <p:cNvSpPr txBox="1">
            <a:spLocks/>
          </p:cNvSpPr>
          <p:nvPr/>
        </p:nvSpPr>
        <p:spPr>
          <a:xfrm>
            <a:off x="7607431" y="2683036"/>
            <a:ext cx="4584569" cy="41433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dirty="0">
                <a:solidFill>
                  <a:schemeClr val="bg2">
                    <a:lumMod val="25000"/>
                  </a:schemeClr>
                </a:solidFill>
              </a:rPr>
              <a:t>Advertising campaign highlighting the potential impact of continued vaping misinformation on return to smoking/transition to vaping.</a:t>
            </a:r>
          </a:p>
          <a:p>
            <a:endParaRPr lang="en-US" dirty="0"/>
          </a:p>
        </p:txBody>
      </p:sp>
    </p:spTree>
    <p:extLst>
      <p:ext uri="{BB962C8B-B14F-4D97-AF65-F5344CB8AC3E}">
        <p14:creationId xmlns:p14="http://schemas.microsoft.com/office/powerpoint/2010/main" val="88836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ate_x0020_ xmlns="21864dfd-9059-48b4-91c5-a54ea345bf25" xsi:nil="true"/>
    <Date_x0020_1 xmlns="21864dfd-9059-48b4-91c5-a54ea345bf25" xsi:nil="true"/>
    <Date xmlns="21864dfd-9059-48b4-91c5-a54ea345bf25" xsi:nil="true"/>
    <Lastedited xmlns="21864dfd-9059-48b4-91c5-a54ea345bf2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545376B18B4841BCED0C552DA18758" ma:contentTypeVersion="18" ma:contentTypeDescription="Create a new document." ma:contentTypeScope="" ma:versionID="edf306579abd96f11ad6068be5ad2e56">
  <xsd:schema xmlns:xsd="http://www.w3.org/2001/XMLSchema" xmlns:xs="http://www.w3.org/2001/XMLSchema" xmlns:p="http://schemas.microsoft.com/office/2006/metadata/properties" xmlns:ns1="http://schemas.microsoft.com/sharepoint/v3" xmlns:ns2="38bafcf1-76b2-4358-976c-eecbaa23315c" xmlns:ns3="793eecce-d5b0-4496-ad2a-1b1e4d9412e2" xmlns:ns4="21864dfd-9059-48b4-91c5-a54ea345bf25" targetNamespace="http://schemas.microsoft.com/office/2006/metadata/properties" ma:root="true" ma:fieldsID="f992997acbaed3f83a8e98bf5a83135c" ns1:_="" ns2:_="" ns3:_="" ns4:_="">
    <xsd:import namespace="http://schemas.microsoft.com/sharepoint/v3"/>
    <xsd:import namespace="38bafcf1-76b2-4358-976c-eecbaa23315c"/>
    <xsd:import namespace="793eecce-d5b0-4496-ad2a-1b1e4d9412e2"/>
    <xsd:import namespace="21864dfd-9059-48b4-91c5-a54ea345bf25"/>
    <xsd:element name="properties">
      <xsd:complexType>
        <xsd:sequence>
          <xsd:element name="documentManagement">
            <xsd:complexType>
              <xsd:all>
                <xsd:element ref="ns2:SharedWithUsers" minOccurs="0"/>
                <xsd:element ref="ns3:SharedWithDetails" minOccurs="0"/>
                <xsd:element ref="ns2:LastSharedByUser" minOccurs="0"/>
                <xsd:element ref="ns2: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1:_ip_UnifiedCompliancePolicyProperties" minOccurs="0"/>
                <xsd:element ref="ns1:_ip_UnifiedCompliancePolicyUIAction" minOccurs="0"/>
                <xsd:element ref="ns4:MediaServiceOCR" minOccurs="0"/>
                <xsd:element ref="ns4:Date" minOccurs="0"/>
                <xsd:element ref="ns4:MediaServiceEventHashCode" minOccurs="0"/>
                <xsd:element ref="ns4:MediaServiceGenerationTime" minOccurs="0"/>
                <xsd:element ref="ns4:Date_x0020_" minOccurs="0"/>
                <xsd:element ref="ns4:Date_x0020_1" minOccurs="0"/>
                <xsd:element ref="ns4:Lastedi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description="" ma:hidden="true" ma:internalName="_ip_UnifiedCompliancePolicyProperties">
      <xsd:simpleType>
        <xsd:restriction base="dms:Note"/>
      </xsd:simpleType>
    </xsd:element>
    <xsd:element name="_ip_UnifiedCompliancePolicyUIAction" ma:index="18"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bafcf1-76b2-4358-976c-eecbaa23315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93eecce-d5b0-4496-ad2a-1b1e4d9412e2"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864dfd-9059-48b4-91c5-a54ea345bf2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Date" ma:index="20" nillable="true" ma:displayName="Date" ma:format="DateOnly" ma:internalName="Date">
      <xsd:simpleType>
        <xsd:restriction base="dms:DateTime"/>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Date_x0020_" ma:index="23" nillable="true" ma:displayName="Date " ma:format="DateOnly" ma:internalName="Date_x0020_">
      <xsd:simpleType>
        <xsd:restriction base="dms:DateTime"/>
      </xsd:simpleType>
    </xsd:element>
    <xsd:element name="Date_x0020_1" ma:index="24" nillable="true" ma:displayName="Date 1" ma:format="DateOnly" ma:internalName="Date_x0020_1">
      <xsd:simpleType>
        <xsd:restriction base="dms:DateTime"/>
      </xsd:simpleType>
    </xsd:element>
    <xsd:element name="Lastedited" ma:index="25" nillable="true" ma:displayName="Last edited" ma:format="DateOnly" ma:internalName="Lastedi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33EA6B-EAE1-481C-B1BE-FE42B745230A}">
  <ds:schemaRefs>
    <ds:schemaRef ds:uri="http://schemas.microsoft.com/sharepoint/v3/contenttype/forms"/>
  </ds:schemaRefs>
</ds:datastoreItem>
</file>

<file path=customXml/itemProps2.xml><?xml version="1.0" encoding="utf-8"?>
<ds:datastoreItem xmlns:ds="http://schemas.openxmlformats.org/officeDocument/2006/customXml" ds:itemID="{DBFED921-4AE4-4C51-A1E2-6A414360857E}">
  <ds:schemaRefs>
    <ds:schemaRef ds:uri="http://schemas.microsoft.com/office/2006/metadata/properties"/>
    <ds:schemaRef ds:uri="http://schemas.microsoft.com/office/infopath/2007/PartnerControls"/>
    <ds:schemaRef ds:uri="http://schemas.microsoft.com/sharepoint/v3"/>
    <ds:schemaRef ds:uri="21864dfd-9059-48b4-91c5-a54ea345bf25"/>
  </ds:schemaRefs>
</ds:datastoreItem>
</file>

<file path=customXml/itemProps3.xml><?xml version="1.0" encoding="utf-8"?>
<ds:datastoreItem xmlns:ds="http://schemas.openxmlformats.org/officeDocument/2006/customXml" ds:itemID="{893301D9-9424-44E0-B4F3-AFCCB532E2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8bafcf1-76b2-4358-976c-eecbaa23315c"/>
    <ds:schemaRef ds:uri="793eecce-d5b0-4496-ad2a-1b1e4d9412e2"/>
    <ds:schemaRef ds:uri="21864dfd-9059-48b4-91c5-a54ea345bf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6673</TotalTime>
  <Words>974</Words>
  <Application>Microsoft Office PowerPoint</Application>
  <PresentationFormat>Widescreen</PresentationFormat>
  <Paragraphs>81</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Who are the UKVIA?</vt:lpstr>
      <vt:lpstr>Market Snapshot 2021 </vt:lpstr>
      <vt:lpstr>Market Snapshot 2021 </vt:lpstr>
      <vt:lpstr>Perception of the industry in 2021</vt:lpstr>
      <vt:lpstr>Where is the industry in 2021? </vt:lpstr>
      <vt:lpstr>Where is the industry in 2021? </vt:lpstr>
      <vt:lpstr>Where is the industry in 2021? </vt:lpstr>
      <vt:lpstr>#VapingMatters Campaign</vt:lpstr>
      <vt:lpstr>What is    all about? </vt:lpstr>
      <vt:lpstr>Contact information Website : www.ukvia.co.uk John Dunne – Director UKVIA John@ukvia.co.uk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UK Vaping Industry Association</dc:title>
  <dc:creator>Laura Holloway</dc:creator>
  <cp:lastModifiedBy>John Dunne</cp:lastModifiedBy>
  <cp:revision>34</cp:revision>
  <dcterms:modified xsi:type="dcterms:W3CDTF">2021-09-13T10:23:47Z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0x010100F2545376B18B4841BCED0C552DA18758</vt:lpwstr>
  </property>
</Properties>
</file>